
<file path=[Content_Types].xml><?xml version="1.0" encoding="utf-8"?>
<Types xmlns="http://schemas.openxmlformats.org/package/2006/content-types">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Lst>
  <p:sldSz cy="6858000" cx="12191675"/>
  <p:notesSz cx="6858000" cy="1219167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g3f8482c2aee_0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g3f8482c2aee_0_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g3f8482c2aee_0_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 name="Shape 20"/>
        <p:cNvGrpSpPr/>
        <p:nvPr/>
      </p:nvGrpSpPr>
      <p:grpSpPr>
        <a:xfrm>
          <a:off x="0" y="0"/>
          <a:ext cx="0" cy="0"/>
          <a:chOff x="0" y="0"/>
          <a:chExt cx="0" cy="0"/>
        </a:xfrm>
      </p:grpSpPr>
      <p:sp>
        <p:nvSpPr>
          <p:cNvPr id="21" name="Google Shape;21;g3f8482c2ae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 name="Google Shape;22;g3f8482c2aee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 name="Google Shape;23;g3f8482c2aee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f8482c2aee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 name="Google Shape;31;g3f8482c2aee_0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 name="Google Shape;32;g3f8482c2aee_0_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 name="Shape 38"/>
        <p:cNvGrpSpPr/>
        <p:nvPr/>
      </p:nvGrpSpPr>
      <p:grpSpPr>
        <a:xfrm>
          <a:off x="0" y="0"/>
          <a:ext cx="0" cy="0"/>
          <a:chOff x="0" y="0"/>
          <a:chExt cx="0" cy="0"/>
        </a:xfrm>
      </p:grpSpPr>
      <p:sp>
        <p:nvSpPr>
          <p:cNvPr id="39" name="Google Shape;3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 name="Google Shape;4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 name="Google Shape;4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 name="Google Shape;4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 name="Google Shape;5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 name="Google Shape;6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 name="Google Shape;68;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 name="Google Shape;9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 name="Google Shape;13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 name="Google Shape;22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 name="Google Shape;28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 name="Google Shape;283;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5" name="Google Shape;32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4" name="Google Shape;344;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 name="Google Shape;393;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9" name="Google Shape;419;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0" name="Google Shape;420;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2" name="Google Shape;442;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3" name="Google Shape;443;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0" name="Google Shape;460;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1" name="Google Shape;461;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2" name="Google Shape;482;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0" name="Google Shape;500;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1" name="Google Shape;501;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3" name="Google Shape;533;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4" name="Google Shape;534;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0" name="Google Shape;550;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1" name="Google Shape;551;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0" name="Google Shape;560;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1" name="Google Shape;561;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8" name="Google Shape;588;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9" name="Google Shape;589;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3" name="Google Shape;603;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4" name="Google Shape;604;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9" name="Google Shape;639;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0" name="Google Shape;640;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5" name="Google Shape;655;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6" name="Google Shape;656;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3" name="Google Shape;673;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4" name="Google Shape;674;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3" name="Google Shape;703;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4" name="Google Shape;704;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5" name="Google Shape;725;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6" name="Google Shape;726;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9" name="Google Shape;749;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0" name="Google Shape;750;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5" name="Google Shape;765;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6" name="Google Shape;766;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7" name="Google Shape;787;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8" name="Google Shape;788;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4" name="Google Shape;814;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5" name="Google Shape;815;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2" name="Google Shape;832;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3" name="Google Shape;833;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5" name="Google Shape;845;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6" name="Google Shape;846;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5" name="Google Shape;885;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6" name="Google Shape;886;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8" name="Google Shape;898;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9" name="Google Shape;899;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3" name="Google Shape;913;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4" name="Google Shape;914;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5" name="Google Shape;935;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6" name="Google Shape;936;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4" name="Google Shape;954;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5" name="Google Shape;955;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6" name="Google Shape;976;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7" name="Google Shape;977;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8" name="Shape 998"/>
        <p:cNvGrpSpPr/>
        <p:nvPr/>
      </p:nvGrpSpPr>
      <p:grpSpPr>
        <a:xfrm>
          <a:off x="0" y="0"/>
          <a:ext cx="0" cy="0"/>
          <a:chOff x="0" y="0"/>
          <a:chExt cx="0" cy="0"/>
        </a:xfrm>
      </p:grpSpPr>
      <p:sp>
        <p:nvSpPr>
          <p:cNvPr id="999" name="Google Shape;999;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0" name="Google Shape;1000;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1" name="Google Shape;1001;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0" name="Shape 1020"/>
        <p:cNvGrpSpPr/>
        <p:nvPr/>
      </p:nvGrpSpPr>
      <p:grpSpPr>
        <a:xfrm>
          <a:off x="0" y="0"/>
          <a:ext cx="0" cy="0"/>
          <a:chOff x="0" y="0"/>
          <a:chExt cx="0" cy="0"/>
        </a:xfrm>
      </p:grpSpPr>
      <p:sp>
        <p:nvSpPr>
          <p:cNvPr id="1021" name="Google Shape;1021;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2" name="Google Shape;1022;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3" name="Google Shape;1023;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9" name="Shape 1029"/>
        <p:cNvGrpSpPr/>
        <p:nvPr/>
      </p:nvGrpSpPr>
      <p:grpSpPr>
        <a:xfrm>
          <a:off x="0" y="0"/>
          <a:ext cx="0" cy="0"/>
          <a:chOff x="0" y="0"/>
          <a:chExt cx="0" cy="0"/>
        </a:xfrm>
      </p:grpSpPr>
      <p:sp>
        <p:nvSpPr>
          <p:cNvPr id="1030" name="Google Shape;1030;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1" name="Google Shape;1031;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2" name="Google Shape;1032;p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0303F"/>
        </a:solidFill>
      </p:bgPr>
    </p:bg>
    <p:spTree>
      <p:nvGrpSpPr>
        <p:cNvPr id="15" name="Shape 15"/>
        <p:cNvGrpSpPr/>
        <p:nvPr/>
      </p:nvGrpSpPr>
      <p:grpSpPr>
        <a:xfrm>
          <a:off x="0" y="0"/>
          <a:ext cx="0" cy="0"/>
          <a:chOff x="0" y="0"/>
          <a:chExt cx="0" cy="0"/>
        </a:xfrm>
      </p:grpSpPr>
      <p:sp>
        <p:nvSpPr>
          <p:cNvPr id="16" name="Google Shape;16;p3"/>
          <p:cNvSpPr/>
          <p:nvPr/>
        </p:nvSpPr>
        <p:spPr>
          <a:xfrm>
            <a:off x="566928" y="2331720"/>
            <a:ext cx="1371600" cy="128100"/>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a:off x="566928" y="2606040"/>
            <a:ext cx="10607100" cy="1828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5200"/>
              <a:buFont typeface="Cambria"/>
              <a:buNone/>
            </a:pPr>
            <a:r>
              <a:rPr b="1" lang="en-US" sz="5200">
                <a:solidFill>
                  <a:srgbClr val="FFFFFF"/>
                </a:solidFill>
                <a:latin typeface="Cambria"/>
                <a:ea typeface="Cambria"/>
                <a:cs typeface="Cambria"/>
                <a:sym typeface="Cambria"/>
              </a:rPr>
              <a:t>MTN Ghana Tekyerema Pa Hackathon 2026</a:t>
            </a:r>
            <a:endParaRPr b="0" i="0" sz="5200" u="none" cap="none" strike="noStrike">
              <a:solidFill>
                <a:schemeClr val="dk1"/>
              </a:solidFill>
              <a:latin typeface="Calibri"/>
              <a:ea typeface="Calibri"/>
              <a:cs typeface="Calibri"/>
              <a:sym typeface="Calibri"/>
            </a:endParaRPr>
          </a:p>
        </p:txBody>
      </p:sp>
      <p:sp>
        <p:nvSpPr>
          <p:cNvPr id="18" name="Google Shape;18;p3"/>
          <p:cNvSpPr/>
          <p:nvPr/>
        </p:nvSpPr>
        <p:spPr>
          <a:xfrm>
            <a:off x="566928" y="4434840"/>
            <a:ext cx="106071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AEBCC6"/>
              </a:buClr>
              <a:buSzPts val="1800"/>
              <a:buFont typeface="Calibri"/>
              <a:buNone/>
            </a:pPr>
            <a:r>
              <a:rPr b="0" i="0" lang="en-US" sz="1800" u="none" cap="none" strike="noStrike">
                <a:solidFill>
                  <a:srgbClr val="AEBCC6"/>
                </a:solidFill>
                <a:latin typeface="Calibri"/>
                <a:ea typeface="Calibri"/>
                <a:cs typeface="Calibri"/>
                <a:sym typeface="Calibri"/>
              </a:rPr>
              <a:t>Business, Engineering &amp; Impact</a:t>
            </a:r>
            <a:endParaRPr b="0" i="0" sz="1800" u="none" cap="none" strike="noStrike">
              <a:solidFill>
                <a:schemeClr val="dk1"/>
              </a:solidFill>
              <a:latin typeface="Calibri"/>
              <a:ea typeface="Calibri"/>
              <a:cs typeface="Calibri"/>
              <a:sym typeface="Calibri"/>
            </a:endParaRPr>
          </a:p>
        </p:txBody>
      </p:sp>
      <p:sp>
        <p:nvSpPr>
          <p:cNvPr id="19" name="Google Shape;19;p3"/>
          <p:cNvSpPr/>
          <p:nvPr/>
        </p:nvSpPr>
        <p:spPr>
          <a:xfrm>
            <a:off x="11430000" y="6419088"/>
            <a:ext cx="640200" cy="2925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1</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0303F"/>
        </a:solidFill>
      </p:bgPr>
    </p:bg>
    <p:spTree>
      <p:nvGrpSpPr>
        <p:cNvPr id="24" name="Shape 24"/>
        <p:cNvGrpSpPr/>
        <p:nvPr/>
      </p:nvGrpSpPr>
      <p:grpSpPr>
        <a:xfrm>
          <a:off x="0" y="0"/>
          <a:ext cx="0" cy="0"/>
          <a:chOff x="0" y="0"/>
          <a:chExt cx="0" cy="0"/>
        </a:xfrm>
      </p:grpSpPr>
      <p:sp>
        <p:nvSpPr>
          <p:cNvPr id="25" name="Google Shape;25;p4"/>
          <p:cNvSpPr/>
          <p:nvPr/>
        </p:nvSpPr>
        <p:spPr>
          <a:xfrm>
            <a:off x="566928" y="2331720"/>
            <a:ext cx="1371600" cy="128100"/>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4"/>
          <p:cNvSpPr/>
          <p:nvPr/>
        </p:nvSpPr>
        <p:spPr>
          <a:xfrm>
            <a:off x="566928" y="2606040"/>
            <a:ext cx="10607100" cy="1828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5200"/>
              <a:buFont typeface="Cambria"/>
              <a:buNone/>
            </a:pPr>
            <a:r>
              <a:rPr b="1" lang="en-US" sz="5200">
                <a:solidFill>
                  <a:srgbClr val="FFFFFF"/>
                </a:solidFill>
                <a:latin typeface="Cambria"/>
                <a:ea typeface="Cambria"/>
                <a:cs typeface="Cambria"/>
                <a:sym typeface="Cambria"/>
              </a:rPr>
              <a:t>Benjamin Arhin-Acquaah</a:t>
            </a:r>
            <a:endParaRPr b="0" i="0" sz="5200" u="none" cap="none" strike="noStrike">
              <a:solidFill>
                <a:schemeClr val="dk1"/>
              </a:solidFill>
              <a:latin typeface="Calibri"/>
              <a:ea typeface="Calibri"/>
              <a:cs typeface="Calibri"/>
              <a:sym typeface="Calibri"/>
            </a:endParaRPr>
          </a:p>
        </p:txBody>
      </p:sp>
      <p:sp>
        <p:nvSpPr>
          <p:cNvPr id="27" name="Google Shape;27;p4"/>
          <p:cNvSpPr/>
          <p:nvPr/>
        </p:nvSpPr>
        <p:spPr>
          <a:xfrm>
            <a:off x="566928" y="4434840"/>
            <a:ext cx="106071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AEBCC6"/>
              </a:buClr>
              <a:buSzPts val="1800"/>
              <a:buFont typeface="Calibri"/>
              <a:buNone/>
            </a:pPr>
            <a:r>
              <a:rPr lang="en-US" sz="1800">
                <a:solidFill>
                  <a:srgbClr val="AEBCC6"/>
                </a:solidFill>
                <a:latin typeface="Calibri"/>
                <a:ea typeface="Calibri"/>
                <a:cs typeface="Calibri"/>
                <a:sym typeface="Calibri"/>
              </a:rPr>
              <a:t>Software Engineer</a:t>
            </a:r>
            <a:endParaRPr b="0" i="0" sz="1800" u="none" cap="none" strike="noStrike">
              <a:solidFill>
                <a:schemeClr val="dk1"/>
              </a:solidFill>
              <a:latin typeface="Calibri"/>
              <a:ea typeface="Calibri"/>
              <a:cs typeface="Calibri"/>
              <a:sym typeface="Calibri"/>
            </a:endParaRPr>
          </a:p>
        </p:txBody>
      </p:sp>
      <p:sp>
        <p:nvSpPr>
          <p:cNvPr id="28" name="Google Shape;28;p4"/>
          <p:cNvSpPr/>
          <p:nvPr/>
        </p:nvSpPr>
        <p:spPr>
          <a:xfrm>
            <a:off x="11430000" y="6419088"/>
            <a:ext cx="640200" cy="2925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1</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0303F"/>
        </a:solidFill>
      </p:bgPr>
    </p:bg>
    <p:spTree>
      <p:nvGrpSpPr>
        <p:cNvPr id="33" name="Shape 33"/>
        <p:cNvGrpSpPr/>
        <p:nvPr/>
      </p:nvGrpSpPr>
      <p:grpSpPr>
        <a:xfrm>
          <a:off x="0" y="0"/>
          <a:ext cx="0" cy="0"/>
          <a:chOff x="0" y="0"/>
          <a:chExt cx="0" cy="0"/>
        </a:xfrm>
      </p:grpSpPr>
      <p:sp>
        <p:nvSpPr>
          <p:cNvPr id="34" name="Google Shape;34;p5"/>
          <p:cNvSpPr/>
          <p:nvPr/>
        </p:nvSpPr>
        <p:spPr>
          <a:xfrm>
            <a:off x="566928" y="2331720"/>
            <a:ext cx="1371600" cy="128100"/>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a:off x="566928" y="2606040"/>
            <a:ext cx="10607100" cy="1828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5200"/>
              <a:buFont typeface="Cambria"/>
              <a:buNone/>
            </a:pPr>
            <a:r>
              <a:rPr b="1" i="0" lang="en-US" sz="5200" u="none" cap="none" strike="noStrike">
                <a:solidFill>
                  <a:srgbClr val="FFFFFF"/>
                </a:solidFill>
                <a:latin typeface="Cambria"/>
                <a:ea typeface="Cambria"/>
                <a:cs typeface="Cambria"/>
                <a:sym typeface="Cambria"/>
              </a:rPr>
              <a:t>Finding Problems Worth Solving</a:t>
            </a:r>
            <a:endParaRPr b="0" i="0" sz="5200" u="none" cap="none" strike="noStrike">
              <a:solidFill>
                <a:schemeClr val="dk1"/>
              </a:solidFill>
              <a:latin typeface="Calibri"/>
              <a:ea typeface="Calibri"/>
              <a:cs typeface="Calibri"/>
              <a:sym typeface="Calibri"/>
            </a:endParaRPr>
          </a:p>
        </p:txBody>
      </p:sp>
      <p:sp>
        <p:nvSpPr>
          <p:cNvPr id="36" name="Google Shape;36;p5"/>
          <p:cNvSpPr/>
          <p:nvPr/>
        </p:nvSpPr>
        <p:spPr>
          <a:xfrm>
            <a:off x="566928" y="4434840"/>
            <a:ext cx="106071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AEBCC6"/>
              </a:buClr>
              <a:buSzPts val="1800"/>
              <a:buFont typeface="Calibri"/>
              <a:buNone/>
            </a:pPr>
            <a:r>
              <a:rPr b="0" i="0" lang="en-US" sz="1800" u="none" cap="none" strike="noStrike">
                <a:solidFill>
                  <a:srgbClr val="AEBCC6"/>
                </a:solidFill>
                <a:latin typeface="Calibri"/>
                <a:ea typeface="Calibri"/>
                <a:cs typeface="Calibri"/>
                <a:sym typeface="Calibri"/>
              </a:rPr>
              <a:t>Business, Engineering &amp; Impact</a:t>
            </a:r>
            <a:endParaRPr b="0" i="0" sz="1800" u="none" cap="none" strike="noStrike">
              <a:solidFill>
                <a:schemeClr val="dk1"/>
              </a:solidFill>
              <a:latin typeface="Calibri"/>
              <a:ea typeface="Calibri"/>
              <a:cs typeface="Calibri"/>
              <a:sym typeface="Calibri"/>
            </a:endParaRPr>
          </a:p>
        </p:txBody>
      </p:sp>
      <p:sp>
        <p:nvSpPr>
          <p:cNvPr id="37" name="Google Shape;37;p5"/>
          <p:cNvSpPr/>
          <p:nvPr/>
        </p:nvSpPr>
        <p:spPr>
          <a:xfrm>
            <a:off x="11430000" y="6419088"/>
            <a:ext cx="640200" cy="2925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1</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42" name="Shape 42"/>
        <p:cNvGrpSpPr/>
        <p:nvPr/>
      </p:nvGrpSpPr>
      <p:grpSpPr>
        <a:xfrm>
          <a:off x="0" y="0"/>
          <a:ext cx="0" cy="0"/>
          <a:chOff x="0" y="0"/>
          <a:chExt cx="0" cy="0"/>
        </a:xfrm>
      </p:grpSpPr>
      <p:sp>
        <p:nvSpPr>
          <p:cNvPr id="43" name="Google Shape;43;p6"/>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2</a:t>
            </a:r>
            <a:endParaRPr b="0" i="0" sz="900" u="none" cap="none" strike="noStrike">
              <a:solidFill>
                <a:schemeClr val="dk1"/>
              </a:solidFill>
              <a:latin typeface="Calibri"/>
              <a:ea typeface="Calibri"/>
              <a:cs typeface="Calibri"/>
              <a:sym typeface="Calibri"/>
            </a:endParaRPr>
          </a:p>
        </p:txBody>
      </p:sp>
      <p:sp>
        <p:nvSpPr>
          <p:cNvPr id="44" name="Google Shape;44;p6"/>
          <p:cNvSpPr/>
          <p:nvPr/>
        </p:nvSpPr>
        <p:spPr>
          <a:xfrm>
            <a:off x="2194560" y="2148840"/>
            <a:ext cx="7799832" cy="2560320"/>
          </a:xfrm>
          <a:prstGeom prst="roundRect">
            <a:avLst>
              <a:gd fmla="val 3214" name="adj"/>
            </a:avLst>
          </a:prstGeom>
          <a:solidFill>
            <a:srgbClr val="FFFFF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6"/>
          <p:cNvSpPr/>
          <p:nvPr/>
        </p:nvSpPr>
        <p:spPr>
          <a:xfrm>
            <a:off x="2651760" y="2468880"/>
            <a:ext cx="1828800"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E4EEEC"/>
              </a:buClr>
              <a:buSzPts val="3000"/>
              <a:buFont typeface="Cambria"/>
              <a:buNone/>
            </a:pPr>
            <a:r>
              <a:rPr b="1" i="0" lang="en-US" sz="3000" u="none" cap="none" strike="noStrike">
                <a:solidFill>
                  <a:srgbClr val="E4EEEC"/>
                </a:solidFill>
                <a:latin typeface="Cambria"/>
                <a:ea typeface="Cambria"/>
                <a:cs typeface="Cambria"/>
                <a:sym typeface="Cambria"/>
              </a:rPr>
              <a:t>01</a:t>
            </a:r>
            <a:endParaRPr b="0" i="0" sz="3000" u="none" cap="none" strike="noStrike">
              <a:solidFill>
                <a:schemeClr val="dk1"/>
              </a:solidFill>
              <a:latin typeface="Calibri"/>
              <a:ea typeface="Calibri"/>
              <a:cs typeface="Calibri"/>
              <a:sym typeface="Calibri"/>
            </a:endParaRPr>
          </a:p>
        </p:txBody>
      </p:sp>
      <p:sp>
        <p:nvSpPr>
          <p:cNvPr id="46" name="Google Shape;46;p6"/>
          <p:cNvSpPr/>
          <p:nvPr/>
        </p:nvSpPr>
        <p:spPr>
          <a:xfrm>
            <a:off x="2651760" y="3063240"/>
            <a:ext cx="6949440" cy="10972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20303F"/>
              </a:buClr>
              <a:buSzPts val="3400"/>
              <a:buFont typeface="Cambria"/>
              <a:buNone/>
            </a:pPr>
            <a:r>
              <a:rPr b="1" i="0" lang="en-US" sz="3400" u="none" cap="none" strike="noStrike">
                <a:solidFill>
                  <a:srgbClr val="20303F"/>
                </a:solidFill>
                <a:latin typeface="Cambria"/>
                <a:ea typeface="Cambria"/>
                <a:cs typeface="Cambria"/>
                <a:sym typeface="Cambria"/>
              </a:rPr>
              <a:t>What is a hackathon?</a:t>
            </a:r>
            <a:endParaRPr b="0" i="0" sz="34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51" name="Shape 51"/>
        <p:cNvGrpSpPr/>
        <p:nvPr/>
      </p:nvGrpSpPr>
      <p:grpSpPr>
        <a:xfrm>
          <a:off x="0" y="0"/>
          <a:ext cx="0" cy="0"/>
          <a:chOff x="0" y="0"/>
          <a:chExt cx="0" cy="0"/>
        </a:xfrm>
      </p:grpSpPr>
      <p:sp>
        <p:nvSpPr>
          <p:cNvPr id="52" name="Google Shape;52;p7"/>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3</a:t>
            </a:r>
            <a:endParaRPr b="0" i="0" sz="900" u="none" cap="none" strike="noStrike">
              <a:solidFill>
                <a:schemeClr val="dk1"/>
              </a:solidFill>
              <a:latin typeface="Calibri"/>
              <a:ea typeface="Calibri"/>
              <a:cs typeface="Calibri"/>
              <a:sym typeface="Calibri"/>
            </a:endParaRPr>
          </a:p>
        </p:txBody>
      </p:sp>
      <p:sp>
        <p:nvSpPr>
          <p:cNvPr id="53" name="Google Shape;53;p7"/>
          <p:cNvSpPr/>
          <p:nvPr/>
        </p:nvSpPr>
        <p:spPr>
          <a:xfrm>
            <a:off x="566928" y="1280160"/>
            <a:ext cx="11057839" cy="1417320"/>
          </a:xfrm>
          <a:prstGeom prst="roundRect">
            <a:avLst>
              <a:gd fmla="val 580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7"/>
          <p:cNvSpPr/>
          <p:nvPr/>
        </p:nvSpPr>
        <p:spPr>
          <a:xfrm>
            <a:off x="822960" y="1536192"/>
            <a:ext cx="457200" cy="457200"/>
          </a:xfrm>
          <a:prstGeom prst="ellipse">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7"/>
          <p:cNvSpPr/>
          <p:nvPr/>
        </p:nvSpPr>
        <p:spPr>
          <a:xfrm>
            <a:off x="822960" y="1536192"/>
            <a:ext cx="4572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700"/>
              <a:buFont typeface="Cambria"/>
              <a:buNone/>
            </a:pPr>
            <a:r>
              <a:rPr b="1" i="0" lang="en-US" sz="1700" u="none" cap="none" strike="noStrike">
                <a:solidFill>
                  <a:srgbClr val="2F5F5C"/>
                </a:solidFill>
                <a:latin typeface="Cambria"/>
                <a:ea typeface="Cambria"/>
                <a:cs typeface="Cambria"/>
                <a:sym typeface="Cambria"/>
              </a:rPr>
              <a:t>1</a:t>
            </a:r>
            <a:endParaRPr b="0" i="0" sz="1700" u="none" cap="none" strike="noStrike">
              <a:solidFill>
                <a:schemeClr val="dk1"/>
              </a:solidFill>
              <a:latin typeface="Calibri"/>
              <a:ea typeface="Calibri"/>
              <a:cs typeface="Calibri"/>
              <a:sym typeface="Calibri"/>
            </a:endParaRPr>
          </a:p>
        </p:txBody>
      </p:sp>
      <p:sp>
        <p:nvSpPr>
          <p:cNvPr id="56" name="Google Shape;56;p7"/>
          <p:cNvSpPr/>
          <p:nvPr/>
        </p:nvSpPr>
        <p:spPr>
          <a:xfrm>
            <a:off x="1481328" y="1444752"/>
            <a:ext cx="9869119" cy="1088136"/>
          </a:xfrm>
          <a:prstGeom prst="rect">
            <a:avLst/>
          </a:prstGeom>
          <a:noFill/>
          <a:ln>
            <a:noFill/>
          </a:ln>
        </p:spPr>
        <p:txBody>
          <a:bodyPr anchorCtr="0" anchor="ctr" bIns="45700" lIns="91425" spcFirstLastPara="1" rIns="91425" wrap="square" tIns="45700">
            <a:noAutofit/>
          </a:bodyPr>
          <a:lstStyle/>
          <a:p>
            <a:pPr indent="0" lvl="0" marL="0" marR="0" rtl="0" algn="l">
              <a:lnSpc>
                <a:spcPct val="103000"/>
              </a:lnSpc>
              <a:spcBef>
                <a:spcPts val="0"/>
              </a:spcBef>
              <a:spcAft>
                <a:spcPts val="0"/>
              </a:spcAft>
              <a:buClr>
                <a:srgbClr val="26333C"/>
              </a:buClr>
              <a:buSzPts val="1550"/>
              <a:buFont typeface="Calibri"/>
              <a:buNone/>
            </a:pPr>
            <a:r>
              <a:rPr b="0" i="0" lang="en-US" sz="1550" u="none" cap="none" strike="noStrike">
                <a:solidFill>
                  <a:srgbClr val="26333C"/>
                </a:solidFill>
                <a:latin typeface="Calibri"/>
                <a:ea typeface="Calibri"/>
                <a:cs typeface="Calibri"/>
                <a:sym typeface="Calibri"/>
              </a:rPr>
              <a:t>When you search the meaning of a hackathon, the meanings you may come across is, it is a competition people do to win a prize.</a:t>
            </a:r>
            <a:endParaRPr b="0" i="0" sz="1550" u="none" cap="none" strike="noStrike">
              <a:solidFill>
                <a:schemeClr val="dk1"/>
              </a:solidFill>
              <a:latin typeface="Calibri"/>
              <a:ea typeface="Calibri"/>
              <a:cs typeface="Calibri"/>
              <a:sym typeface="Calibri"/>
            </a:endParaRPr>
          </a:p>
        </p:txBody>
      </p:sp>
      <p:sp>
        <p:nvSpPr>
          <p:cNvPr id="57" name="Google Shape;57;p7"/>
          <p:cNvSpPr/>
          <p:nvPr/>
        </p:nvSpPr>
        <p:spPr>
          <a:xfrm>
            <a:off x="566928" y="2953512"/>
            <a:ext cx="11057839" cy="1417320"/>
          </a:xfrm>
          <a:prstGeom prst="roundRect">
            <a:avLst>
              <a:gd fmla="val 580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7"/>
          <p:cNvSpPr/>
          <p:nvPr/>
        </p:nvSpPr>
        <p:spPr>
          <a:xfrm>
            <a:off x="822960" y="3209544"/>
            <a:ext cx="457200" cy="457200"/>
          </a:xfrm>
          <a:prstGeom prst="ellipse">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7"/>
          <p:cNvSpPr/>
          <p:nvPr/>
        </p:nvSpPr>
        <p:spPr>
          <a:xfrm>
            <a:off x="822960" y="3209544"/>
            <a:ext cx="4572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700"/>
              <a:buFont typeface="Cambria"/>
              <a:buNone/>
            </a:pPr>
            <a:r>
              <a:rPr b="1" i="0" lang="en-US" sz="1700" u="none" cap="none" strike="noStrike">
                <a:solidFill>
                  <a:srgbClr val="2F5F5C"/>
                </a:solidFill>
                <a:latin typeface="Cambria"/>
                <a:ea typeface="Cambria"/>
                <a:cs typeface="Cambria"/>
                <a:sym typeface="Cambria"/>
              </a:rPr>
              <a:t>2</a:t>
            </a:r>
            <a:endParaRPr b="0" i="0" sz="1700" u="none" cap="none" strike="noStrike">
              <a:solidFill>
                <a:schemeClr val="dk1"/>
              </a:solidFill>
              <a:latin typeface="Calibri"/>
              <a:ea typeface="Calibri"/>
              <a:cs typeface="Calibri"/>
              <a:sym typeface="Calibri"/>
            </a:endParaRPr>
          </a:p>
        </p:txBody>
      </p:sp>
      <p:sp>
        <p:nvSpPr>
          <p:cNvPr id="60" name="Google Shape;60;p7"/>
          <p:cNvSpPr/>
          <p:nvPr/>
        </p:nvSpPr>
        <p:spPr>
          <a:xfrm>
            <a:off x="1481328" y="3118104"/>
            <a:ext cx="9869119" cy="1088136"/>
          </a:xfrm>
          <a:prstGeom prst="rect">
            <a:avLst/>
          </a:prstGeom>
          <a:noFill/>
          <a:ln>
            <a:noFill/>
          </a:ln>
        </p:spPr>
        <p:txBody>
          <a:bodyPr anchorCtr="0" anchor="ctr" bIns="45700" lIns="91425" spcFirstLastPara="1" rIns="91425" wrap="square" tIns="45700">
            <a:noAutofit/>
          </a:bodyPr>
          <a:lstStyle/>
          <a:p>
            <a:pPr indent="0" lvl="0" marL="0" marR="0" rtl="0" algn="l">
              <a:lnSpc>
                <a:spcPct val="103000"/>
              </a:lnSpc>
              <a:spcBef>
                <a:spcPts val="0"/>
              </a:spcBef>
              <a:spcAft>
                <a:spcPts val="0"/>
              </a:spcAft>
              <a:buClr>
                <a:srgbClr val="26333C"/>
              </a:buClr>
              <a:buSzPts val="1550"/>
              <a:buFont typeface="Calibri"/>
              <a:buNone/>
            </a:pPr>
            <a:r>
              <a:rPr b="0" i="0" lang="en-US" sz="1550" u="none" cap="none" strike="noStrike">
                <a:solidFill>
                  <a:srgbClr val="26333C"/>
                </a:solidFill>
                <a:latin typeface="Calibri"/>
                <a:ea typeface="Calibri"/>
                <a:cs typeface="Calibri"/>
                <a:sym typeface="Calibri"/>
              </a:rPr>
              <a:t>But it is more than that, you solve a problem and the team with the most impactful solution to a known problem is likely to win.</a:t>
            </a:r>
            <a:endParaRPr b="0" i="0" sz="1550" u="none" cap="none" strike="noStrike">
              <a:solidFill>
                <a:schemeClr val="dk1"/>
              </a:solidFill>
              <a:latin typeface="Calibri"/>
              <a:ea typeface="Calibri"/>
              <a:cs typeface="Calibri"/>
              <a:sym typeface="Calibri"/>
            </a:endParaRPr>
          </a:p>
        </p:txBody>
      </p:sp>
      <p:sp>
        <p:nvSpPr>
          <p:cNvPr id="61" name="Google Shape;61;p7"/>
          <p:cNvSpPr/>
          <p:nvPr/>
        </p:nvSpPr>
        <p:spPr>
          <a:xfrm>
            <a:off x="566928" y="4626864"/>
            <a:ext cx="11057839" cy="1417320"/>
          </a:xfrm>
          <a:prstGeom prst="roundRect">
            <a:avLst>
              <a:gd fmla="val 580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7"/>
          <p:cNvSpPr/>
          <p:nvPr/>
        </p:nvSpPr>
        <p:spPr>
          <a:xfrm>
            <a:off x="822960" y="4882896"/>
            <a:ext cx="457200" cy="457200"/>
          </a:xfrm>
          <a:prstGeom prst="ellipse">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7"/>
          <p:cNvSpPr/>
          <p:nvPr/>
        </p:nvSpPr>
        <p:spPr>
          <a:xfrm>
            <a:off x="822960" y="4882896"/>
            <a:ext cx="4572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700"/>
              <a:buFont typeface="Cambria"/>
              <a:buNone/>
            </a:pPr>
            <a:r>
              <a:rPr b="1" i="0" lang="en-US" sz="1700" u="none" cap="none" strike="noStrike">
                <a:solidFill>
                  <a:srgbClr val="2F5F5C"/>
                </a:solidFill>
                <a:latin typeface="Cambria"/>
                <a:ea typeface="Cambria"/>
                <a:cs typeface="Cambria"/>
                <a:sym typeface="Cambria"/>
              </a:rPr>
              <a:t>3</a:t>
            </a:r>
            <a:endParaRPr b="0" i="0" sz="1700" u="none" cap="none" strike="noStrike">
              <a:solidFill>
                <a:schemeClr val="dk1"/>
              </a:solidFill>
              <a:latin typeface="Calibri"/>
              <a:ea typeface="Calibri"/>
              <a:cs typeface="Calibri"/>
              <a:sym typeface="Calibri"/>
            </a:endParaRPr>
          </a:p>
        </p:txBody>
      </p:sp>
      <p:sp>
        <p:nvSpPr>
          <p:cNvPr id="64" name="Google Shape;64;p7"/>
          <p:cNvSpPr/>
          <p:nvPr/>
        </p:nvSpPr>
        <p:spPr>
          <a:xfrm>
            <a:off x="1481328" y="4791456"/>
            <a:ext cx="9869119" cy="1088136"/>
          </a:xfrm>
          <a:prstGeom prst="rect">
            <a:avLst/>
          </a:prstGeom>
          <a:noFill/>
          <a:ln>
            <a:noFill/>
          </a:ln>
        </p:spPr>
        <p:txBody>
          <a:bodyPr anchorCtr="0" anchor="ctr" bIns="45700" lIns="91425" spcFirstLastPara="1" rIns="91425" wrap="square" tIns="45700">
            <a:noAutofit/>
          </a:bodyPr>
          <a:lstStyle/>
          <a:p>
            <a:pPr indent="0" lvl="0" marL="0" marR="0" rtl="0" algn="l">
              <a:lnSpc>
                <a:spcPct val="103000"/>
              </a:lnSpc>
              <a:spcBef>
                <a:spcPts val="0"/>
              </a:spcBef>
              <a:spcAft>
                <a:spcPts val="0"/>
              </a:spcAft>
              <a:buClr>
                <a:srgbClr val="26333C"/>
              </a:buClr>
              <a:buSzPts val="1550"/>
              <a:buFont typeface="Calibri"/>
              <a:buNone/>
            </a:pPr>
            <a:r>
              <a:rPr b="0" i="0" lang="en-US" sz="1550" u="none" cap="none" strike="noStrike">
                <a:solidFill>
                  <a:srgbClr val="26333C"/>
                </a:solidFill>
                <a:latin typeface="Calibri"/>
                <a:ea typeface="Calibri"/>
                <a:cs typeface="Calibri"/>
                <a:sym typeface="Calibri"/>
              </a:rPr>
              <a:t>When you have a solution to a pain-point people have or one that creates convenience for people, you have a product.</a:t>
            </a:r>
            <a:endParaRPr b="0" i="0" sz="155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69" name="Shape 69"/>
        <p:cNvGrpSpPr/>
        <p:nvPr/>
      </p:nvGrpSpPr>
      <p:grpSpPr>
        <a:xfrm>
          <a:off x="0" y="0"/>
          <a:ext cx="0" cy="0"/>
          <a:chOff x="0" y="0"/>
          <a:chExt cx="0" cy="0"/>
        </a:xfrm>
      </p:grpSpPr>
      <p:sp>
        <p:nvSpPr>
          <p:cNvPr id="70" name="Google Shape;70;p8"/>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A great idea is not necessarily a great problem</a:t>
            </a:r>
            <a:endParaRPr b="0" i="0" sz="2900" u="none" cap="none" strike="noStrike">
              <a:solidFill>
                <a:schemeClr val="dk1"/>
              </a:solidFill>
              <a:latin typeface="Calibri"/>
              <a:ea typeface="Calibri"/>
              <a:cs typeface="Calibri"/>
              <a:sym typeface="Calibri"/>
            </a:endParaRPr>
          </a:p>
        </p:txBody>
      </p:sp>
      <p:sp>
        <p:nvSpPr>
          <p:cNvPr id="71" name="Google Shape;71;p8"/>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4</a:t>
            </a:r>
            <a:endParaRPr b="0" i="0" sz="900" u="none" cap="none" strike="noStrike">
              <a:solidFill>
                <a:schemeClr val="dk1"/>
              </a:solidFill>
              <a:latin typeface="Calibri"/>
              <a:ea typeface="Calibri"/>
              <a:cs typeface="Calibri"/>
              <a:sym typeface="Calibri"/>
            </a:endParaRPr>
          </a:p>
        </p:txBody>
      </p:sp>
      <p:sp>
        <p:nvSpPr>
          <p:cNvPr id="72" name="Google Shape;72;p8"/>
          <p:cNvSpPr/>
          <p:nvPr/>
        </p:nvSpPr>
        <p:spPr>
          <a:xfrm>
            <a:off x="566928" y="1554480"/>
            <a:ext cx="11057839" cy="548640"/>
          </a:xfrm>
          <a:prstGeom prst="rect">
            <a:avLst/>
          </a:prstGeom>
          <a:noFill/>
          <a:ln>
            <a:noFill/>
          </a:ln>
        </p:spPr>
        <p:txBody>
          <a:bodyPr anchorCtr="0" anchor="t" bIns="45700" lIns="91425" spcFirstLastPara="1" rIns="91425" wrap="square" tIns="45700">
            <a:noAutofit/>
          </a:bodyPr>
          <a:lstStyle/>
          <a:p>
            <a:pPr indent="0" lvl="0" marL="0" marR="0" rtl="0" algn="l">
              <a:lnSpc>
                <a:spcPct val="103000"/>
              </a:lnSpc>
              <a:spcBef>
                <a:spcPts val="0"/>
              </a:spcBef>
              <a:spcAft>
                <a:spcPts val="0"/>
              </a:spcAft>
              <a:buClr>
                <a:srgbClr val="20303F"/>
              </a:buClr>
              <a:buSzPts val="1600"/>
              <a:buFont typeface="Calibri"/>
              <a:buNone/>
            </a:pPr>
            <a:r>
              <a:rPr b="1" i="0" lang="en-US" sz="1600" u="none" cap="none" strike="noStrike">
                <a:solidFill>
                  <a:srgbClr val="20303F"/>
                </a:solidFill>
                <a:latin typeface="Calibri"/>
                <a:ea typeface="Calibri"/>
                <a:cs typeface="Calibri"/>
                <a:sym typeface="Calibri"/>
              </a:rPr>
              <a:t>A technically impressive solution can still fail because:</a:t>
            </a:r>
            <a:endParaRPr b="0" i="0" sz="1600" u="none" cap="none" strike="noStrike">
              <a:solidFill>
                <a:schemeClr val="dk1"/>
              </a:solidFill>
              <a:latin typeface="Calibri"/>
              <a:ea typeface="Calibri"/>
              <a:cs typeface="Calibri"/>
              <a:sym typeface="Calibri"/>
            </a:endParaRPr>
          </a:p>
        </p:txBody>
      </p:sp>
      <p:sp>
        <p:nvSpPr>
          <p:cNvPr id="73" name="Google Shape;73;p8"/>
          <p:cNvSpPr/>
          <p:nvPr/>
        </p:nvSpPr>
        <p:spPr>
          <a:xfrm>
            <a:off x="566928" y="2057400"/>
            <a:ext cx="11057839" cy="640080"/>
          </a:xfrm>
          <a:prstGeom prst="roundRect">
            <a:avLst>
              <a:gd fmla="val 12857"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a:off x="822960" y="2313432"/>
            <a:ext cx="457200" cy="457200"/>
          </a:xfrm>
          <a:prstGeom prst="ellipse">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a:off x="822960" y="2313432"/>
            <a:ext cx="4572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700"/>
              <a:buFont typeface="Cambria"/>
              <a:buNone/>
            </a:pPr>
            <a:r>
              <a:rPr b="1" i="0" lang="en-US" sz="1700" u="none" cap="none" strike="noStrike">
                <a:solidFill>
                  <a:srgbClr val="2F5F5C"/>
                </a:solidFill>
                <a:latin typeface="Cambria"/>
                <a:ea typeface="Cambria"/>
                <a:cs typeface="Cambria"/>
                <a:sym typeface="Cambria"/>
              </a:rPr>
              <a:t>1</a:t>
            </a:r>
            <a:endParaRPr b="0" i="0" sz="1700" u="none" cap="none" strike="noStrike">
              <a:solidFill>
                <a:schemeClr val="dk1"/>
              </a:solidFill>
              <a:latin typeface="Calibri"/>
              <a:ea typeface="Calibri"/>
              <a:cs typeface="Calibri"/>
              <a:sym typeface="Calibri"/>
            </a:endParaRPr>
          </a:p>
        </p:txBody>
      </p:sp>
      <p:sp>
        <p:nvSpPr>
          <p:cNvPr id="76" name="Google Shape;76;p8"/>
          <p:cNvSpPr/>
          <p:nvPr/>
        </p:nvSpPr>
        <p:spPr>
          <a:xfrm>
            <a:off x="1481328" y="2221992"/>
            <a:ext cx="9869119" cy="310896"/>
          </a:xfrm>
          <a:prstGeom prst="rect">
            <a:avLst/>
          </a:prstGeom>
          <a:noFill/>
          <a:ln>
            <a:noFill/>
          </a:ln>
        </p:spPr>
        <p:txBody>
          <a:bodyPr anchorCtr="0" anchor="ctr" bIns="45700" lIns="91425" spcFirstLastPara="1" rIns="91425" wrap="square" tIns="45700">
            <a:noAutofit/>
          </a:bodyPr>
          <a:lstStyle/>
          <a:p>
            <a:pPr indent="0" lvl="0" marL="0" marR="0" rtl="0" algn="l">
              <a:lnSpc>
                <a:spcPct val="103000"/>
              </a:lnSpc>
              <a:spcBef>
                <a:spcPts val="0"/>
              </a:spcBef>
              <a:spcAft>
                <a:spcPts val="0"/>
              </a:spcAft>
              <a:buClr>
                <a:srgbClr val="26333C"/>
              </a:buClr>
              <a:buSzPts val="1350"/>
              <a:buFont typeface="Calibri"/>
              <a:buNone/>
            </a:pPr>
            <a:r>
              <a:rPr b="0" i="0" lang="en-US" sz="1350" u="none" cap="none" strike="noStrike">
                <a:solidFill>
                  <a:srgbClr val="26333C"/>
                </a:solidFill>
                <a:latin typeface="Calibri"/>
                <a:ea typeface="Calibri"/>
                <a:cs typeface="Calibri"/>
                <a:sym typeface="Calibri"/>
              </a:rPr>
              <a:t>The problem isn’t important (people are okay with what you perceive to be a problem)</a:t>
            </a:r>
            <a:endParaRPr b="0" i="0" sz="1350" u="none" cap="none" strike="noStrike">
              <a:solidFill>
                <a:schemeClr val="dk1"/>
              </a:solidFill>
              <a:latin typeface="Calibri"/>
              <a:ea typeface="Calibri"/>
              <a:cs typeface="Calibri"/>
              <a:sym typeface="Calibri"/>
            </a:endParaRPr>
          </a:p>
        </p:txBody>
      </p:sp>
      <p:sp>
        <p:nvSpPr>
          <p:cNvPr id="77" name="Google Shape;77;p8"/>
          <p:cNvSpPr/>
          <p:nvPr/>
        </p:nvSpPr>
        <p:spPr>
          <a:xfrm>
            <a:off x="566928" y="2743200"/>
            <a:ext cx="11057839" cy="640080"/>
          </a:xfrm>
          <a:prstGeom prst="roundRect">
            <a:avLst>
              <a:gd fmla="val 12857"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a:off x="822960" y="2999232"/>
            <a:ext cx="457200" cy="457200"/>
          </a:xfrm>
          <a:prstGeom prst="ellipse">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a:off x="822960" y="2999232"/>
            <a:ext cx="4572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700"/>
              <a:buFont typeface="Cambria"/>
              <a:buNone/>
            </a:pPr>
            <a:r>
              <a:rPr b="1" i="0" lang="en-US" sz="1700" u="none" cap="none" strike="noStrike">
                <a:solidFill>
                  <a:srgbClr val="2F5F5C"/>
                </a:solidFill>
                <a:latin typeface="Cambria"/>
                <a:ea typeface="Cambria"/>
                <a:cs typeface="Cambria"/>
                <a:sym typeface="Cambria"/>
              </a:rPr>
              <a:t>2</a:t>
            </a:r>
            <a:endParaRPr b="0" i="0" sz="1700" u="none" cap="none" strike="noStrike">
              <a:solidFill>
                <a:schemeClr val="dk1"/>
              </a:solidFill>
              <a:latin typeface="Calibri"/>
              <a:ea typeface="Calibri"/>
              <a:cs typeface="Calibri"/>
              <a:sym typeface="Calibri"/>
            </a:endParaRPr>
          </a:p>
        </p:txBody>
      </p:sp>
      <p:sp>
        <p:nvSpPr>
          <p:cNvPr id="80" name="Google Shape;80;p8"/>
          <p:cNvSpPr/>
          <p:nvPr/>
        </p:nvSpPr>
        <p:spPr>
          <a:xfrm>
            <a:off x="1481328" y="2907792"/>
            <a:ext cx="9869119" cy="310896"/>
          </a:xfrm>
          <a:prstGeom prst="rect">
            <a:avLst/>
          </a:prstGeom>
          <a:noFill/>
          <a:ln>
            <a:noFill/>
          </a:ln>
        </p:spPr>
        <p:txBody>
          <a:bodyPr anchorCtr="0" anchor="ctr" bIns="45700" lIns="91425" spcFirstLastPara="1" rIns="91425" wrap="square" tIns="45700">
            <a:noAutofit/>
          </a:bodyPr>
          <a:lstStyle/>
          <a:p>
            <a:pPr indent="0" lvl="0" marL="0" marR="0" rtl="0" algn="l">
              <a:lnSpc>
                <a:spcPct val="103000"/>
              </a:lnSpc>
              <a:spcBef>
                <a:spcPts val="0"/>
              </a:spcBef>
              <a:spcAft>
                <a:spcPts val="0"/>
              </a:spcAft>
              <a:buClr>
                <a:srgbClr val="26333C"/>
              </a:buClr>
              <a:buSzPts val="1350"/>
              <a:buFont typeface="Calibri"/>
              <a:buNone/>
            </a:pPr>
            <a:r>
              <a:rPr b="0" i="0" lang="en-US" sz="1350" u="none" cap="none" strike="noStrike">
                <a:solidFill>
                  <a:srgbClr val="26333C"/>
                </a:solidFill>
                <a:latin typeface="Calibri"/>
                <a:ea typeface="Calibri"/>
                <a:cs typeface="Calibri"/>
                <a:sym typeface="Calibri"/>
              </a:rPr>
              <a:t>The wrong people are being targeted - Don’t ask you mom, dad, siblings that i am building this cool app, do you think it will succeed?</a:t>
            </a:r>
            <a:endParaRPr b="0" i="0" sz="1350" u="none" cap="none" strike="noStrike">
              <a:solidFill>
                <a:schemeClr val="dk1"/>
              </a:solidFill>
              <a:latin typeface="Calibri"/>
              <a:ea typeface="Calibri"/>
              <a:cs typeface="Calibri"/>
              <a:sym typeface="Calibri"/>
            </a:endParaRPr>
          </a:p>
        </p:txBody>
      </p:sp>
      <p:sp>
        <p:nvSpPr>
          <p:cNvPr id="81" name="Google Shape;81;p8"/>
          <p:cNvSpPr/>
          <p:nvPr/>
        </p:nvSpPr>
        <p:spPr>
          <a:xfrm>
            <a:off x="566928" y="3429000"/>
            <a:ext cx="11057839" cy="1463040"/>
          </a:xfrm>
          <a:prstGeom prst="roundRect">
            <a:avLst>
              <a:gd fmla="val 5625"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822960" y="3685032"/>
            <a:ext cx="457200" cy="457200"/>
          </a:xfrm>
          <a:prstGeom prst="ellipse">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822960" y="3685032"/>
            <a:ext cx="4572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700"/>
              <a:buFont typeface="Cambria"/>
              <a:buNone/>
            </a:pPr>
            <a:r>
              <a:rPr b="1" i="0" lang="en-US" sz="1700" u="none" cap="none" strike="noStrike">
                <a:solidFill>
                  <a:srgbClr val="2F5F5C"/>
                </a:solidFill>
                <a:latin typeface="Cambria"/>
                <a:ea typeface="Cambria"/>
                <a:cs typeface="Cambria"/>
                <a:sym typeface="Cambria"/>
              </a:rPr>
              <a:t>3</a:t>
            </a:r>
            <a:endParaRPr b="0" i="0" sz="1700" u="none" cap="none" strike="noStrike">
              <a:solidFill>
                <a:schemeClr val="dk1"/>
              </a:solidFill>
              <a:latin typeface="Calibri"/>
              <a:ea typeface="Calibri"/>
              <a:cs typeface="Calibri"/>
              <a:sym typeface="Calibri"/>
            </a:endParaRPr>
          </a:p>
        </p:txBody>
      </p:sp>
      <p:sp>
        <p:nvSpPr>
          <p:cNvPr id="84" name="Google Shape;84;p8"/>
          <p:cNvSpPr/>
          <p:nvPr/>
        </p:nvSpPr>
        <p:spPr>
          <a:xfrm>
            <a:off x="1481328" y="3593592"/>
            <a:ext cx="9869119" cy="1133856"/>
          </a:xfrm>
          <a:prstGeom prst="rect">
            <a:avLst/>
          </a:prstGeom>
          <a:noFill/>
          <a:ln>
            <a:noFill/>
          </a:ln>
        </p:spPr>
        <p:txBody>
          <a:bodyPr anchorCtr="0" anchor="ctr" bIns="45700" lIns="91425" spcFirstLastPara="1" rIns="91425" wrap="square" tIns="45700">
            <a:noAutofit/>
          </a:bodyPr>
          <a:lstStyle/>
          <a:p>
            <a:pPr indent="0" lvl="0" marL="0" marR="0" rtl="0" algn="l">
              <a:lnSpc>
                <a:spcPct val="103000"/>
              </a:lnSpc>
              <a:spcBef>
                <a:spcPts val="0"/>
              </a:spcBef>
              <a:spcAft>
                <a:spcPts val="0"/>
              </a:spcAft>
              <a:buClr>
                <a:srgbClr val="26333C"/>
              </a:buClr>
              <a:buSzPts val="1350"/>
              <a:buFont typeface="Calibri"/>
              <a:buNone/>
            </a:pPr>
            <a:r>
              <a:rPr b="0" i="0" lang="en-US" sz="1350" u="none" cap="none" strike="noStrike">
                <a:solidFill>
                  <a:srgbClr val="26333C"/>
                </a:solidFill>
                <a:latin typeface="Calibri"/>
                <a:ea typeface="Calibri"/>
                <a:cs typeface="Calibri"/>
                <a:sym typeface="Calibri"/>
              </a:rPr>
              <a:t>The solution doesn’t fit the local context (yet?) - (why don’t we have e-bikes all over ghana, or even accra?, Why are some of our parents skeptical or used to be skeptical about online shopping?, why don’t we have a good credit system in the country?) These are all ideas that have been implemented in developed countries.</a:t>
            </a:r>
            <a:endParaRPr b="0" i="0" sz="1350" u="none" cap="none" strike="noStrike">
              <a:solidFill>
                <a:schemeClr val="dk1"/>
              </a:solidFill>
              <a:latin typeface="Calibri"/>
              <a:ea typeface="Calibri"/>
              <a:cs typeface="Calibri"/>
              <a:sym typeface="Calibri"/>
            </a:endParaRPr>
          </a:p>
        </p:txBody>
      </p:sp>
      <p:sp>
        <p:nvSpPr>
          <p:cNvPr id="85" name="Google Shape;85;p8"/>
          <p:cNvSpPr/>
          <p:nvPr/>
        </p:nvSpPr>
        <p:spPr>
          <a:xfrm>
            <a:off x="566928" y="5074920"/>
            <a:ext cx="11057839" cy="822960"/>
          </a:xfrm>
          <a:prstGeom prst="roundRect">
            <a:avLst>
              <a:gd fmla="val 10000"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a:off x="768096" y="5202936"/>
            <a:ext cx="10655503" cy="23774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9FD0CC"/>
              </a:buClr>
              <a:buSzPts val="1100"/>
              <a:buFont typeface="Calibri"/>
              <a:buNone/>
            </a:pPr>
            <a:r>
              <a:rPr b="1" i="0" lang="en-US" sz="1100" u="none" cap="none" strike="noStrike">
                <a:solidFill>
                  <a:srgbClr val="9FD0CC"/>
                </a:solidFill>
                <a:latin typeface="Calibri"/>
                <a:ea typeface="Calibri"/>
                <a:cs typeface="Calibri"/>
                <a:sym typeface="Calibri"/>
              </a:rPr>
              <a:t>KEY PRINCIPLE</a:t>
            </a:r>
            <a:endParaRPr b="0" i="0" sz="1100" u="none" cap="none" strike="noStrike">
              <a:solidFill>
                <a:schemeClr val="dk1"/>
              </a:solidFill>
              <a:latin typeface="Calibri"/>
              <a:ea typeface="Calibri"/>
              <a:cs typeface="Calibri"/>
              <a:sym typeface="Calibri"/>
            </a:endParaRPr>
          </a:p>
        </p:txBody>
      </p:sp>
      <p:sp>
        <p:nvSpPr>
          <p:cNvPr id="87" name="Google Shape;87;p8"/>
          <p:cNvSpPr/>
          <p:nvPr/>
        </p:nvSpPr>
        <p:spPr>
          <a:xfrm>
            <a:off x="768096" y="5477256"/>
            <a:ext cx="10655503" cy="29260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FFFFFF"/>
              </a:buClr>
              <a:buSzPts val="1600"/>
              <a:buFont typeface="Calibri"/>
              <a:buNone/>
            </a:pPr>
            <a:r>
              <a:rPr b="0" i="0" lang="en-US" sz="1600" u="none" cap="none" strike="noStrike">
                <a:solidFill>
                  <a:srgbClr val="FFFFFF"/>
                </a:solidFill>
                <a:latin typeface="Calibri"/>
                <a:ea typeface="Calibri"/>
                <a:cs typeface="Calibri"/>
                <a:sym typeface="Calibri"/>
              </a:rPr>
              <a:t>start with the problem not the technology.</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92" name="Shape 92"/>
        <p:cNvGrpSpPr/>
        <p:nvPr/>
      </p:nvGrpSpPr>
      <p:grpSpPr>
        <a:xfrm>
          <a:off x="0" y="0"/>
          <a:ext cx="0" cy="0"/>
          <a:chOff x="0" y="0"/>
          <a:chExt cx="0" cy="0"/>
        </a:xfrm>
      </p:grpSpPr>
      <p:sp>
        <p:nvSpPr>
          <p:cNvPr id="93" name="Google Shape;93;p9"/>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What is a problem?</a:t>
            </a:r>
            <a:endParaRPr b="0" i="0" sz="2900" u="none" cap="none" strike="noStrike">
              <a:solidFill>
                <a:schemeClr val="dk1"/>
              </a:solidFill>
              <a:latin typeface="Calibri"/>
              <a:ea typeface="Calibri"/>
              <a:cs typeface="Calibri"/>
              <a:sym typeface="Calibri"/>
            </a:endParaRPr>
          </a:p>
        </p:txBody>
      </p:sp>
      <p:sp>
        <p:nvSpPr>
          <p:cNvPr id="94" name="Google Shape;94;p9"/>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5</a:t>
            </a:r>
            <a:endParaRPr b="0" i="0" sz="900" u="none" cap="none" strike="noStrike">
              <a:solidFill>
                <a:schemeClr val="dk1"/>
              </a:solidFill>
              <a:latin typeface="Calibri"/>
              <a:ea typeface="Calibri"/>
              <a:cs typeface="Calibri"/>
              <a:sym typeface="Calibri"/>
            </a:endParaRPr>
          </a:p>
        </p:txBody>
      </p:sp>
      <p:sp>
        <p:nvSpPr>
          <p:cNvPr id="95" name="Google Shape;95;p9"/>
          <p:cNvSpPr/>
          <p:nvPr/>
        </p:nvSpPr>
        <p:spPr>
          <a:xfrm>
            <a:off x="566928" y="1554480"/>
            <a:ext cx="11057839" cy="548640"/>
          </a:xfrm>
          <a:prstGeom prst="rect">
            <a:avLst/>
          </a:prstGeom>
          <a:noFill/>
          <a:ln>
            <a:noFill/>
          </a:ln>
        </p:spPr>
        <p:txBody>
          <a:bodyPr anchorCtr="0" anchor="t" bIns="45700" lIns="91425" spcFirstLastPara="1" rIns="91425" wrap="square" tIns="45700">
            <a:noAutofit/>
          </a:bodyPr>
          <a:lstStyle/>
          <a:p>
            <a:pPr indent="0" lvl="0" marL="0" marR="0" rtl="0" algn="l">
              <a:lnSpc>
                <a:spcPct val="103000"/>
              </a:lnSpc>
              <a:spcBef>
                <a:spcPts val="0"/>
              </a:spcBef>
              <a:spcAft>
                <a:spcPts val="0"/>
              </a:spcAft>
              <a:buClr>
                <a:srgbClr val="26333C"/>
              </a:buClr>
              <a:buSzPts val="1600"/>
              <a:buFont typeface="Calibri"/>
              <a:buNone/>
            </a:pPr>
            <a:r>
              <a:rPr b="0" i="0" lang="en-US" sz="1600" u="none" cap="none" strike="noStrike">
                <a:solidFill>
                  <a:srgbClr val="26333C"/>
                </a:solidFill>
                <a:latin typeface="Calibri"/>
                <a:ea typeface="Calibri"/>
                <a:cs typeface="Calibri"/>
                <a:sym typeface="Calibri"/>
              </a:rPr>
              <a:t>A problem is a meaningful gap between the current situation and a desired situation. For every problem, there should usually be:</a:t>
            </a:r>
            <a:endParaRPr b="0" i="0" sz="1600" u="none" cap="none" strike="noStrike">
              <a:solidFill>
                <a:schemeClr val="dk1"/>
              </a:solidFill>
              <a:latin typeface="Calibri"/>
              <a:ea typeface="Calibri"/>
              <a:cs typeface="Calibri"/>
              <a:sym typeface="Calibri"/>
            </a:endParaRPr>
          </a:p>
        </p:txBody>
      </p:sp>
      <p:sp>
        <p:nvSpPr>
          <p:cNvPr id="96" name="Google Shape;96;p9"/>
          <p:cNvSpPr/>
          <p:nvPr/>
        </p:nvSpPr>
        <p:spPr>
          <a:xfrm>
            <a:off x="566928" y="2651760"/>
            <a:ext cx="5254600" cy="1143000"/>
          </a:xfrm>
          <a:prstGeom prst="roundRect">
            <a:avLst>
              <a:gd fmla="val 7200"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841248" y="3127248"/>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1133856" y="2788920"/>
            <a:ext cx="4431640" cy="868680"/>
          </a:xfrm>
          <a:prstGeom prst="rect">
            <a:avLst/>
          </a:prstGeom>
          <a:noFill/>
          <a:ln>
            <a:noFill/>
          </a:ln>
        </p:spPr>
        <p:txBody>
          <a:bodyPr anchorCtr="0" anchor="ctr" bIns="45700" lIns="91425" spcFirstLastPara="1" rIns="91425" wrap="square" tIns="45700">
            <a:noAutofit/>
          </a:bodyPr>
          <a:lstStyle/>
          <a:p>
            <a:pPr indent="0" lvl="0" marL="0" marR="0" rtl="0" algn="l">
              <a:lnSpc>
                <a:spcPct val="102000"/>
              </a:lnSpc>
              <a:spcBef>
                <a:spcPts val="0"/>
              </a:spcBef>
              <a:spcAft>
                <a:spcPts val="0"/>
              </a:spcAft>
              <a:buClr>
                <a:srgbClr val="26333C"/>
              </a:buClr>
              <a:buSzPts val="1550"/>
              <a:buFont typeface="Calibri"/>
              <a:buNone/>
            </a:pPr>
            <a:r>
              <a:rPr b="0" i="0" lang="en-US" sz="1550" u="none" cap="none" strike="noStrike">
                <a:solidFill>
                  <a:srgbClr val="26333C"/>
                </a:solidFill>
                <a:latin typeface="Calibri"/>
                <a:ea typeface="Calibri"/>
                <a:cs typeface="Calibri"/>
                <a:sym typeface="Calibri"/>
              </a:rPr>
              <a:t>Someone affected</a:t>
            </a:r>
            <a:endParaRPr b="0" i="0" sz="1550" u="none" cap="none" strike="noStrike">
              <a:solidFill>
                <a:schemeClr val="dk1"/>
              </a:solidFill>
              <a:latin typeface="Calibri"/>
              <a:ea typeface="Calibri"/>
              <a:cs typeface="Calibri"/>
              <a:sym typeface="Calibri"/>
            </a:endParaRPr>
          </a:p>
        </p:txBody>
      </p:sp>
      <p:sp>
        <p:nvSpPr>
          <p:cNvPr id="99" name="Google Shape;99;p9"/>
          <p:cNvSpPr/>
          <p:nvPr/>
        </p:nvSpPr>
        <p:spPr>
          <a:xfrm>
            <a:off x="6370168" y="2651760"/>
            <a:ext cx="5254600" cy="1143000"/>
          </a:xfrm>
          <a:prstGeom prst="roundRect">
            <a:avLst>
              <a:gd fmla="val 7200"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9"/>
          <p:cNvSpPr/>
          <p:nvPr/>
        </p:nvSpPr>
        <p:spPr>
          <a:xfrm>
            <a:off x="6644488" y="3127248"/>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9"/>
          <p:cNvSpPr/>
          <p:nvPr/>
        </p:nvSpPr>
        <p:spPr>
          <a:xfrm>
            <a:off x="6937096" y="2788920"/>
            <a:ext cx="4431640" cy="868680"/>
          </a:xfrm>
          <a:prstGeom prst="rect">
            <a:avLst/>
          </a:prstGeom>
          <a:noFill/>
          <a:ln>
            <a:noFill/>
          </a:ln>
        </p:spPr>
        <p:txBody>
          <a:bodyPr anchorCtr="0" anchor="ctr" bIns="45700" lIns="91425" spcFirstLastPara="1" rIns="91425" wrap="square" tIns="45700">
            <a:noAutofit/>
          </a:bodyPr>
          <a:lstStyle/>
          <a:p>
            <a:pPr indent="0" lvl="0" marL="0" marR="0" rtl="0" algn="l">
              <a:lnSpc>
                <a:spcPct val="102000"/>
              </a:lnSpc>
              <a:spcBef>
                <a:spcPts val="0"/>
              </a:spcBef>
              <a:spcAft>
                <a:spcPts val="0"/>
              </a:spcAft>
              <a:buClr>
                <a:srgbClr val="26333C"/>
              </a:buClr>
              <a:buSzPts val="1550"/>
              <a:buFont typeface="Calibri"/>
              <a:buNone/>
            </a:pPr>
            <a:r>
              <a:rPr b="0" i="0" lang="en-US" sz="1550" u="none" cap="none" strike="noStrike">
                <a:solidFill>
                  <a:srgbClr val="26333C"/>
                </a:solidFill>
                <a:latin typeface="Calibri"/>
                <a:ea typeface="Calibri"/>
                <a:cs typeface="Calibri"/>
                <a:sym typeface="Calibri"/>
              </a:rPr>
              <a:t>Something they are trying to accomplish</a:t>
            </a:r>
            <a:endParaRPr b="0" i="0" sz="1550" u="none" cap="none" strike="noStrike">
              <a:solidFill>
                <a:schemeClr val="dk1"/>
              </a:solidFill>
              <a:latin typeface="Calibri"/>
              <a:ea typeface="Calibri"/>
              <a:cs typeface="Calibri"/>
              <a:sym typeface="Calibri"/>
            </a:endParaRPr>
          </a:p>
        </p:txBody>
      </p:sp>
      <p:sp>
        <p:nvSpPr>
          <p:cNvPr id="102" name="Google Shape;102;p9"/>
          <p:cNvSpPr/>
          <p:nvPr/>
        </p:nvSpPr>
        <p:spPr>
          <a:xfrm>
            <a:off x="566928" y="4160520"/>
            <a:ext cx="5254600" cy="1143000"/>
          </a:xfrm>
          <a:prstGeom prst="roundRect">
            <a:avLst>
              <a:gd fmla="val 7200"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9"/>
          <p:cNvSpPr/>
          <p:nvPr/>
        </p:nvSpPr>
        <p:spPr>
          <a:xfrm>
            <a:off x="841248" y="4636008"/>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9"/>
          <p:cNvSpPr/>
          <p:nvPr/>
        </p:nvSpPr>
        <p:spPr>
          <a:xfrm>
            <a:off x="1133856" y="4297680"/>
            <a:ext cx="4431640" cy="868680"/>
          </a:xfrm>
          <a:prstGeom prst="rect">
            <a:avLst/>
          </a:prstGeom>
          <a:noFill/>
          <a:ln>
            <a:noFill/>
          </a:ln>
        </p:spPr>
        <p:txBody>
          <a:bodyPr anchorCtr="0" anchor="ctr" bIns="45700" lIns="91425" spcFirstLastPara="1" rIns="91425" wrap="square" tIns="45700">
            <a:noAutofit/>
          </a:bodyPr>
          <a:lstStyle/>
          <a:p>
            <a:pPr indent="0" lvl="0" marL="0" marR="0" rtl="0" algn="l">
              <a:lnSpc>
                <a:spcPct val="102000"/>
              </a:lnSpc>
              <a:spcBef>
                <a:spcPts val="0"/>
              </a:spcBef>
              <a:spcAft>
                <a:spcPts val="0"/>
              </a:spcAft>
              <a:buClr>
                <a:srgbClr val="26333C"/>
              </a:buClr>
              <a:buSzPts val="1550"/>
              <a:buFont typeface="Calibri"/>
              <a:buNone/>
            </a:pPr>
            <a:r>
              <a:rPr b="0" i="0" lang="en-US" sz="1550" u="none" cap="none" strike="noStrike">
                <a:solidFill>
                  <a:srgbClr val="26333C"/>
                </a:solidFill>
                <a:latin typeface="Calibri"/>
                <a:ea typeface="Calibri"/>
                <a:cs typeface="Calibri"/>
                <a:sym typeface="Calibri"/>
              </a:rPr>
              <a:t>An obstacle, pain, risk or unmet need</a:t>
            </a:r>
            <a:endParaRPr b="0" i="0" sz="1550" u="none" cap="none" strike="noStrike">
              <a:solidFill>
                <a:schemeClr val="dk1"/>
              </a:solidFill>
              <a:latin typeface="Calibri"/>
              <a:ea typeface="Calibri"/>
              <a:cs typeface="Calibri"/>
              <a:sym typeface="Calibri"/>
            </a:endParaRPr>
          </a:p>
        </p:txBody>
      </p:sp>
      <p:sp>
        <p:nvSpPr>
          <p:cNvPr id="105" name="Google Shape;105;p9"/>
          <p:cNvSpPr/>
          <p:nvPr/>
        </p:nvSpPr>
        <p:spPr>
          <a:xfrm>
            <a:off x="6370168" y="4160520"/>
            <a:ext cx="5254600" cy="1143000"/>
          </a:xfrm>
          <a:prstGeom prst="roundRect">
            <a:avLst>
              <a:gd fmla="val 7200"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9"/>
          <p:cNvSpPr/>
          <p:nvPr/>
        </p:nvSpPr>
        <p:spPr>
          <a:xfrm>
            <a:off x="6644488" y="4636008"/>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9"/>
          <p:cNvSpPr/>
          <p:nvPr/>
        </p:nvSpPr>
        <p:spPr>
          <a:xfrm>
            <a:off x="6937096" y="4297680"/>
            <a:ext cx="4431640" cy="868680"/>
          </a:xfrm>
          <a:prstGeom prst="rect">
            <a:avLst/>
          </a:prstGeom>
          <a:noFill/>
          <a:ln>
            <a:noFill/>
          </a:ln>
        </p:spPr>
        <p:txBody>
          <a:bodyPr anchorCtr="0" anchor="ctr" bIns="45700" lIns="91425" spcFirstLastPara="1" rIns="91425" wrap="square" tIns="45700">
            <a:noAutofit/>
          </a:bodyPr>
          <a:lstStyle/>
          <a:p>
            <a:pPr indent="0" lvl="0" marL="0" marR="0" rtl="0" algn="l">
              <a:lnSpc>
                <a:spcPct val="102000"/>
              </a:lnSpc>
              <a:spcBef>
                <a:spcPts val="0"/>
              </a:spcBef>
              <a:spcAft>
                <a:spcPts val="0"/>
              </a:spcAft>
              <a:buClr>
                <a:srgbClr val="26333C"/>
              </a:buClr>
              <a:buSzPts val="1550"/>
              <a:buFont typeface="Calibri"/>
              <a:buNone/>
            </a:pPr>
            <a:r>
              <a:rPr b="0" i="0" lang="en-US" sz="1550" u="none" cap="none" strike="noStrike">
                <a:solidFill>
                  <a:srgbClr val="26333C"/>
                </a:solidFill>
                <a:latin typeface="Calibri"/>
                <a:ea typeface="Calibri"/>
                <a:cs typeface="Calibri"/>
                <a:sym typeface="Calibri"/>
              </a:rPr>
              <a:t>A meaningful consequence</a:t>
            </a:r>
            <a:endParaRPr b="0" i="0" sz="155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112" name="Shape 112"/>
        <p:cNvGrpSpPr/>
        <p:nvPr/>
      </p:nvGrpSpPr>
      <p:grpSpPr>
        <a:xfrm>
          <a:off x="0" y="0"/>
          <a:ext cx="0" cy="0"/>
          <a:chOff x="0" y="0"/>
          <a:chExt cx="0" cy="0"/>
        </a:xfrm>
      </p:grpSpPr>
      <p:sp>
        <p:nvSpPr>
          <p:cNvPr id="113" name="Google Shape;113;p10"/>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A person with a visual impairment</a:t>
            </a:r>
            <a:endParaRPr b="0" i="0" sz="2900" u="none" cap="none" strike="noStrike">
              <a:solidFill>
                <a:schemeClr val="dk1"/>
              </a:solidFill>
              <a:latin typeface="Calibri"/>
              <a:ea typeface="Calibri"/>
              <a:cs typeface="Calibri"/>
              <a:sym typeface="Calibri"/>
            </a:endParaRPr>
          </a:p>
        </p:txBody>
      </p:sp>
      <p:sp>
        <p:nvSpPr>
          <p:cNvPr id="114" name="Google Shape;114;p10"/>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6</a:t>
            </a:r>
            <a:endParaRPr b="0" i="0" sz="900" u="none" cap="none" strike="noStrike">
              <a:solidFill>
                <a:schemeClr val="dk1"/>
              </a:solidFill>
              <a:latin typeface="Calibri"/>
              <a:ea typeface="Calibri"/>
              <a:cs typeface="Calibri"/>
              <a:sym typeface="Calibri"/>
            </a:endParaRPr>
          </a:p>
        </p:txBody>
      </p:sp>
      <p:sp>
        <p:nvSpPr>
          <p:cNvPr id="115" name="Google Shape;115;p10"/>
          <p:cNvSpPr/>
          <p:nvPr/>
        </p:nvSpPr>
        <p:spPr>
          <a:xfrm>
            <a:off x="566928" y="1783080"/>
            <a:ext cx="5806440" cy="3566160"/>
          </a:xfrm>
          <a:prstGeom prst="roundRect">
            <a:avLst>
              <a:gd fmla="val 2308"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0"/>
          <p:cNvSpPr/>
          <p:nvPr/>
        </p:nvSpPr>
        <p:spPr>
          <a:xfrm>
            <a:off x="841248" y="1984248"/>
            <a:ext cx="5257800" cy="3200400"/>
          </a:xfrm>
          <a:prstGeom prst="rect">
            <a:avLst/>
          </a:prstGeom>
          <a:noFill/>
          <a:ln>
            <a:noFill/>
          </a:ln>
        </p:spPr>
        <p:txBody>
          <a:bodyPr anchorCtr="0" anchor="t" bIns="0" lIns="0" spcFirstLastPara="1" rIns="0" wrap="square" tIns="0">
            <a:noAutofit/>
          </a:bodyPr>
          <a:lstStyle/>
          <a:p>
            <a:pPr indent="-203200" lvl="0" marL="203200" marR="0" rtl="0" algn="l">
              <a:spcBef>
                <a:spcPts val="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They want to navigate unfamiliar public spaces</a:t>
            </a:r>
            <a:endParaRPr b="0" i="0" sz="1400" u="none" cap="none" strike="noStrike">
              <a:solidFill>
                <a:schemeClr val="dk1"/>
              </a:solidFill>
              <a:latin typeface="Calibri"/>
              <a:ea typeface="Calibri"/>
              <a:cs typeface="Calibri"/>
              <a:sym typeface="Calibri"/>
            </a:endParaRPr>
          </a:p>
          <a:p>
            <a:pPr indent="-203200" lvl="0" marL="203200" marR="0" rtl="0" algn="l">
              <a:spcBef>
                <a:spcPts val="80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People who are visually impaired</a:t>
            </a:r>
            <a:endParaRPr b="0" i="0" sz="1400" u="none" cap="none" strike="noStrike">
              <a:solidFill>
                <a:schemeClr val="dk1"/>
              </a:solidFill>
              <a:latin typeface="Calibri"/>
              <a:ea typeface="Calibri"/>
              <a:cs typeface="Calibri"/>
              <a:sym typeface="Calibri"/>
            </a:endParaRPr>
          </a:p>
          <a:p>
            <a:pPr indent="-203200" lvl="0" marL="203200" marR="0" rtl="0" algn="l">
              <a:spcBef>
                <a:spcPts val="80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They want to move around independently</a:t>
            </a:r>
            <a:endParaRPr b="0" i="0" sz="1400" u="none" cap="none" strike="noStrike">
              <a:solidFill>
                <a:schemeClr val="dk1"/>
              </a:solidFill>
              <a:latin typeface="Calibri"/>
              <a:ea typeface="Calibri"/>
              <a:cs typeface="Calibri"/>
              <a:sym typeface="Calibri"/>
            </a:endParaRPr>
          </a:p>
          <a:p>
            <a:pPr indent="-203200" lvl="0" marL="203200" marR="0" rtl="0" algn="l">
              <a:spcBef>
                <a:spcPts val="80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Important information are communicated through visual channels like Signs, Visual directions, maps, screens etc.</a:t>
            </a:r>
            <a:endParaRPr b="0" i="0" sz="1400" u="none" cap="none" strike="noStrike">
              <a:solidFill>
                <a:schemeClr val="dk1"/>
              </a:solidFill>
              <a:latin typeface="Calibri"/>
              <a:ea typeface="Calibri"/>
              <a:cs typeface="Calibri"/>
              <a:sym typeface="Calibri"/>
            </a:endParaRPr>
          </a:p>
          <a:p>
            <a:pPr indent="-203200" lvl="0" marL="203200" marR="0" rtl="0" algn="l">
              <a:spcBef>
                <a:spcPts val="80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They may have to depend on another person, avoid unfamiliar places, arrive late or spend additional money getting assistance</a:t>
            </a:r>
            <a:endParaRPr b="0" i="0" sz="1400" u="none" cap="none" strike="noStrike">
              <a:solidFill>
                <a:schemeClr val="dk1"/>
              </a:solidFill>
              <a:latin typeface="Calibri"/>
              <a:ea typeface="Calibri"/>
              <a:cs typeface="Calibri"/>
              <a:sym typeface="Calibri"/>
            </a:endParaRPr>
          </a:p>
        </p:txBody>
      </p:sp>
      <p:sp>
        <p:nvSpPr>
          <p:cNvPr id="117" name="Google Shape;117;p10"/>
          <p:cNvSpPr/>
          <p:nvPr/>
        </p:nvSpPr>
        <p:spPr>
          <a:xfrm>
            <a:off x="6720840" y="1783080"/>
            <a:ext cx="4903927" cy="2423160"/>
          </a:xfrm>
          <a:prstGeom prst="roundRect">
            <a:avLst>
              <a:gd fmla="val 3396"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0"/>
          <p:cNvSpPr/>
          <p:nvPr/>
        </p:nvSpPr>
        <p:spPr>
          <a:xfrm>
            <a:off x="6922008" y="1911096"/>
            <a:ext cx="4501591" cy="23774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9FD0CC"/>
              </a:buClr>
              <a:buSzPts val="1100"/>
              <a:buFont typeface="Calibri"/>
              <a:buNone/>
            </a:pPr>
            <a:r>
              <a:rPr b="1" i="0" lang="en-US" sz="1100" u="none" cap="none" strike="noStrike">
                <a:solidFill>
                  <a:srgbClr val="9FD0CC"/>
                </a:solidFill>
                <a:latin typeface="Calibri"/>
                <a:ea typeface="Calibri"/>
                <a:cs typeface="Calibri"/>
                <a:sym typeface="Calibri"/>
              </a:rPr>
              <a:t>THE PROBLEM</a:t>
            </a:r>
            <a:endParaRPr b="0" i="0" sz="1100" u="none" cap="none" strike="noStrike">
              <a:solidFill>
                <a:schemeClr val="dk1"/>
              </a:solidFill>
              <a:latin typeface="Calibri"/>
              <a:ea typeface="Calibri"/>
              <a:cs typeface="Calibri"/>
              <a:sym typeface="Calibri"/>
            </a:endParaRPr>
          </a:p>
        </p:txBody>
      </p:sp>
      <p:sp>
        <p:nvSpPr>
          <p:cNvPr id="119" name="Google Shape;119;p10"/>
          <p:cNvSpPr/>
          <p:nvPr/>
        </p:nvSpPr>
        <p:spPr>
          <a:xfrm>
            <a:off x="6922008" y="2185416"/>
            <a:ext cx="4501591" cy="189280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FFFFFF"/>
              </a:buClr>
              <a:buSzPts val="1500"/>
              <a:buFont typeface="Calibri"/>
              <a:buNone/>
            </a:pPr>
            <a:r>
              <a:rPr b="0" i="0" lang="en-US" sz="1500" u="none" cap="none" strike="noStrike">
                <a:solidFill>
                  <a:srgbClr val="FFFFFF"/>
                </a:solidFill>
                <a:latin typeface="Calibri"/>
                <a:ea typeface="Calibri"/>
                <a:cs typeface="Calibri"/>
                <a:sym typeface="Calibri"/>
              </a:rPr>
              <a:t>The environment is designed around visual information, making independent navigation difficult for people who cannot easily access that information.</a:t>
            </a:r>
            <a:endParaRPr b="0" i="0" sz="1500" u="none" cap="none" strike="noStrike">
              <a:solidFill>
                <a:schemeClr val="dk1"/>
              </a:solidFill>
              <a:latin typeface="Calibri"/>
              <a:ea typeface="Calibri"/>
              <a:cs typeface="Calibri"/>
              <a:sym typeface="Calibri"/>
            </a:endParaRPr>
          </a:p>
        </p:txBody>
      </p:sp>
      <p:sp>
        <p:nvSpPr>
          <p:cNvPr id="120" name="Google Shape;120;p10"/>
          <p:cNvSpPr/>
          <p:nvPr/>
        </p:nvSpPr>
        <p:spPr>
          <a:xfrm>
            <a:off x="6720840" y="4343400"/>
            <a:ext cx="4903927" cy="1005840"/>
          </a:xfrm>
          <a:prstGeom prst="roundRect">
            <a:avLst>
              <a:gd fmla="val 8182" name="adj"/>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0"/>
          <p:cNvSpPr/>
          <p:nvPr/>
        </p:nvSpPr>
        <p:spPr>
          <a:xfrm>
            <a:off x="6922008" y="4471416"/>
            <a:ext cx="4501591" cy="74980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2F5F5C"/>
              </a:buClr>
              <a:buSzPts val="1350"/>
              <a:buFont typeface="Calibri"/>
              <a:buNone/>
            </a:pPr>
            <a:r>
              <a:rPr b="0" i="1" lang="en-US" sz="1350" u="none" cap="none" strike="noStrike">
                <a:solidFill>
                  <a:srgbClr val="2F5F5C"/>
                </a:solidFill>
                <a:latin typeface="Calibri"/>
                <a:ea typeface="Calibri"/>
                <a:cs typeface="Calibri"/>
                <a:sym typeface="Calibri"/>
              </a:rPr>
              <a:t>Your solution should explore bridging that gap, either through technology or other means.</a:t>
            </a:r>
            <a:endParaRPr b="0" i="0" sz="135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126" name="Shape 126"/>
        <p:cNvGrpSpPr/>
        <p:nvPr/>
      </p:nvGrpSpPr>
      <p:grpSpPr>
        <a:xfrm>
          <a:off x="0" y="0"/>
          <a:ext cx="0" cy="0"/>
          <a:chOff x="0" y="0"/>
          <a:chExt cx="0" cy="0"/>
        </a:xfrm>
      </p:grpSpPr>
      <p:sp>
        <p:nvSpPr>
          <p:cNvPr id="127" name="Google Shape;127;p11"/>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A deaf or Hard-of-Hearing Student</a:t>
            </a:r>
            <a:endParaRPr b="0" i="0" sz="2900" u="none" cap="none" strike="noStrike">
              <a:solidFill>
                <a:schemeClr val="dk1"/>
              </a:solidFill>
              <a:latin typeface="Calibri"/>
              <a:ea typeface="Calibri"/>
              <a:cs typeface="Calibri"/>
              <a:sym typeface="Calibri"/>
            </a:endParaRPr>
          </a:p>
        </p:txBody>
      </p:sp>
      <p:sp>
        <p:nvSpPr>
          <p:cNvPr id="128" name="Google Shape;128;p11"/>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7</a:t>
            </a:r>
            <a:endParaRPr b="0" i="0" sz="900" u="none" cap="none" strike="noStrike">
              <a:solidFill>
                <a:schemeClr val="dk1"/>
              </a:solidFill>
              <a:latin typeface="Calibri"/>
              <a:ea typeface="Calibri"/>
              <a:cs typeface="Calibri"/>
              <a:sym typeface="Calibri"/>
            </a:endParaRPr>
          </a:p>
        </p:txBody>
      </p:sp>
      <p:sp>
        <p:nvSpPr>
          <p:cNvPr id="129" name="Google Shape;129;p11"/>
          <p:cNvSpPr/>
          <p:nvPr/>
        </p:nvSpPr>
        <p:spPr>
          <a:xfrm>
            <a:off x="566928" y="1783080"/>
            <a:ext cx="5806440" cy="3566160"/>
          </a:xfrm>
          <a:prstGeom prst="roundRect">
            <a:avLst>
              <a:gd fmla="val 2308"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1"/>
          <p:cNvSpPr/>
          <p:nvPr/>
        </p:nvSpPr>
        <p:spPr>
          <a:xfrm>
            <a:off x="841248" y="1984248"/>
            <a:ext cx="5257800" cy="3200400"/>
          </a:xfrm>
          <a:prstGeom prst="rect">
            <a:avLst/>
          </a:prstGeom>
          <a:noFill/>
          <a:ln>
            <a:noFill/>
          </a:ln>
        </p:spPr>
        <p:txBody>
          <a:bodyPr anchorCtr="0" anchor="t" bIns="0" lIns="0" spcFirstLastPara="1" rIns="0" wrap="square" tIns="0">
            <a:noAutofit/>
          </a:bodyPr>
          <a:lstStyle/>
          <a:p>
            <a:pPr indent="-203200" lvl="0" marL="203200" marR="0" rtl="0" algn="l">
              <a:spcBef>
                <a:spcPts val="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They want to navigate unfamiliar public spaces</a:t>
            </a:r>
            <a:endParaRPr b="0" i="0" sz="1400" u="none" cap="none" strike="noStrike">
              <a:solidFill>
                <a:schemeClr val="dk1"/>
              </a:solidFill>
              <a:latin typeface="Calibri"/>
              <a:ea typeface="Calibri"/>
              <a:cs typeface="Calibri"/>
              <a:sym typeface="Calibri"/>
            </a:endParaRPr>
          </a:p>
          <a:p>
            <a:pPr indent="-203200" lvl="0" marL="203200" marR="0" rtl="0" algn="l">
              <a:spcBef>
                <a:spcPts val="80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Hearing impaired people</a:t>
            </a:r>
            <a:endParaRPr b="0" i="0" sz="1400" u="none" cap="none" strike="noStrike">
              <a:solidFill>
                <a:schemeClr val="dk1"/>
              </a:solidFill>
              <a:latin typeface="Calibri"/>
              <a:ea typeface="Calibri"/>
              <a:cs typeface="Calibri"/>
              <a:sym typeface="Calibri"/>
            </a:endParaRPr>
          </a:p>
          <a:p>
            <a:pPr indent="-203200" lvl="0" marL="203200" marR="0" rtl="0" algn="l">
              <a:spcBef>
                <a:spcPts val="80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They want to fully participate in lectures and understand course content like everyone else</a:t>
            </a:r>
            <a:endParaRPr b="0" i="0" sz="1400" u="none" cap="none" strike="noStrike">
              <a:solidFill>
                <a:schemeClr val="dk1"/>
              </a:solidFill>
              <a:latin typeface="Calibri"/>
              <a:ea typeface="Calibri"/>
              <a:cs typeface="Calibri"/>
              <a:sym typeface="Calibri"/>
            </a:endParaRPr>
          </a:p>
          <a:p>
            <a:pPr indent="-203200" lvl="0" marL="203200" marR="0" rtl="0" algn="l">
              <a:spcBef>
                <a:spcPts val="80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Lectures rely heavily on spoken communication without captions, sign language interpretations, alternative communication channels</a:t>
            </a:r>
            <a:endParaRPr b="0" i="0" sz="1400" u="none" cap="none" strike="noStrike">
              <a:solidFill>
                <a:schemeClr val="dk1"/>
              </a:solidFill>
              <a:latin typeface="Calibri"/>
              <a:ea typeface="Calibri"/>
              <a:cs typeface="Calibri"/>
              <a:sym typeface="Calibri"/>
            </a:endParaRPr>
          </a:p>
          <a:p>
            <a:pPr indent="-203200" lvl="0" marL="203200" marR="0" rtl="0" algn="l">
              <a:spcBef>
                <a:spcPts val="80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They may miss important information or struggle to participate equally.</a:t>
            </a:r>
            <a:endParaRPr b="0" i="0" sz="1400" u="none" cap="none" strike="noStrike">
              <a:solidFill>
                <a:schemeClr val="dk1"/>
              </a:solidFill>
              <a:latin typeface="Calibri"/>
              <a:ea typeface="Calibri"/>
              <a:cs typeface="Calibri"/>
              <a:sym typeface="Calibri"/>
            </a:endParaRPr>
          </a:p>
        </p:txBody>
      </p:sp>
      <p:sp>
        <p:nvSpPr>
          <p:cNvPr id="131" name="Google Shape;131;p11"/>
          <p:cNvSpPr/>
          <p:nvPr/>
        </p:nvSpPr>
        <p:spPr>
          <a:xfrm>
            <a:off x="6720840" y="1783080"/>
            <a:ext cx="4903927" cy="2423160"/>
          </a:xfrm>
          <a:prstGeom prst="roundRect">
            <a:avLst>
              <a:gd fmla="val 3396"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1"/>
          <p:cNvSpPr/>
          <p:nvPr/>
        </p:nvSpPr>
        <p:spPr>
          <a:xfrm>
            <a:off x="6922008" y="1911096"/>
            <a:ext cx="4501591" cy="23774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9FD0CC"/>
              </a:buClr>
              <a:buSzPts val="1100"/>
              <a:buFont typeface="Calibri"/>
              <a:buNone/>
            </a:pPr>
            <a:r>
              <a:rPr b="1" i="0" lang="en-US" sz="1100" u="none" cap="none" strike="noStrike">
                <a:solidFill>
                  <a:srgbClr val="9FD0CC"/>
                </a:solidFill>
                <a:latin typeface="Calibri"/>
                <a:ea typeface="Calibri"/>
                <a:cs typeface="Calibri"/>
                <a:sym typeface="Calibri"/>
              </a:rPr>
              <a:t>THE PROBLEM</a:t>
            </a:r>
            <a:endParaRPr b="0" i="0" sz="1100" u="none" cap="none" strike="noStrike">
              <a:solidFill>
                <a:schemeClr val="dk1"/>
              </a:solidFill>
              <a:latin typeface="Calibri"/>
              <a:ea typeface="Calibri"/>
              <a:cs typeface="Calibri"/>
              <a:sym typeface="Calibri"/>
            </a:endParaRPr>
          </a:p>
        </p:txBody>
      </p:sp>
      <p:sp>
        <p:nvSpPr>
          <p:cNvPr id="133" name="Google Shape;133;p11"/>
          <p:cNvSpPr/>
          <p:nvPr/>
        </p:nvSpPr>
        <p:spPr>
          <a:xfrm>
            <a:off x="6922008" y="2185416"/>
            <a:ext cx="4501591" cy="189280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FFFFFF"/>
              </a:buClr>
              <a:buSzPts val="1500"/>
              <a:buFont typeface="Calibri"/>
              <a:buNone/>
            </a:pPr>
            <a:r>
              <a:rPr b="0" i="0" lang="en-US" sz="1500" u="none" cap="none" strike="noStrike">
                <a:solidFill>
                  <a:srgbClr val="FFFFFF"/>
                </a:solidFill>
                <a:latin typeface="Calibri"/>
                <a:ea typeface="Calibri"/>
                <a:cs typeface="Calibri"/>
                <a:sym typeface="Calibri"/>
              </a:rPr>
              <a:t>Important academic information is not always accessible through communication methods that work for deaf and hard-of-hearing students.</a:t>
            </a:r>
            <a:endParaRPr b="0" i="0" sz="1500" u="none" cap="none" strike="noStrike">
              <a:solidFill>
                <a:schemeClr val="dk1"/>
              </a:solidFill>
              <a:latin typeface="Calibri"/>
              <a:ea typeface="Calibri"/>
              <a:cs typeface="Calibri"/>
              <a:sym typeface="Calibri"/>
            </a:endParaRPr>
          </a:p>
        </p:txBody>
      </p:sp>
      <p:sp>
        <p:nvSpPr>
          <p:cNvPr id="134" name="Google Shape;134;p11"/>
          <p:cNvSpPr/>
          <p:nvPr/>
        </p:nvSpPr>
        <p:spPr>
          <a:xfrm>
            <a:off x="6720840" y="4343400"/>
            <a:ext cx="4903927" cy="1005840"/>
          </a:xfrm>
          <a:prstGeom prst="roundRect">
            <a:avLst>
              <a:gd fmla="val 8182" name="adj"/>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1"/>
          <p:cNvSpPr/>
          <p:nvPr/>
        </p:nvSpPr>
        <p:spPr>
          <a:xfrm>
            <a:off x="6922008" y="4471416"/>
            <a:ext cx="4501591" cy="74980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2F5F5C"/>
              </a:buClr>
              <a:buSzPts val="1350"/>
              <a:buFont typeface="Calibri"/>
              <a:buNone/>
            </a:pPr>
            <a:r>
              <a:rPr b="0" i="1" lang="en-US" sz="1350" u="none" cap="none" strike="noStrike">
                <a:solidFill>
                  <a:srgbClr val="2F5F5C"/>
                </a:solidFill>
                <a:latin typeface="Calibri"/>
                <a:ea typeface="Calibri"/>
                <a:cs typeface="Calibri"/>
                <a:sym typeface="Calibri"/>
              </a:rPr>
              <a:t>Your solution should explore bridging that gap, either through technology or other means.</a:t>
            </a:r>
            <a:endParaRPr b="0" i="0" sz="135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140" name="Shape 140"/>
        <p:cNvGrpSpPr/>
        <p:nvPr/>
      </p:nvGrpSpPr>
      <p:grpSpPr>
        <a:xfrm>
          <a:off x="0" y="0"/>
          <a:ext cx="0" cy="0"/>
          <a:chOff x="0" y="0"/>
          <a:chExt cx="0" cy="0"/>
        </a:xfrm>
      </p:grpSpPr>
      <p:sp>
        <p:nvSpPr>
          <p:cNvPr id="141" name="Google Shape;141;p12"/>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Where do good problems come from?</a:t>
            </a:r>
            <a:endParaRPr b="0" i="0" sz="2900" u="none" cap="none" strike="noStrike">
              <a:solidFill>
                <a:schemeClr val="dk1"/>
              </a:solidFill>
              <a:latin typeface="Calibri"/>
              <a:ea typeface="Calibri"/>
              <a:cs typeface="Calibri"/>
              <a:sym typeface="Calibri"/>
            </a:endParaRPr>
          </a:p>
        </p:txBody>
      </p:sp>
      <p:sp>
        <p:nvSpPr>
          <p:cNvPr id="142" name="Google Shape;142;p12"/>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8</a:t>
            </a:r>
            <a:endParaRPr b="0" i="0" sz="900" u="none" cap="none" strike="noStrike">
              <a:solidFill>
                <a:schemeClr val="dk1"/>
              </a:solidFill>
              <a:latin typeface="Calibri"/>
              <a:ea typeface="Calibri"/>
              <a:cs typeface="Calibri"/>
              <a:sym typeface="Calibri"/>
            </a:endParaRPr>
          </a:p>
        </p:txBody>
      </p:sp>
      <p:sp>
        <p:nvSpPr>
          <p:cNvPr id="143" name="Google Shape;143;p12"/>
          <p:cNvSpPr/>
          <p:nvPr/>
        </p:nvSpPr>
        <p:spPr>
          <a:xfrm>
            <a:off x="566928" y="1554480"/>
            <a:ext cx="11057839" cy="548640"/>
          </a:xfrm>
          <a:prstGeom prst="rect">
            <a:avLst/>
          </a:prstGeom>
          <a:noFill/>
          <a:ln>
            <a:noFill/>
          </a:ln>
        </p:spPr>
        <p:txBody>
          <a:bodyPr anchorCtr="0" anchor="t" bIns="45700" lIns="91425" spcFirstLastPara="1" rIns="91425" wrap="square" tIns="45700">
            <a:noAutofit/>
          </a:bodyPr>
          <a:lstStyle/>
          <a:p>
            <a:pPr indent="0" lvl="0" marL="0" marR="0" rtl="0" algn="l">
              <a:lnSpc>
                <a:spcPct val="103000"/>
              </a:lnSpc>
              <a:spcBef>
                <a:spcPts val="0"/>
              </a:spcBef>
              <a:spcAft>
                <a:spcPts val="0"/>
              </a:spcAft>
              <a:buClr>
                <a:srgbClr val="26333C"/>
              </a:buClr>
              <a:buSzPts val="1600"/>
              <a:buFont typeface="Calibri"/>
              <a:buNone/>
            </a:pPr>
            <a:r>
              <a:rPr b="0" i="0" lang="en-US" sz="1600" u="none" cap="none" strike="noStrike">
                <a:solidFill>
                  <a:srgbClr val="26333C"/>
                </a:solidFill>
                <a:latin typeface="Calibri"/>
                <a:ea typeface="Calibri"/>
                <a:cs typeface="Calibri"/>
                <a:sym typeface="Calibri"/>
              </a:rPr>
              <a:t>Good problems are often hiding in ordinary situations:</a:t>
            </a:r>
            <a:endParaRPr b="0" i="0" sz="1600" u="none" cap="none" strike="noStrike">
              <a:solidFill>
                <a:schemeClr val="dk1"/>
              </a:solidFill>
              <a:latin typeface="Calibri"/>
              <a:ea typeface="Calibri"/>
              <a:cs typeface="Calibri"/>
              <a:sym typeface="Calibri"/>
            </a:endParaRPr>
          </a:p>
        </p:txBody>
      </p:sp>
      <p:sp>
        <p:nvSpPr>
          <p:cNvPr id="144" name="Google Shape;144;p12"/>
          <p:cNvSpPr/>
          <p:nvPr/>
        </p:nvSpPr>
        <p:spPr>
          <a:xfrm>
            <a:off x="566928" y="2331720"/>
            <a:ext cx="11057839" cy="713232"/>
          </a:xfrm>
          <a:prstGeom prst="roundRect">
            <a:avLst>
              <a:gd fmla="val 11538"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2"/>
          <p:cNvSpPr/>
          <p:nvPr/>
        </p:nvSpPr>
        <p:spPr>
          <a:xfrm>
            <a:off x="640080" y="2331720"/>
            <a:ext cx="10911535" cy="71323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500"/>
              <a:buFont typeface="Calibri"/>
              <a:buNone/>
            </a:pPr>
            <a:r>
              <a:rPr b="1" i="0" lang="en-US" sz="1500" u="none" cap="none" strike="noStrike">
                <a:solidFill>
                  <a:srgbClr val="2F5F5C"/>
                </a:solidFill>
                <a:latin typeface="Calibri"/>
                <a:ea typeface="Calibri"/>
                <a:cs typeface="Calibri"/>
                <a:sym typeface="Calibri"/>
              </a:rPr>
              <a:t>Long queues</a:t>
            </a:r>
            <a:endParaRPr b="0" i="0" sz="1500" u="none" cap="none" strike="noStrike">
              <a:solidFill>
                <a:schemeClr val="dk1"/>
              </a:solidFill>
              <a:latin typeface="Calibri"/>
              <a:ea typeface="Calibri"/>
              <a:cs typeface="Calibri"/>
              <a:sym typeface="Calibri"/>
            </a:endParaRPr>
          </a:p>
        </p:txBody>
      </p:sp>
      <p:sp>
        <p:nvSpPr>
          <p:cNvPr id="146" name="Google Shape;146;p12"/>
          <p:cNvSpPr/>
          <p:nvPr/>
        </p:nvSpPr>
        <p:spPr>
          <a:xfrm>
            <a:off x="566928" y="3209544"/>
            <a:ext cx="11057839" cy="713232"/>
          </a:xfrm>
          <a:prstGeom prst="roundRect">
            <a:avLst>
              <a:gd fmla="val 11538"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2"/>
          <p:cNvSpPr/>
          <p:nvPr/>
        </p:nvSpPr>
        <p:spPr>
          <a:xfrm>
            <a:off x="640080" y="3209544"/>
            <a:ext cx="10911535" cy="71323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500"/>
              <a:buFont typeface="Calibri"/>
              <a:buNone/>
            </a:pPr>
            <a:r>
              <a:rPr b="1" i="0" lang="en-US" sz="1500" u="none" cap="none" strike="noStrike">
                <a:solidFill>
                  <a:srgbClr val="2F5F5C"/>
                </a:solidFill>
                <a:latin typeface="Calibri"/>
                <a:ea typeface="Calibri"/>
                <a:cs typeface="Calibri"/>
                <a:sym typeface="Calibri"/>
              </a:rPr>
              <a:t>Repetitive paperwork</a:t>
            </a:r>
            <a:endParaRPr b="0" i="0" sz="1500" u="none" cap="none" strike="noStrike">
              <a:solidFill>
                <a:schemeClr val="dk1"/>
              </a:solidFill>
              <a:latin typeface="Calibri"/>
              <a:ea typeface="Calibri"/>
              <a:cs typeface="Calibri"/>
              <a:sym typeface="Calibri"/>
            </a:endParaRPr>
          </a:p>
        </p:txBody>
      </p:sp>
      <p:sp>
        <p:nvSpPr>
          <p:cNvPr id="148" name="Google Shape;148;p12"/>
          <p:cNvSpPr/>
          <p:nvPr/>
        </p:nvSpPr>
        <p:spPr>
          <a:xfrm>
            <a:off x="566928" y="4087368"/>
            <a:ext cx="11057839" cy="713232"/>
          </a:xfrm>
          <a:prstGeom prst="roundRect">
            <a:avLst>
              <a:gd fmla="val 11538"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2"/>
          <p:cNvSpPr/>
          <p:nvPr/>
        </p:nvSpPr>
        <p:spPr>
          <a:xfrm>
            <a:off x="640080" y="4087368"/>
            <a:ext cx="10911535" cy="71323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500"/>
              <a:buFont typeface="Calibri"/>
              <a:buNone/>
            </a:pPr>
            <a:r>
              <a:rPr b="1" i="0" lang="en-US" sz="1500" u="none" cap="none" strike="noStrike">
                <a:solidFill>
                  <a:srgbClr val="2F5F5C"/>
                </a:solidFill>
                <a:latin typeface="Calibri"/>
                <a:ea typeface="Calibri"/>
                <a:cs typeface="Calibri"/>
                <a:sym typeface="Calibri"/>
              </a:rPr>
              <a:t>Information gaps / biases</a:t>
            </a:r>
            <a:endParaRPr b="0" i="0" sz="1500" u="none" cap="none" strike="noStrike">
              <a:solidFill>
                <a:schemeClr val="dk1"/>
              </a:solidFill>
              <a:latin typeface="Calibri"/>
              <a:ea typeface="Calibri"/>
              <a:cs typeface="Calibri"/>
              <a:sym typeface="Calibri"/>
            </a:endParaRPr>
          </a:p>
        </p:txBody>
      </p:sp>
      <p:sp>
        <p:nvSpPr>
          <p:cNvPr id="150" name="Google Shape;150;p12"/>
          <p:cNvSpPr/>
          <p:nvPr/>
        </p:nvSpPr>
        <p:spPr>
          <a:xfrm>
            <a:off x="566928" y="4965192"/>
            <a:ext cx="11057839" cy="713232"/>
          </a:xfrm>
          <a:prstGeom prst="roundRect">
            <a:avLst>
              <a:gd fmla="val 11538"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2"/>
          <p:cNvSpPr/>
          <p:nvPr/>
        </p:nvSpPr>
        <p:spPr>
          <a:xfrm>
            <a:off x="640080" y="4965192"/>
            <a:ext cx="10911535" cy="71323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500"/>
              <a:buFont typeface="Calibri"/>
              <a:buNone/>
            </a:pPr>
            <a:r>
              <a:rPr b="1" i="0" lang="en-US" sz="1500" u="none" cap="none" strike="noStrike">
                <a:solidFill>
                  <a:srgbClr val="2F5F5C"/>
                </a:solidFill>
                <a:latin typeface="Calibri"/>
                <a:ea typeface="Calibri"/>
                <a:cs typeface="Calibri"/>
                <a:sym typeface="Calibri"/>
              </a:rPr>
              <a:t>People using tools in unexpected ways</a:t>
            </a:r>
            <a:endParaRPr b="0" i="0" sz="1500" u="none" cap="none" strike="noStrike">
              <a:solidFill>
                <a:schemeClr val="dk1"/>
              </a:solidFill>
              <a:latin typeface="Calibri"/>
              <a:ea typeface="Calibri"/>
              <a:cs typeface="Calibri"/>
              <a:sym typeface="Calibri"/>
            </a:endParaRPr>
          </a:p>
        </p:txBody>
      </p:sp>
      <p:sp>
        <p:nvSpPr>
          <p:cNvPr id="152" name="Google Shape;152;p12"/>
          <p:cNvSpPr/>
          <p:nvPr/>
        </p:nvSpPr>
        <p:spPr>
          <a:xfrm>
            <a:off x="566928" y="5843016"/>
            <a:ext cx="11057839" cy="713232"/>
          </a:xfrm>
          <a:prstGeom prst="roundRect">
            <a:avLst>
              <a:gd fmla="val 11538"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2"/>
          <p:cNvSpPr/>
          <p:nvPr/>
        </p:nvSpPr>
        <p:spPr>
          <a:xfrm>
            <a:off x="640080" y="5843016"/>
            <a:ext cx="10911535" cy="71323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500"/>
              <a:buFont typeface="Calibri"/>
              <a:buNone/>
            </a:pPr>
            <a:r>
              <a:rPr b="1" i="0" lang="en-US" sz="1500" u="none" cap="none" strike="noStrike">
                <a:solidFill>
                  <a:srgbClr val="2F5F5C"/>
                </a:solidFill>
                <a:latin typeface="Calibri"/>
                <a:ea typeface="Calibri"/>
                <a:cs typeface="Calibri"/>
                <a:sym typeface="Calibri"/>
              </a:rPr>
              <a:t>Personal experience</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158" name="Shape 158"/>
        <p:cNvGrpSpPr/>
        <p:nvPr/>
      </p:nvGrpSpPr>
      <p:grpSpPr>
        <a:xfrm>
          <a:off x="0" y="0"/>
          <a:ext cx="0" cy="0"/>
          <a:chOff x="0" y="0"/>
          <a:chExt cx="0" cy="0"/>
        </a:xfrm>
      </p:grpSpPr>
      <p:sp>
        <p:nvSpPr>
          <p:cNvPr id="159" name="Google Shape;159;p13"/>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The current  solution is your competition and also your inspiration/benchmark</a:t>
            </a:r>
            <a:endParaRPr b="0" i="0" sz="2900" u="none" cap="none" strike="noStrike">
              <a:solidFill>
                <a:schemeClr val="dk1"/>
              </a:solidFill>
              <a:latin typeface="Calibri"/>
              <a:ea typeface="Calibri"/>
              <a:cs typeface="Calibri"/>
              <a:sym typeface="Calibri"/>
            </a:endParaRPr>
          </a:p>
        </p:txBody>
      </p:sp>
      <p:sp>
        <p:nvSpPr>
          <p:cNvPr id="160" name="Google Shape;160;p13"/>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9</a:t>
            </a:r>
            <a:endParaRPr b="0" i="0" sz="900" u="none" cap="none" strike="noStrike">
              <a:solidFill>
                <a:schemeClr val="dk1"/>
              </a:solidFill>
              <a:latin typeface="Calibri"/>
              <a:ea typeface="Calibri"/>
              <a:cs typeface="Calibri"/>
              <a:sym typeface="Calibri"/>
            </a:endParaRPr>
          </a:p>
        </p:txBody>
      </p:sp>
      <p:sp>
        <p:nvSpPr>
          <p:cNvPr id="161" name="Google Shape;161;p13"/>
          <p:cNvSpPr/>
          <p:nvPr/>
        </p:nvSpPr>
        <p:spPr>
          <a:xfrm>
            <a:off x="566928" y="1965960"/>
            <a:ext cx="11057839" cy="1737360"/>
          </a:xfrm>
          <a:prstGeom prst="roundRect">
            <a:avLst>
              <a:gd fmla="val 4737"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3"/>
          <p:cNvSpPr/>
          <p:nvPr/>
        </p:nvSpPr>
        <p:spPr>
          <a:xfrm>
            <a:off x="841248" y="2167128"/>
            <a:ext cx="10509199" cy="1371600"/>
          </a:xfrm>
          <a:prstGeom prst="rect">
            <a:avLst/>
          </a:prstGeom>
          <a:noFill/>
          <a:ln>
            <a:noFill/>
          </a:ln>
        </p:spPr>
        <p:txBody>
          <a:bodyPr anchorCtr="0" anchor="t" bIns="0" lIns="0" spcFirstLastPara="1" rIns="0" wrap="square" tIns="0">
            <a:noAutofit/>
          </a:bodyPr>
          <a:lstStyle/>
          <a:p>
            <a:pPr indent="-203200" lvl="0" marL="203200" marR="0" rtl="0" algn="l">
              <a:spcBef>
                <a:spcPts val="0"/>
              </a:spcBef>
              <a:spcAft>
                <a:spcPts val="0"/>
              </a:spcAft>
              <a:buClr>
                <a:srgbClr val="26333C"/>
              </a:buClr>
              <a:buSzPts val="1550"/>
              <a:buFont typeface="Calibri"/>
              <a:buChar char="•"/>
            </a:pPr>
            <a:r>
              <a:rPr b="0" i="0" lang="en-US" sz="1550" u="none" cap="none" strike="noStrike">
                <a:solidFill>
                  <a:srgbClr val="26333C"/>
                </a:solidFill>
                <a:latin typeface="Calibri"/>
                <a:ea typeface="Calibri"/>
                <a:cs typeface="Calibri"/>
                <a:sym typeface="Calibri"/>
              </a:rPr>
              <a:t>For every problem you have, there is always a current way it is being solved, whether it is effective/efficient or not.</a:t>
            </a:r>
            <a:endParaRPr b="0" i="0" sz="1550" u="none" cap="none" strike="noStrike">
              <a:solidFill>
                <a:schemeClr val="dk1"/>
              </a:solidFill>
              <a:latin typeface="Calibri"/>
              <a:ea typeface="Calibri"/>
              <a:cs typeface="Calibri"/>
              <a:sym typeface="Calibri"/>
            </a:endParaRPr>
          </a:p>
          <a:p>
            <a:pPr indent="-203200" lvl="0" marL="203200" marR="0" rtl="0" algn="l">
              <a:spcBef>
                <a:spcPts val="1000"/>
              </a:spcBef>
              <a:spcAft>
                <a:spcPts val="0"/>
              </a:spcAft>
              <a:buClr>
                <a:srgbClr val="26333C"/>
              </a:buClr>
              <a:buSzPts val="1550"/>
              <a:buFont typeface="Calibri"/>
              <a:buChar char="•"/>
            </a:pPr>
            <a:r>
              <a:rPr b="0" i="0" lang="en-US" sz="1550" u="none" cap="none" strike="noStrike">
                <a:solidFill>
                  <a:srgbClr val="26333C"/>
                </a:solidFill>
                <a:latin typeface="Calibri"/>
                <a:ea typeface="Calibri"/>
                <a:cs typeface="Calibri"/>
                <a:sym typeface="Calibri"/>
              </a:rPr>
              <a:t>The competition isn’t always another startup, sometimes it is a queue, notebook, whatsapp, “We’ve always done it this way”</a:t>
            </a:r>
            <a:endParaRPr b="0" i="0" sz="1550" u="none" cap="none" strike="noStrike">
              <a:solidFill>
                <a:schemeClr val="dk1"/>
              </a:solidFill>
              <a:latin typeface="Calibri"/>
              <a:ea typeface="Calibri"/>
              <a:cs typeface="Calibri"/>
              <a:sym typeface="Calibri"/>
            </a:endParaRPr>
          </a:p>
        </p:txBody>
      </p:sp>
      <p:sp>
        <p:nvSpPr>
          <p:cNvPr id="163" name="Google Shape;163;p13"/>
          <p:cNvSpPr/>
          <p:nvPr/>
        </p:nvSpPr>
        <p:spPr>
          <a:xfrm>
            <a:off x="566928" y="3977640"/>
            <a:ext cx="11057839" cy="914400"/>
          </a:xfrm>
          <a:prstGeom prst="roundRect">
            <a:avLst>
              <a:gd fmla="val 9000" name="adj"/>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3"/>
          <p:cNvSpPr/>
          <p:nvPr/>
        </p:nvSpPr>
        <p:spPr>
          <a:xfrm>
            <a:off x="768096" y="4105656"/>
            <a:ext cx="10655503" cy="65836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2F5F5C"/>
              </a:buClr>
              <a:buSzPts val="1700"/>
              <a:buFont typeface="Calibri"/>
              <a:buNone/>
            </a:pPr>
            <a:r>
              <a:rPr b="0" i="0" lang="en-US" sz="1700" u="none" cap="none" strike="noStrike">
                <a:solidFill>
                  <a:srgbClr val="2F5F5C"/>
                </a:solidFill>
                <a:latin typeface="Calibri"/>
                <a:ea typeface="Calibri"/>
                <a:cs typeface="Calibri"/>
                <a:sym typeface="Calibri"/>
              </a:rPr>
              <a:t>Your job is to look at the current solution, and provide something better than that.</a:t>
            </a:r>
            <a:endParaRPr b="0" i="0" sz="17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169" name="Shape 169"/>
        <p:cNvGrpSpPr/>
        <p:nvPr/>
      </p:nvGrpSpPr>
      <p:grpSpPr>
        <a:xfrm>
          <a:off x="0" y="0"/>
          <a:ext cx="0" cy="0"/>
          <a:chOff x="0" y="0"/>
          <a:chExt cx="0" cy="0"/>
        </a:xfrm>
      </p:grpSpPr>
      <p:sp>
        <p:nvSpPr>
          <p:cNvPr id="170" name="Google Shape;170;p14"/>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Customer interviews: What are you actually trying to learn?</a:t>
            </a:r>
            <a:endParaRPr b="0" i="0" sz="2900" u="none" cap="none" strike="noStrike">
              <a:solidFill>
                <a:schemeClr val="dk1"/>
              </a:solidFill>
              <a:latin typeface="Calibri"/>
              <a:ea typeface="Calibri"/>
              <a:cs typeface="Calibri"/>
              <a:sym typeface="Calibri"/>
            </a:endParaRPr>
          </a:p>
        </p:txBody>
      </p:sp>
      <p:sp>
        <p:nvSpPr>
          <p:cNvPr id="171" name="Google Shape;171;p14"/>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10</a:t>
            </a:r>
            <a:endParaRPr b="0" i="0" sz="900" u="none" cap="none" strike="noStrike">
              <a:solidFill>
                <a:schemeClr val="dk1"/>
              </a:solidFill>
              <a:latin typeface="Calibri"/>
              <a:ea typeface="Calibri"/>
              <a:cs typeface="Calibri"/>
              <a:sym typeface="Calibri"/>
            </a:endParaRPr>
          </a:p>
        </p:txBody>
      </p:sp>
      <p:sp>
        <p:nvSpPr>
          <p:cNvPr id="172" name="Google Shape;172;p14"/>
          <p:cNvSpPr/>
          <p:nvPr/>
        </p:nvSpPr>
        <p:spPr>
          <a:xfrm>
            <a:off x="566928" y="1508760"/>
            <a:ext cx="11057839" cy="548640"/>
          </a:xfrm>
          <a:prstGeom prst="rect">
            <a:avLst/>
          </a:prstGeom>
          <a:noFill/>
          <a:ln>
            <a:noFill/>
          </a:ln>
        </p:spPr>
        <p:txBody>
          <a:bodyPr anchorCtr="0" anchor="t" bIns="45700" lIns="91425" spcFirstLastPara="1" rIns="91425" wrap="square" tIns="45700">
            <a:noAutofit/>
          </a:bodyPr>
          <a:lstStyle/>
          <a:p>
            <a:pPr indent="0" lvl="0" marL="0" marR="0" rtl="0" algn="l">
              <a:lnSpc>
                <a:spcPct val="103000"/>
              </a:lnSpc>
              <a:spcBef>
                <a:spcPts val="0"/>
              </a:spcBef>
              <a:spcAft>
                <a:spcPts val="0"/>
              </a:spcAft>
              <a:buClr>
                <a:srgbClr val="26333C"/>
              </a:buClr>
              <a:buSzPts val="1550"/>
              <a:buFont typeface="Calibri"/>
              <a:buNone/>
            </a:pPr>
            <a:r>
              <a:rPr b="0" i="0" lang="en-US" sz="1550" u="none" cap="none" strike="noStrike">
                <a:solidFill>
                  <a:srgbClr val="26333C"/>
                </a:solidFill>
                <a:latin typeface="Calibri"/>
                <a:ea typeface="Calibri"/>
                <a:cs typeface="Calibri"/>
                <a:sym typeface="Calibri"/>
              </a:rPr>
              <a:t>The purpose of an interview isn’t to convince someone that your idea is good. You are trying to discover:</a:t>
            </a:r>
            <a:endParaRPr b="0" i="0" sz="1550" u="none" cap="none" strike="noStrike">
              <a:solidFill>
                <a:schemeClr val="dk1"/>
              </a:solidFill>
              <a:latin typeface="Calibri"/>
              <a:ea typeface="Calibri"/>
              <a:cs typeface="Calibri"/>
              <a:sym typeface="Calibri"/>
            </a:endParaRPr>
          </a:p>
        </p:txBody>
      </p:sp>
      <p:sp>
        <p:nvSpPr>
          <p:cNvPr id="173" name="Google Shape;173;p14"/>
          <p:cNvSpPr/>
          <p:nvPr/>
        </p:nvSpPr>
        <p:spPr>
          <a:xfrm>
            <a:off x="566928" y="2286000"/>
            <a:ext cx="5300320" cy="658368"/>
          </a:xfrm>
          <a:prstGeom prst="roundRect">
            <a:avLst>
              <a:gd fmla="val 12500"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4"/>
          <p:cNvSpPr/>
          <p:nvPr/>
        </p:nvSpPr>
        <p:spPr>
          <a:xfrm>
            <a:off x="795528" y="2286000"/>
            <a:ext cx="4843120" cy="65836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300"/>
              <a:buFont typeface="Calibri"/>
              <a:buNone/>
            </a:pPr>
            <a:r>
              <a:rPr b="1" i="0" lang="en-US" sz="1300" u="none" cap="none" strike="noStrike">
                <a:solidFill>
                  <a:srgbClr val="20303F"/>
                </a:solidFill>
                <a:latin typeface="Calibri"/>
                <a:ea typeface="Calibri"/>
                <a:cs typeface="Calibri"/>
                <a:sym typeface="Calibri"/>
              </a:rPr>
              <a:t>Problem frequency  </a:t>
            </a:r>
            <a:r>
              <a:rPr b="0" i="0" lang="en-US" sz="1300" u="none" cap="none" strike="noStrike">
                <a:solidFill>
                  <a:srgbClr val="6C7A85"/>
                </a:solidFill>
                <a:latin typeface="Calibri"/>
                <a:ea typeface="Calibri"/>
                <a:cs typeface="Calibri"/>
                <a:sym typeface="Calibri"/>
              </a:rPr>
              <a:t>How often does this happen?</a:t>
            </a:r>
            <a:endParaRPr b="0" i="0" sz="1300" u="none" cap="none" strike="noStrike">
              <a:solidFill>
                <a:schemeClr val="dk1"/>
              </a:solidFill>
              <a:latin typeface="Calibri"/>
              <a:ea typeface="Calibri"/>
              <a:cs typeface="Calibri"/>
              <a:sym typeface="Calibri"/>
            </a:endParaRPr>
          </a:p>
        </p:txBody>
      </p:sp>
      <p:sp>
        <p:nvSpPr>
          <p:cNvPr id="175" name="Google Shape;175;p14"/>
          <p:cNvSpPr/>
          <p:nvPr/>
        </p:nvSpPr>
        <p:spPr>
          <a:xfrm>
            <a:off x="6324448" y="2286000"/>
            <a:ext cx="5300320" cy="658368"/>
          </a:xfrm>
          <a:prstGeom prst="roundRect">
            <a:avLst>
              <a:gd fmla="val 12500"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4"/>
          <p:cNvSpPr/>
          <p:nvPr/>
        </p:nvSpPr>
        <p:spPr>
          <a:xfrm>
            <a:off x="6553048" y="2286000"/>
            <a:ext cx="4843120" cy="65836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300"/>
              <a:buFont typeface="Calibri"/>
              <a:buNone/>
            </a:pPr>
            <a:r>
              <a:rPr b="1" i="0" lang="en-US" sz="1300" u="none" cap="none" strike="noStrike">
                <a:solidFill>
                  <a:srgbClr val="20303F"/>
                </a:solidFill>
                <a:latin typeface="Calibri"/>
                <a:ea typeface="Calibri"/>
                <a:cs typeface="Calibri"/>
                <a:sym typeface="Calibri"/>
              </a:rPr>
              <a:t>Problem severity  </a:t>
            </a:r>
            <a:r>
              <a:rPr b="0" i="0" lang="en-US" sz="1300" u="none" cap="none" strike="noStrike">
                <a:solidFill>
                  <a:srgbClr val="6C7A85"/>
                </a:solidFill>
                <a:latin typeface="Calibri"/>
                <a:ea typeface="Calibri"/>
                <a:cs typeface="Calibri"/>
                <a:sym typeface="Calibri"/>
              </a:rPr>
              <a:t>How painful / costly is it?</a:t>
            </a:r>
            <a:endParaRPr b="0" i="0" sz="1300" u="none" cap="none" strike="noStrike">
              <a:solidFill>
                <a:schemeClr val="dk1"/>
              </a:solidFill>
              <a:latin typeface="Calibri"/>
              <a:ea typeface="Calibri"/>
              <a:cs typeface="Calibri"/>
              <a:sym typeface="Calibri"/>
            </a:endParaRPr>
          </a:p>
        </p:txBody>
      </p:sp>
      <p:sp>
        <p:nvSpPr>
          <p:cNvPr id="177" name="Google Shape;177;p14"/>
          <p:cNvSpPr/>
          <p:nvPr/>
        </p:nvSpPr>
        <p:spPr>
          <a:xfrm>
            <a:off x="566928" y="3090672"/>
            <a:ext cx="5300320" cy="658368"/>
          </a:xfrm>
          <a:prstGeom prst="roundRect">
            <a:avLst>
              <a:gd fmla="val 12500"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4"/>
          <p:cNvSpPr/>
          <p:nvPr/>
        </p:nvSpPr>
        <p:spPr>
          <a:xfrm>
            <a:off x="795528" y="3090672"/>
            <a:ext cx="4843120" cy="65836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300"/>
              <a:buFont typeface="Calibri"/>
              <a:buNone/>
            </a:pPr>
            <a:r>
              <a:rPr b="1" i="0" lang="en-US" sz="1300" u="none" cap="none" strike="noStrike">
                <a:solidFill>
                  <a:srgbClr val="20303F"/>
                </a:solidFill>
                <a:latin typeface="Calibri"/>
                <a:ea typeface="Calibri"/>
                <a:cs typeface="Calibri"/>
                <a:sym typeface="Calibri"/>
              </a:rPr>
              <a:t>Current workaround  </a:t>
            </a:r>
            <a:r>
              <a:rPr b="0" i="0" lang="en-US" sz="1300" u="none" cap="none" strike="noStrike">
                <a:solidFill>
                  <a:srgbClr val="6C7A85"/>
                </a:solidFill>
                <a:latin typeface="Calibri"/>
                <a:ea typeface="Calibri"/>
                <a:cs typeface="Calibri"/>
                <a:sym typeface="Calibri"/>
              </a:rPr>
              <a:t>How do they solve it today</a:t>
            </a:r>
            <a:endParaRPr b="0" i="0" sz="1300" u="none" cap="none" strike="noStrike">
              <a:solidFill>
                <a:schemeClr val="dk1"/>
              </a:solidFill>
              <a:latin typeface="Calibri"/>
              <a:ea typeface="Calibri"/>
              <a:cs typeface="Calibri"/>
              <a:sym typeface="Calibri"/>
            </a:endParaRPr>
          </a:p>
        </p:txBody>
      </p:sp>
      <p:sp>
        <p:nvSpPr>
          <p:cNvPr id="179" name="Google Shape;179;p14"/>
          <p:cNvSpPr/>
          <p:nvPr/>
        </p:nvSpPr>
        <p:spPr>
          <a:xfrm>
            <a:off x="6324448" y="3090672"/>
            <a:ext cx="5300320" cy="658368"/>
          </a:xfrm>
          <a:prstGeom prst="roundRect">
            <a:avLst>
              <a:gd fmla="val 12500"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4"/>
          <p:cNvSpPr/>
          <p:nvPr/>
        </p:nvSpPr>
        <p:spPr>
          <a:xfrm>
            <a:off x="6553048" y="3090672"/>
            <a:ext cx="4843120" cy="65836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300"/>
              <a:buFont typeface="Calibri"/>
              <a:buNone/>
            </a:pPr>
            <a:r>
              <a:rPr b="1" i="0" lang="en-US" sz="1300" u="none" cap="none" strike="noStrike">
                <a:solidFill>
                  <a:srgbClr val="20303F"/>
                </a:solidFill>
                <a:latin typeface="Calibri"/>
                <a:ea typeface="Calibri"/>
                <a:cs typeface="Calibri"/>
                <a:sym typeface="Calibri"/>
              </a:rPr>
              <a:t>Existing expenditure  </a:t>
            </a:r>
            <a:r>
              <a:rPr b="0" i="0" lang="en-US" sz="1300" u="none" cap="none" strike="noStrike">
                <a:solidFill>
                  <a:srgbClr val="6C7A85"/>
                </a:solidFill>
                <a:latin typeface="Calibri"/>
                <a:ea typeface="Calibri"/>
                <a:cs typeface="Calibri"/>
                <a:sym typeface="Calibri"/>
              </a:rPr>
              <a:t>Are they already spending money or resources?</a:t>
            </a:r>
            <a:endParaRPr b="0" i="0" sz="1300" u="none" cap="none" strike="noStrike">
              <a:solidFill>
                <a:schemeClr val="dk1"/>
              </a:solidFill>
              <a:latin typeface="Calibri"/>
              <a:ea typeface="Calibri"/>
              <a:cs typeface="Calibri"/>
              <a:sym typeface="Calibri"/>
            </a:endParaRPr>
          </a:p>
        </p:txBody>
      </p:sp>
      <p:sp>
        <p:nvSpPr>
          <p:cNvPr id="181" name="Google Shape;181;p14"/>
          <p:cNvSpPr/>
          <p:nvPr/>
        </p:nvSpPr>
        <p:spPr>
          <a:xfrm>
            <a:off x="566928" y="3895344"/>
            <a:ext cx="5300320" cy="658368"/>
          </a:xfrm>
          <a:prstGeom prst="roundRect">
            <a:avLst>
              <a:gd fmla="val 12500"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4"/>
          <p:cNvSpPr/>
          <p:nvPr/>
        </p:nvSpPr>
        <p:spPr>
          <a:xfrm>
            <a:off x="795528" y="3895344"/>
            <a:ext cx="4843120" cy="65836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300"/>
              <a:buFont typeface="Calibri"/>
              <a:buNone/>
            </a:pPr>
            <a:r>
              <a:rPr b="1" i="0" lang="en-US" sz="1300" u="none" cap="none" strike="noStrike">
                <a:solidFill>
                  <a:srgbClr val="20303F"/>
                </a:solidFill>
                <a:latin typeface="Calibri"/>
                <a:ea typeface="Calibri"/>
                <a:cs typeface="Calibri"/>
                <a:sym typeface="Calibri"/>
              </a:rPr>
              <a:t>Motivation  </a:t>
            </a:r>
            <a:r>
              <a:rPr b="0" i="0" lang="en-US" sz="1300" u="none" cap="none" strike="noStrike">
                <a:solidFill>
                  <a:srgbClr val="6C7A85"/>
                </a:solidFill>
                <a:latin typeface="Calibri"/>
                <a:ea typeface="Calibri"/>
                <a:cs typeface="Calibri"/>
                <a:sym typeface="Calibri"/>
              </a:rPr>
              <a:t>Why do they want it solved?</a:t>
            </a:r>
            <a:endParaRPr b="0" i="0" sz="1300" u="none" cap="none" strike="noStrike">
              <a:solidFill>
                <a:schemeClr val="dk1"/>
              </a:solidFill>
              <a:latin typeface="Calibri"/>
              <a:ea typeface="Calibri"/>
              <a:cs typeface="Calibri"/>
              <a:sym typeface="Calibri"/>
            </a:endParaRPr>
          </a:p>
        </p:txBody>
      </p:sp>
      <p:sp>
        <p:nvSpPr>
          <p:cNvPr id="183" name="Google Shape;183;p14"/>
          <p:cNvSpPr/>
          <p:nvPr/>
        </p:nvSpPr>
        <p:spPr>
          <a:xfrm>
            <a:off x="6324448" y="3895344"/>
            <a:ext cx="5300320" cy="658368"/>
          </a:xfrm>
          <a:prstGeom prst="roundRect">
            <a:avLst>
              <a:gd fmla="val 12500"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4"/>
          <p:cNvSpPr/>
          <p:nvPr/>
        </p:nvSpPr>
        <p:spPr>
          <a:xfrm>
            <a:off x="6553048" y="3895344"/>
            <a:ext cx="4843120" cy="65836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300"/>
              <a:buFont typeface="Calibri"/>
              <a:buNone/>
            </a:pPr>
            <a:r>
              <a:rPr b="1" i="0" lang="en-US" sz="1300" u="none" cap="none" strike="noStrike">
                <a:solidFill>
                  <a:srgbClr val="20303F"/>
                </a:solidFill>
                <a:latin typeface="Calibri"/>
                <a:ea typeface="Calibri"/>
                <a:cs typeface="Calibri"/>
                <a:sym typeface="Calibri"/>
              </a:rPr>
              <a:t>Constraints  </a:t>
            </a:r>
            <a:r>
              <a:rPr b="0" i="0" lang="en-US" sz="1300" u="none" cap="none" strike="noStrike">
                <a:solidFill>
                  <a:srgbClr val="6C7A85"/>
                </a:solidFill>
                <a:latin typeface="Calibri"/>
                <a:ea typeface="Calibri"/>
                <a:cs typeface="Calibri"/>
                <a:sym typeface="Calibri"/>
              </a:rPr>
              <a:t>What prevents them from solving it themselves?</a:t>
            </a:r>
            <a:endParaRPr b="0" i="0" sz="1300" u="none" cap="none" strike="noStrike">
              <a:solidFill>
                <a:schemeClr val="dk1"/>
              </a:solidFill>
              <a:latin typeface="Calibri"/>
              <a:ea typeface="Calibri"/>
              <a:cs typeface="Calibri"/>
              <a:sym typeface="Calibri"/>
            </a:endParaRPr>
          </a:p>
        </p:txBody>
      </p:sp>
      <p:sp>
        <p:nvSpPr>
          <p:cNvPr id="185" name="Google Shape;185;p14"/>
          <p:cNvSpPr/>
          <p:nvPr/>
        </p:nvSpPr>
        <p:spPr>
          <a:xfrm>
            <a:off x="566928" y="4700016"/>
            <a:ext cx="5300320" cy="658368"/>
          </a:xfrm>
          <a:prstGeom prst="roundRect">
            <a:avLst>
              <a:gd fmla="val 12500"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4"/>
          <p:cNvSpPr/>
          <p:nvPr/>
        </p:nvSpPr>
        <p:spPr>
          <a:xfrm>
            <a:off x="795528" y="4700016"/>
            <a:ext cx="4843120" cy="65836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300"/>
              <a:buFont typeface="Calibri"/>
              <a:buNone/>
            </a:pPr>
            <a:r>
              <a:rPr b="1" i="0" lang="en-US" sz="1300" u="none" cap="none" strike="noStrike">
                <a:solidFill>
                  <a:srgbClr val="20303F"/>
                </a:solidFill>
                <a:latin typeface="Calibri"/>
                <a:ea typeface="Calibri"/>
                <a:cs typeface="Calibri"/>
                <a:sym typeface="Calibri"/>
              </a:rPr>
              <a:t>Adoption  </a:t>
            </a:r>
            <a:r>
              <a:rPr b="0" i="0" lang="en-US" sz="1300" u="none" cap="none" strike="noStrike">
                <a:solidFill>
                  <a:srgbClr val="6C7A85"/>
                </a:solidFill>
                <a:latin typeface="Calibri"/>
                <a:ea typeface="Calibri"/>
                <a:cs typeface="Calibri"/>
                <a:sym typeface="Calibri"/>
              </a:rPr>
              <a:t>What would make them switch?</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191" name="Shape 191"/>
        <p:cNvGrpSpPr/>
        <p:nvPr/>
      </p:nvGrpSpPr>
      <p:grpSpPr>
        <a:xfrm>
          <a:off x="0" y="0"/>
          <a:ext cx="0" cy="0"/>
          <a:chOff x="0" y="0"/>
          <a:chExt cx="0" cy="0"/>
        </a:xfrm>
      </p:grpSpPr>
      <p:sp>
        <p:nvSpPr>
          <p:cNvPr id="192" name="Google Shape;192;p15"/>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Validation with Underserved communities</a:t>
            </a:r>
            <a:endParaRPr b="0" i="0" sz="2900" u="none" cap="none" strike="noStrike">
              <a:solidFill>
                <a:schemeClr val="dk1"/>
              </a:solidFill>
              <a:latin typeface="Calibri"/>
              <a:ea typeface="Calibri"/>
              <a:cs typeface="Calibri"/>
              <a:sym typeface="Calibri"/>
            </a:endParaRPr>
          </a:p>
        </p:txBody>
      </p:sp>
      <p:sp>
        <p:nvSpPr>
          <p:cNvPr id="193" name="Google Shape;193;p15"/>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11</a:t>
            </a:r>
            <a:endParaRPr b="0" i="0" sz="900" u="none" cap="none" strike="noStrike">
              <a:solidFill>
                <a:schemeClr val="dk1"/>
              </a:solidFill>
              <a:latin typeface="Calibri"/>
              <a:ea typeface="Calibri"/>
              <a:cs typeface="Calibri"/>
              <a:sym typeface="Calibri"/>
            </a:endParaRPr>
          </a:p>
        </p:txBody>
      </p:sp>
      <p:sp>
        <p:nvSpPr>
          <p:cNvPr id="194" name="Google Shape;194;p15"/>
          <p:cNvSpPr/>
          <p:nvPr/>
        </p:nvSpPr>
        <p:spPr>
          <a:xfrm>
            <a:off x="566928" y="1463040"/>
            <a:ext cx="11057839" cy="548640"/>
          </a:xfrm>
          <a:prstGeom prst="rect">
            <a:avLst/>
          </a:prstGeom>
          <a:noFill/>
          <a:ln>
            <a:noFill/>
          </a:ln>
        </p:spPr>
        <p:txBody>
          <a:bodyPr anchorCtr="0" anchor="t" bIns="45700" lIns="91425" spcFirstLastPara="1" rIns="91425" wrap="square" tIns="45700">
            <a:noAutofit/>
          </a:bodyPr>
          <a:lstStyle/>
          <a:p>
            <a:pPr indent="0" lvl="0" marL="0" marR="0" rtl="0" algn="l">
              <a:lnSpc>
                <a:spcPct val="103000"/>
              </a:lnSpc>
              <a:spcBef>
                <a:spcPts val="0"/>
              </a:spcBef>
              <a:spcAft>
                <a:spcPts val="0"/>
              </a:spcAft>
              <a:buClr>
                <a:srgbClr val="26333C"/>
              </a:buClr>
              <a:buSzPts val="1450"/>
              <a:buFont typeface="Calibri"/>
              <a:buNone/>
            </a:pPr>
            <a:r>
              <a:rPr b="0" i="0" lang="en-US" sz="1450" u="none" cap="none" strike="noStrike">
                <a:solidFill>
                  <a:srgbClr val="26333C"/>
                </a:solidFill>
                <a:latin typeface="Calibri"/>
                <a:ea typeface="Calibri"/>
                <a:cs typeface="Calibri"/>
                <a:sym typeface="Calibri"/>
              </a:rPr>
              <a:t>When researching underserved communities, there is a additional responsibility: Don’t assume they are underserved, therefore they will want our solution.</a:t>
            </a:r>
            <a:endParaRPr b="0" i="0" sz="1450" u="none" cap="none" strike="noStrike">
              <a:solidFill>
                <a:schemeClr val="dk1"/>
              </a:solidFill>
              <a:latin typeface="Calibri"/>
              <a:ea typeface="Calibri"/>
              <a:cs typeface="Calibri"/>
              <a:sym typeface="Calibri"/>
            </a:endParaRPr>
          </a:p>
        </p:txBody>
      </p:sp>
      <p:sp>
        <p:nvSpPr>
          <p:cNvPr id="195" name="Google Shape;195;p15"/>
          <p:cNvSpPr/>
          <p:nvPr/>
        </p:nvSpPr>
        <p:spPr>
          <a:xfrm>
            <a:off x="566928" y="2286000"/>
            <a:ext cx="11057839"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450"/>
              <a:buFont typeface="Calibri"/>
              <a:buNone/>
            </a:pPr>
            <a:r>
              <a:rPr b="1" i="0" lang="en-US" sz="1450" u="none" cap="none" strike="noStrike">
                <a:solidFill>
                  <a:srgbClr val="20303F"/>
                </a:solidFill>
                <a:latin typeface="Calibri"/>
                <a:ea typeface="Calibri"/>
                <a:cs typeface="Calibri"/>
                <a:sym typeface="Calibri"/>
              </a:rPr>
              <a:t>You need to understand:</a:t>
            </a:r>
            <a:endParaRPr b="0" i="0" sz="1450" u="none" cap="none" strike="noStrike">
              <a:solidFill>
                <a:schemeClr val="dk1"/>
              </a:solidFill>
              <a:latin typeface="Calibri"/>
              <a:ea typeface="Calibri"/>
              <a:cs typeface="Calibri"/>
              <a:sym typeface="Calibri"/>
            </a:endParaRPr>
          </a:p>
        </p:txBody>
      </p:sp>
      <p:sp>
        <p:nvSpPr>
          <p:cNvPr id="196" name="Google Shape;196;p15"/>
          <p:cNvSpPr/>
          <p:nvPr/>
        </p:nvSpPr>
        <p:spPr>
          <a:xfrm>
            <a:off x="566928" y="2651760"/>
            <a:ext cx="3533546" cy="548640"/>
          </a:xfrm>
          <a:prstGeom prst="roundRect">
            <a:avLst>
              <a:gd fmla="val 1500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5"/>
          <p:cNvSpPr/>
          <p:nvPr/>
        </p:nvSpPr>
        <p:spPr>
          <a:xfrm>
            <a:off x="640080" y="2651760"/>
            <a:ext cx="3387242"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250"/>
              <a:buFont typeface="Calibri"/>
              <a:buNone/>
            </a:pPr>
            <a:r>
              <a:rPr b="0" i="0" lang="en-US" sz="1250" u="none" cap="none" strike="noStrike">
                <a:solidFill>
                  <a:srgbClr val="2F5F5C"/>
                </a:solidFill>
                <a:latin typeface="Calibri"/>
                <a:ea typeface="Calibri"/>
                <a:cs typeface="Calibri"/>
                <a:sym typeface="Calibri"/>
              </a:rPr>
              <a:t>Their actual priorities</a:t>
            </a:r>
            <a:endParaRPr b="0" i="0" sz="1250" u="none" cap="none" strike="noStrike">
              <a:solidFill>
                <a:schemeClr val="dk1"/>
              </a:solidFill>
              <a:latin typeface="Calibri"/>
              <a:ea typeface="Calibri"/>
              <a:cs typeface="Calibri"/>
              <a:sym typeface="Calibri"/>
            </a:endParaRPr>
          </a:p>
        </p:txBody>
      </p:sp>
      <p:sp>
        <p:nvSpPr>
          <p:cNvPr id="198" name="Google Shape;198;p15"/>
          <p:cNvSpPr/>
          <p:nvPr/>
        </p:nvSpPr>
        <p:spPr>
          <a:xfrm>
            <a:off x="4329074" y="2651760"/>
            <a:ext cx="3533546" cy="548640"/>
          </a:xfrm>
          <a:prstGeom prst="roundRect">
            <a:avLst>
              <a:gd fmla="val 1500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5"/>
          <p:cNvSpPr/>
          <p:nvPr/>
        </p:nvSpPr>
        <p:spPr>
          <a:xfrm>
            <a:off x="4402226" y="2651760"/>
            <a:ext cx="3387242"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250"/>
              <a:buFont typeface="Calibri"/>
              <a:buNone/>
            </a:pPr>
            <a:r>
              <a:rPr b="0" i="0" lang="en-US" sz="1250" u="none" cap="none" strike="noStrike">
                <a:solidFill>
                  <a:srgbClr val="2F5F5C"/>
                </a:solidFill>
                <a:latin typeface="Calibri"/>
                <a:ea typeface="Calibri"/>
                <a:cs typeface="Calibri"/>
                <a:sym typeface="Calibri"/>
              </a:rPr>
              <a:t>Their existing solutions</a:t>
            </a:r>
            <a:endParaRPr b="0" i="0" sz="1250" u="none" cap="none" strike="noStrike">
              <a:solidFill>
                <a:schemeClr val="dk1"/>
              </a:solidFill>
              <a:latin typeface="Calibri"/>
              <a:ea typeface="Calibri"/>
              <a:cs typeface="Calibri"/>
              <a:sym typeface="Calibri"/>
            </a:endParaRPr>
          </a:p>
        </p:txBody>
      </p:sp>
      <p:sp>
        <p:nvSpPr>
          <p:cNvPr id="200" name="Google Shape;200;p15"/>
          <p:cNvSpPr/>
          <p:nvPr/>
        </p:nvSpPr>
        <p:spPr>
          <a:xfrm>
            <a:off x="8091221" y="2651760"/>
            <a:ext cx="3533546" cy="548640"/>
          </a:xfrm>
          <a:prstGeom prst="roundRect">
            <a:avLst>
              <a:gd fmla="val 1500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5"/>
          <p:cNvSpPr/>
          <p:nvPr/>
        </p:nvSpPr>
        <p:spPr>
          <a:xfrm>
            <a:off x="8164373" y="2651760"/>
            <a:ext cx="3387242"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250"/>
              <a:buFont typeface="Calibri"/>
              <a:buNone/>
            </a:pPr>
            <a:r>
              <a:rPr b="0" i="0" lang="en-US" sz="1250" u="none" cap="none" strike="noStrike">
                <a:solidFill>
                  <a:srgbClr val="2F5F5C"/>
                </a:solidFill>
                <a:latin typeface="Calibri"/>
                <a:ea typeface="Calibri"/>
                <a:cs typeface="Calibri"/>
                <a:sym typeface="Calibri"/>
              </a:rPr>
              <a:t>Their constraints</a:t>
            </a:r>
            <a:endParaRPr b="0" i="0" sz="1250" u="none" cap="none" strike="noStrike">
              <a:solidFill>
                <a:schemeClr val="dk1"/>
              </a:solidFill>
              <a:latin typeface="Calibri"/>
              <a:ea typeface="Calibri"/>
              <a:cs typeface="Calibri"/>
              <a:sym typeface="Calibri"/>
            </a:endParaRPr>
          </a:p>
        </p:txBody>
      </p:sp>
      <p:sp>
        <p:nvSpPr>
          <p:cNvPr id="202" name="Google Shape;202;p15"/>
          <p:cNvSpPr/>
          <p:nvPr/>
        </p:nvSpPr>
        <p:spPr>
          <a:xfrm>
            <a:off x="566928" y="3346704"/>
            <a:ext cx="3533546" cy="548640"/>
          </a:xfrm>
          <a:prstGeom prst="roundRect">
            <a:avLst>
              <a:gd fmla="val 1500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5"/>
          <p:cNvSpPr/>
          <p:nvPr/>
        </p:nvSpPr>
        <p:spPr>
          <a:xfrm>
            <a:off x="640080" y="3346704"/>
            <a:ext cx="3387242"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250"/>
              <a:buFont typeface="Calibri"/>
              <a:buNone/>
            </a:pPr>
            <a:r>
              <a:rPr b="0" i="0" lang="en-US" sz="1250" u="none" cap="none" strike="noStrike">
                <a:solidFill>
                  <a:srgbClr val="2F5F5C"/>
                </a:solidFill>
                <a:latin typeface="Calibri"/>
                <a:ea typeface="Calibri"/>
                <a:cs typeface="Calibri"/>
                <a:sym typeface="Calibri"/>
              </a:rPr>
              <a:t>Their culture</a:t>
            </a:r>
            <a:endParaRPr b="0" i="0" sz="1250" u="none" cap="none" strike="noStrike">
              <a:solidFill>
                <a:schemeClr val="dk1"/>
              </a:solidFill>
              <a:latin typeface="Calibri"/>
              <a:ea typeface="Calibri"/>
              <a:cs typeface="Calibri"/>
              <a:sym typeface="Calibri"/>
            </a:endParaRPr>
          </a:p>
        </p:txBody>
      </p:sp>
      <p:sp>
        <p:nvSpPr>
          <p:cNvPr id="204" name="Google Shape;204;p15"/>
          <p:cNvSpPr/>
          <p:nvPr/>
        </p:nvSpPr>
        <p:spPr>
          <a:xfrm>
            <a:off x="4329074" y="3346704"/>
            <a:ext cx="3533546" cy="548640"/>
          </a:xfrm>
          <a:prstGeom prst="roundRect">
            <a:avLst>
              <a:gd fmla="val 1500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5"/>
          <p:cNvSpPr/>
          <p:nvPr/>
        </p:nvSpPr>
        <p:spPr>
          <a:xfrm>
            <a:off x="4402226" y="3346704"/>
            <a:ext cx="3387242"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250"/>
              <a:buFont typeface="Calibri"/>
              <a:buNone/>
            </a:pPr>
            <a:r>
              <a:rPr b="0" i="0" lang="en-US" sz="1250" u="none" cap="none" strike="noStrike">
                <a:solidFill>
                  <a:srgbClr val="2F5F5C"/>
                </a:solidFill>
                <a:latin typeface="Calibri"/>
                <a:ea typeface="Calibri"/>
                <a:cs typeface="Calibri"/>
                <a:sym typeface="Calibri"/>
              </a:rPr>
              <a:t>Their language</a:t>
            </a:r>
            <a:endParaRPr b="0" i="0" sz="1250" u="none" cap="none" strike="noStrike">
              <a:solidFill>
                <a:schemeClr val="dk1"/>
              </a:solidFill>
              <a:latin typeface="Calibri"/>
              <a:ea typeface="Calibri"/>
              <a:cs typeface="Calibri"/>
              <a:sym typeface="Calibri"/>
            </a:endParaRPr>
          </a:p>
        </p:txBody>
      </p:sp>
      <p:sp>
        <p:nvSpPr>
          <p:cNvPr id="206" name="Google Shape;206;p15"/>
          <p:cNvSpPr/>
          <p:nvPr/>
        </p:nvSpPr>
        <p:spPr>
          <a:xfrm>
            <a:off x="8091221" y="3346704"/>
            <a:ext cx="3533546" cy="548640"/>
          </a:xfrm>
          <a:prstGeom prst="roundRect">
            <a:avLst>
              <a:gd fmla="val 1500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5"/>
          <p:cNvSpPr/>
          <p:nvPr/>
        </p:nvSpPr>
        <p:spPr>
          <a:xfrm>
            <a:off x="8164373" y="3346704"/>
            <a:ext cx="3387242"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250"/>
              <a:buFont typeface="Calibri"/>
              <a:buNone/>
            </a:pPr>
            <a:r>
              <a:rPr b="0" i="0" lang="en-US" sz="1250" u="none" cap="none" strike="noStrike">
                <a:solidFill>
                  <a:srgbClr val="2F5F5C"/>
                </a:solidFill>
                <a:latin typeface="Calibri"/>
                <a:ea typeface="Calibri"/>
                <a:cs typeface="Calibri"/>
                <a:sym typeface="Calibri"/>
              </a:rPr>
              <a:t>Their environment</a:t>
            </a:r>
            <a:endParaRPr b="0" i="0" sz="1250" u="none" cap="none" strike="noStrike">
              <a:solidFill>
                <a:schemeClr val="dk1"/>
              </a:solidFill>
              <a:latin typeface="Calibri"/>
              <a:ea typeface="Calibri"/>
              <a:cs typeface="Calibri"/>
              <a:sym typeface="Calibri"/>
            </a:endParaRPr>
          </a:p>
        </p:txBody>
      </p:sp>
      <p:sp>
        <p:nvSpPr>
          <p:cNvPr id="208" name="Google Shape;208;p15"/>
          <p:cNvSpPr/>
          <p:nvPr/>
        </p:nvSpPr>
        <p:spPr>
          <a:xfrm>
            <a:off x="566928" y="4041648"/>
            <a:ext cx="3533546" cy="548640"/>
          </a:xfrm>
          <a:prstGeom prst="roundRect">
            <a:avLst>
              <a:gd fmla="val 1500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5"/>
          <p:cNvSpPr/>
          <p:nvPr/>
        </p:nvSpPr>
        <p:spPr>
          <a:xfrm>
            <a:off x="640080" y="4041648"/>
            <a:ext cx="3387242"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250"/>
              <a:buFont typeface="Calibri"/>
              <a:buNone/>
            </a:pPr>
            <a:r>
              <a:rPr b="0" i="0" lang="en-US" sz="1250" u="none" cap="none" strike="noStrike">
                <a:solidFill>
                  <a:srgbClr val="2F5F5C"/>
                </a:solidFill>
                <a:latin typeface="Calibri"/>
                <a:ea typeface="Calibri"/>
                <a:cs typeface="Calibri"/>
                <a:sym typeface="Calibri"/>
              </a:rPr>
              <a:t>Their financial situation</a:t>
            </a:r>
            <a:endParaRPr b="0" i="0" sz="1250" u="none" cap="none" strike="noStrike">
              <a:solidFill>
                <a:schemeClr val="dk1"/>
              </a:solidFill>
              <a:latin typeface="Calibri"/>
              <a:ea typeface="Calibri"/>
              <a:cs typeface="Calibri"/>
              <a:sym typeface="Calibri"/>
            </a:endParaRPr>
          </a:p>
        </p:txBody>
      </p:sp>
      <p:sp>
        <p:nvSpPr>
          <p:cNvPr id="210" name="Google Shape;210;p15"/>
          <p:cNvSpPr/>
          <p:nvPr/>
        </p:nvSpPr>
        <p:spPr>
          <a:xfrm>
            <a:off x="4329074" y="4041648"/>
            <a:ext cx="3533546" cy="548640"/>
          </a:xfrm>
          <a:prstGeom prst="roundRect">
            <a:avLst>
              <a:gd fmla="val 1500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5"/>
          <p:cNvSpPr/>
          <p:nvPr/>
        </p:nvSpPr>
        <p:spPr>
          <a:xfrm>
            <a:off x="4402226" y="4041648"/>
            <a:ext cx="3387242"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250"/>
              <a:buFont typeface="Calibri"/>
              <a:buNone/>
            </a:pPr>
            <a:r>
              <a:rPr b="0" i="0" lang="en-US" sz="1250" u="none" cap="none" strike="noStrike">
                <a:solidFill>
                  <a:srgbClr val="2F5F5C"/>
                </a:solidFill>
                <a:latin typeface="Calibri"/>
                <a:ea typeface="Calibri"/>
                <a:cs typeface="Calibri"/>
                <a:sym typeface="Calibri"/>
              </a:rPr>
              <a:t>Their trust relationships</a:t>
            </a:r>
            <a:endParaRPr b="0" i="0" sz="1250" u="none" cap="none" strike="noStrike">
              <a:solidFill>
                <a:schemeClr val="dk1"/>
              </a:solidFill>
              <a:latin typeface="Calibri"/>
              <a:ea typeface="Calibri"/>
              <a:cs typeface="Calibri"/>
              <a:sym typeface="Calibri"/>
            </a:endParaRPr>
          </a:p>
        </p:txBody>
      </p:sp>
      <p:sp>
        <p:nvSpPr>
          <p:cNvPr id="212" name="Google Shape;212;p15"/>
          <p:cNvSpPr/>
          <p:nvPr/>
        </p:nvSpPr>
        <p:spPr>
          <a:xfrm>
            <a:off x="8091221" y="4041648"/>
            <a:ext cx="3533546" cy="548640"/>
          </a:xfrm>
          <a:prstGeom prst="roundRect">
            <a:avLst>
              <a:gd fmla="val 1500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5"/>
          <p:cNvSpPr/>
          <p:nvPr/>
        </p:nvSpPr>
        <p:spPr>
          <a:xfrm>
            <a:off x="8164373" y="4041648"/>
            <a:ext cx="3387242"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250"/>
              <a:buFont typeface="Calibri"/>
              <a:buNone/>
            </a:pPr>
            <a:r>
              <a:rPr b="0" i="0" lang="en-US" sz="1250" u="none" cap="none" strike="noStrike">
                <a:solidFill>
                  <a:srgbClr val="2F5F5C"/>
                </a:solidFill>
                <a:latin typeface="Calibri"/>
                <a:ea typeface="Calibri"/>
                <a:cs typeface="Calibri"/>
                <a:sym typeface="Calibri"/>
              </a:rPr>
              <a:t>Their accessibility needs</a:t>
            </a:r>
            <a:endParaRPr b="0" i="0" sz="1250" u="none" cap="none" strike="noStrike">
              <a:solidFill>
                <a:schemeClr val="dk1"/>
              </a:solidFill>
              <a:latin typeface="Calibri"/>
              <a:ea typeface="Calibri"/>
              <a:cs typeface="Calibri"/>
              <a:sym typeface="Calibri"/>
            </a:endParaRPr>
          </a:p>
        </p:txBody>
      </p:sp>
      <p:sp>
        <p:nvSpPr>
          <p:cNvPr id="214" name="Google Shape;214;p15"/>
          <p:cNvSpPr/>
          <p:nvPr/>
        </p:nvSpPr>
        <p:spPr>
          <a:xfrm>
            <a:off x="566928" y="4736592"/>
            <a:ext cx="3533546" cy="548640"/>
          </a:xfrm>
          <a:prstGeom prst="roundRect">
            <a:avLst>
              <a:gd fmla="val 1500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5"/>
          <p:cNvSpPr/>
          <p:nvPr/>
        </p:nvSpPr>
        <p:spPr>
          <a:xfrm>
            <a:off x="640080" y="4736592"/>
            <a:ext cx="3387242"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250"/>
              <a:buFont typeface="Calibri"/>
              <a:buNone/>
            </a:pPr>
            <a:r>
              <a:rPr b="0" i="0" lang="en-US" sz="1250" u="none" cap="none" strike="noStrike">
                <a:solidFill>
                  <a:srgbClr val="2F5F5C"/>
                </a:solidFill>
                <a:latin typeface="Calibri"/>
                <a:ea typeface="Calibri"/>
                <a:cs typeface="Calibri"/>
                <a:sym typeface="Calibri"/>
              </a:rPr>
              <a:t>Their technology access</a:t>
            </a:r>
            <a:endParaRPr b="0" i="0" sz="1250" u="none" cap="none" strike="noStrike">
              <a:solidFill>
                <a:schemeClr val="dk1"/>
              </a:solidFill>
              <a:latin typeface="Calibri"/>
              <a:ea typeface="Calibri"/>
              <a:cs typeface="Calibri"/>
              <a:sym typeface="Calibri"/>
            </a:endParaRPr>
          </a:p>
        </p:txBody>
      </p:sp>
      <p:sp>
        <p:nvSpPr>
          <p:cNvPr id="216" name="Google Shape;216;p15"/>
          <p:cNvSpPr/>
          <p:nvPr/>
        </p:nvSpPr>
        <p:spPr>
          <a:xfrm>
            <a:off x="566928" y="5257800"/>
            <a:ext cx="11057839" cy="777240"/>
          </a:xfrm>
          <a:prstGeom prst="roundRect">
            <a:avLst>
              <a:gd fmla="val 10588" name="adj"/>
            </a:avLst>
          </a:prstGeom>
          <a:solidFill>
            <a:srgbClr val="2030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5"/>
          <p:cNvSpPr/>
          <p:nvPr/>
        </p:nvSpPr>
        <p:spPr>
          <a:xfrm>
            <a:off x="768096" y="5385816"/>
            <a:ext cx="10655503" cy="52120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FFFFFF"/>
              </a:buClr>
              <a:buSzPts val="1350"/>
              <a:buFont typeface="Calibri"/>
              <a:buNone/>
            </a:pPr>
            <a:r>
              <a:rPr b="0" i="0" lang="en-US" sz="1350" u="none" cap="none" strike="noStrike">
                <a:solidFill>
                  <a:srgbClr val="FFFFFF"/>
                </a:solidFill>
                <a:latin typeface="Calibri"/>
                <a:ea typeface="Calibri"/>
                <a:cs typeface="Calibri"/>
                <a:sym typeface="Calibri"/>
              </a:rPr>
              <a:t>If your interview proves that, your original idea is wrong, that is a successful validation. You get to go back to the drawing board and iterate on it.</a:t>
            </a:r>
            <a:endParaRPr b="0" i="0" sz="135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222" name="Shape 222"/>
        <p:cNvGrpSpPr/>
        <p:nvPr/>
      </p:nvGrpSpPr>
      <p:grpSpPr>
        <a:xfrm>
          <a:off x="0" y="0"/>
          <a:ext cx="0" cy="0"/>
          <a:chOff x="0" y="0"/>
          <a:chExt cx="0" cy="0"/>
        </a:xfrm>
      </p:grpSpPr>
      <p:sp>
        <p:nvSpPr>
          <p:cNvPr id="223" name="Google Shape;223;p16"/>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Problem relevance</a:t>
            </a:r>
            <a:endParaRPr b="0" i="0" sz="2900" u="none" cap="none" strike="noStrike">
              <a:solidFill>
                <a:schemeClr val="dk1"/>
              </a:solidFill>
              <a:latin typeface="Calibri"/>
              <a:ea typeface="Calibri"/>
              <a:cs typeface="Calibri"/>
              <a:sym typeface="Calibri"/>
            </a:endParaRPr>
          </a:p>
        </p:txBody>
      </p:sp>
      <p:sp>
        <p:nvSpPr>
          <p:cNvPr id="224" name="Google Shape;224;p16"/>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12</a:t>
            </a:r>
            <a:endParaRPr b="0" i="0" sz="900" u="none" cap="none" strike="noStrike">
              <a:solidFill>
                <a:schemeClr val="dk1"/>
              </a:solidFill>
              <a:latin typeface="Calibri"/>
              <a:ea typeface="Calibri"/>
              <a:cs typeface="Calibri"/>
              <a:sym typeface="Calibri"/>
            </a:endParaRPr>
          </a:p>
        </p:txBody>
      </p:sp>
      <p:sp>
        <p:nvSpPr>
          <p:cNvPr id="225" name="Google Shape;225;p16"/>
          <p:cNvSpPr/>
          <p:nvPr/>
        </p:nvSpPr>
        <p:spPr>
          <a:xfrm>
            <a:off x="566928" y="1554480"/>
            <a:ext cx="11057839" cy="548640"/>
          </a:xfrm>
          <a:prstGeom prst="rect">
            <a:avLst/>
          </a:prstGeom>
          <a:noFill/>
          <a:ln>
            <a:noFill/>
          </a:ln>
        </p:spPr>
        <p:txBody>
          <a:bodyPr anchorCtr="0" anchor="t" bIns="45700" lIns="91425" spcFirstLastPara="1" rIns="91425" wrap="square" tIns="45700">
            <a:noAutofit/>
          </a:bodyPr>
          <a:lstStyle/>
          <a:p>
            <a:pPr indent="0" lvl="0" marL="0" marR="0" rtl="0" algn="l">
              <a:lnSpc>
                <a:spcPct val="103000"/>
              </a:lnSpc>
              <a:spcBef>
                <a:spcPts val="0"/>
              </a:spcBef>
              <a:spcAft>
                <a:spcPts val="0"/>
              </a:spcAft>
              <a:buClr>
                <a:srgbClr val="26333C"/>
              </a:buClr>
              <a:buSzPts val="1600"/>
              <a:buFont typeface="Calibri"/>
              <a:buNone/>
            </a:pPr>
            <a:r>
              <a:rPr b="0" i="0" lang="en-US" sz="1600" u="none" cap="none" strike="noStrike">
                <a:solidFill>
                  <a:srgbClr val="26333C"/>
                </a:solidFill>
                <a:latin typeface="Calibri"/>
                <a:ea typeface="Calibri"/>
                <a:cs typeface="Calibri"/>
                <a:sym typeface="Calibri"/>
              </a:rPr>
              <a:t>A problem becomes more compelling when we can demonstrate:</a:t>
            </a:r>
            <a:endParaRPr b="0" i="0" sz="1600" u="none" cap="none" strike="noStrike">
              <a:solidFill>
                <a:schemeClr val="dk1"/>
              </a:solidFill>
              <a:latin typeface="Calibri"/>
              <a:ea typeface="Calibri"/>
              <a:cs typeface="Calibri"/>
              <a:sym typeface="Calibri"/>
            </a:endParaRPr>
          </a:p>
        </p:txBody>
      </p:sp>
      <p:sp>
        <p:nvSpPr>
          <p:cNvPr id="226" name="Google Shape;226;p16"/>
          <p:cNvSpPr/>
          <p:nvPr/>
        </p:nvSpPr>
        <p:spPr>
          <a:xfrm>
            <a:off x="566928" y="2194560"/>
            <a:ext cx="5300320" cy="868680"/>
          </a:xfrm>
          <a:prstGeom prst="roundRect">
            <a:avLst>
              <a:gd fmla="val 9474"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6"/>
          <p:cNvSpPr/>
          <p:nvPr/>
        </p:nvSpPr>
        <p:spPr>
          <a:xfrm>
            <a:off x="822960" y="2555748"/>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6"/>
          <p:cNvSpPr/>
          <p:nvPr/>
        </p:nvSpPr>
        <p:spPr>
          <a:xfrm>
            <a:off x="1115568" y="2304288"/>
            <a:ext cx="4523080" cy="649224"/>
          </a:xfrm>
          <a:prstGeom prst="rect">
            <a:avLst/>
          </a:prstGeom>
          <a:noFill/>
          <a:ln>
            <a:noFill/>
          </a:ln>
        </p:spPr>
        <p:txBody>
          <a:bodyPr anchorCtr="0" anchor="ctr" bIns="45700" lIns="91425" spcFirstLastPara="1" rIns="91425" wrap="square" tIns="45700">
            <a:noAutofit/>
          </a:bodyPr>
          <a:lstStyle/>
          <a:p>
            <a:pPr indent="0" lvl="0" marL="0" marR="0" rtl="0" algn="l">
              <a:lnSpc>
                <a:spcPct val="102000"/>
              </a:lnSpc>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Who is affected - not “everyone”, be specific</a:t>
            </a:r>
            <a:endParaRPr b="0" i="0" sz="1400" u="none" cap="none" strike="noStrike">
              <a:solidFill>
                <a:schemeClr val="dk1"/>
              </a:solidFill>
              <a:latin typeface="Calibri"/>
              <a:ea typeface="Calibri"/>
              <a:cs typeface="Calibri"/>
              <a:sym typeface="Calibri"/>
            </a:endParaRPr>
          </a:p>
        </p:txBody>
      </p:sp>
      <p:sp>
        <p:nvSpPr>
          <p:cNvPr id="229" name="Google Shape;229;p16"/>
          <p:cNvSpPr/>
          <p:nvPr/>
        </p:nvSpPr>
        <p:spPr>
          <a:xfrm>
            <a:off x="6324448" y="2194560"/>
            <a:ext cx="5300320" cy="868680"/>
          </a:xfrm>
          <a:prstGeom prst="roundRect">
            <a:avLst>
              <a:gd fmla="val 9474"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6"/>
          <p:cNvSpPr/>
          <p:nvPr/>
        </p:nvSpPr>
        <p:spPr>
          <a:xfrm>
            <a:off x="6580480" y="2555748"/>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6"/>
          <p:cNvSpPr/>
          <p:nvPr/>
        </p:nvSpPr>
        <p:spPr>
          <a:xfrm>
            <a:off x="6873088" y="2304288"/>
            <a:ext cx="4523080" cy="649224"/>
          </a:xfrm>
          <a:prstGeom prst="rect">
            <a:avLst/>
          </a:prstGeom>
          <a:noFill/>
          <a:ln>
            <a:noFill/>
          </a:ln>
        </p:spPr>
        <p:txBody>
          <a:bodyPr anchorCtr="0" anchor="ctr" bIns="45700" lIns="91425" spcFirstLastPara="1" rIns="91425" wrap="square" tIns="45700">
            <a:noAutofit/>
          </a:bodyPr>
          <a:lstStyle/>
          <a:p>
            <a:pPr indent="0" lvl="0" marL="0" marR="0" rtl="0" algn="l">
              <a:lnSpc>
                <a:spcPct val="102000"/>
              </a:lnSpc>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How often does it happen</a:t>
            </a:r>
            <a:endParaRPr b="0" i="0" sz="1400" u="none" cap="none" strike="noStrike">
              <a:solidFill>
                <a:schemeClr val="dk1"/>
              </a:solidFill>
              <a:latin typeface="Calibri"/>
              <a:ea typeface="Calibri"/>
              <a:cs typeface="Calibri"/>
              <a:sym typeface="Calibri"/>
            </a:endParaRPr>
          </a:p>
        </p:txBody>
      </p:sp>
      <p:sp>
        <p:nvSpPr>
          <p:cNvPr id="232" name="Google Shape;232;p16"/>
          <p:cNvSpPr/>
          <p:nvPr/>
        </p:nvSpPr>
        <p:spPr>
          <a:xfrm>
            <a:off x="566928" y="3264408"/>
            <a:ext cx="5300320" cy="868680"/>
          </a:xfrm>
          <a:prstGeom prst="roundRect">
            <a:avLst>
              <a:gd fmla="val 9474"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6"/>
          <p:cNvSpPr/>
          <p:nvPr/>
        </p:nvSpPr>
        <p:spPr>
          <a:xfrm>
            <a:off x="822960" y="3625596"/>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6"/>
          <p:cNvSpPr/>
          <p:nvPr/>
        </p:nvSpPr>
        <p:spPr>
          <a:xfrm>
            <a:off x="1115568" y="3374136"/>
            <a:ext cx="4523080" cy="649224"/>
          </a:xfrm>
          <a:prstGeom prst="rect">
            <a:avLst/>
          </a:prstGeom>
          <a:noFill/>
          <a:ln>
            <a:noFill/>
          </a:ln>
        </p:spPr>
        <p:txBody>
          <a:bodyPr anchorCtr="0" anchor="ctr" bIns="45700" lIns="91425" spcFirstLastPara="1" rIns="91425" wrap="square" tIns="45700">
            <a:noAutofit/>
          </a:bodyPr>
          <a:lstStyle/>
          <a:p>
            <a:pPr indent="0" lvl="0" marL="0" marR="0" rtl="0" algn="l">
              <a:lnSpc>
                <a:spcPct val="102000"/>
              </a:lnSpc>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How severe is it? Minor inconvenience or serious consequence?</a:t>
            </a:r>
            <a:endParaRPr b="0" i="0" sz="1400" u="none" cap="none" strike="noStrike">
              <a:solidFill>
                <a:schemeClr val="dk1"/>
              </a:solidFill>
              <a:latin typeface="Calibri"/>
              <a:ea typeface="Calibri"/>
              <a:cs typeface="Calibri"/>
              <a:sym typeface="Calibri"/>
            </a:endParaRPr>
          </a:p>
        </p:txBody>
      </p:sp>
      <p:sp>
        <p:nvSpPr>
          <p:cNvPr id="235" name="Google Shape;235;p16"/>
          <p:cNvSpPr/>
          <p:nvPr/>
        </p:nvSpPr>
        <p:spPr>
          <a:xfrm>
            <a:off x="6324448" y="3264408"/>
            <a:ext cx="5300320" cy="868680"/>
          </a:xfrm>
          <a:prstGeom prst="roundRect">
            <a:avLst>
              <a:gd fmla="val 9474"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6"/>
          <p:cNvSpPr/>
          <p:nvPr/>
        </p:nvSpPr>
        <p:spPr>
          <a:xfrm>
            <a:off x="6580480" y="3625596"/>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6"/>
          <p:cNvSpPr/>
          <p:nvPr/>
        </p:nvSpPr>
        <p:spPr>
          <a:xfrm>
            <a:off x="6873088" y="3374136"/>
            <a:ext cx="4523080" cy="649224"/>
          </a:xfrm>
          <a:prstGeom prst="rect">
            <a:avLst/>
          </a:prstGeom>
          <a:noFill/>
          <a:ln>
            <a:noFill/>
          </a:ln>
        </p:spPr>
        <p:txBody>
          <a:bodyPr anchorCtr="0" anchor="ctr" bIns="45700" lIns="91425" spcFirstLastPara="1" rIns="91425" wrap="square" tIns="45700">
            <a:noAutofit/>
          </a:bodyPr>
          <a:lstStyle/>
          <a:p>
            <a:pPr indent="0" lvl="0" marL="0" marR="0" rtl="0" algn="l">
              <a:lnSpc>
                <a:spcPct val="102000"/>
              </a:lnSpc>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What does it cost? Money? Time? Opportunity? Safety?</a:t>
            </a:r>
            <a:endParaRPr b="0" i="0" sz="1400" u="none" cap="none" strike="noStrike">
              <a:solidFill>
                <a:schemeClr val="dk1"/>
              </a:solidFill>
              <a:latin typeface="Calibri"/>
              <a:ea typeface="Calibri"/>
              <a:cs typeface="Calibri"/>
              <a:sym typeface="Calibri"/>
            </a:endParaRPr>
          </a:p>
        </p:txBody>
      </p:sp>
      <p:sp>
        <p:nvSpPr>
          <p:cNvPr id="238" name="Google Shape;238;p16"/>
          <p:cNvSpPr/>
          <p:nvPr/>
        </p:nvSpPr>
        <p:spPr>
          <a:xfrm>
            <a:off x="566928" y="4334256"/>
            <a:ext cx="5300320" cy="868680"/>
          </a:xfrm>
          <a:prstGeom prst="roundRect">
            <a:avLst>
              <a:gd fmla="val 9474"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6"/>
          <p:cNvSpPr/>
          <p:nvPr/>
        </p:nvSpPr>
        <p:spPr>
          <a:xfrm>
            <a:off x="822960" y="4695444"/>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6"/>
          <p:cNvSpPr/>
          <p:nvPr/>
        </p:nvSpPr>
        <p:spPr>
          <a:xfrm>
            <a:off x="1115568" y="4443984"/>
            <a:ext cx="4523080" cy="649224"/>
          </a:xfrm>
          <a:prstGeom prst="rect">
            <a:avLst/>
          </a:prstGeom>
          <a:noFill/>
          <a:ln>
            <a:noFill/>
          </a:ln>
        </p:spPr>
        <p:txBody>
          <a:bodyPr anchorCtr="0" anchor="ctr" bIns="45700" lIns="91425" spcFirstLastPara="1" rIns="91425" wrap="square" tIns="45700">
            <a:noAutofit/>
          </a:bodyPr>
          <a:lstStyle/>
          <a:p>
            <a:pPr indent="0" lvl="0" marL="0" marR="0" rtl="0" algn="l">
              <a:lnSpc>
                <a:spcPct val="102000"/>
              </a:lnSpc>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Local context</a:t>
            </a:r>
            <a:endParaRPr b="0" i="0" sz="1400" u="none" cap="none" strike="noStrike">
              <a:solidFill>
                <a:schemeClr val="dk1"/>
              </a:solidFill>
              <a:latin typeface="Calibri"/>
              <a:ea typeface="Calibri"/>
              <a:cs typeface="Calibri"/>
              <a:sym typeface="Calibri"/>
            </a:endParaRPr>
          </a:p>
        </p:txBody>
      </p:sp>
      <p:sp>
        <p:nvSpPr>
          <p:cNvPr id="241" name="Google Shape;241;p16"/>
          <p:cNvSpPr/>
          <p:nvPr/>
        </p:nvSpPr>
        <p:spPr>
          <a:xfrm>
            <a:off x="6324448" y="4334256"/>
            <a:ext cx="5300320" cy="868680"/>
          </a:xfrm>
          <a:prstGeom prst="roundRect">
            <a:avLst>
              <a:gd fmla="val 9474"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6"/>
          <p:cNvSpPr/>
          <p:nvPr/>
        </p:nvSpPr>
        <p:spPr>
          <a:xfrm>
            <a:off x="6580480" y="4695444"/>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6"/>
          <p:cNvSpPr/>
          <p:nvPr/>
        </p:nvSpPr>
        <p:spPr>
          <a:xfrm>
            <a:off x="6873088" y="4443984"/>
            <a:ext cx="4523080" cy="649224"/>
          </a:xfrm>
          <a:prstGeom prst="rect">
            <a:avLst/>
          </a:prstGeom>
          <a:noFill/>
          <a:ln>
            <a:noFill/>
          </a:ln>
        </p:spPr>
        <p:txBody>
          <a:bodyPr anchorCtr="0" anchor="ctr" bIns="45700" lIns="91425" spcFirstLastPara="1" rIns="91425" wrap="square" tIns="45700">
            <a:noAutofit/>
          </a:bodyPr>
          <a:lstStyle/>
          <a:p>
            <a:pPr indent="0" lvl="0" marL="0" marR="0" rtl="0" algn="l">
              <a:lnSpc>
                <a:spcPct val="102000"/>
              </a:lnSpc>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Willingness to change / use it</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248" name="Shape 248"/>
        <p:cNvGrpSpPr/>
        <p:nvPr/>
      </p:nvGrpSpPr>
      <p:grpSpPr>
        <a:xfrm>
          <a:off x="0" y="0"/>
          <a:ext cx="0" cy="0"/>
          <a:chOff x="0" y="0"/>
          <a:chExt cx="0" cy="0"/>
        </a:xfrm>
      </p:grpSpPr>
      <p:sp>
        <p:nvSpPr>
          <p:cNvPr id="249" name="Google Shape;249;p17"/>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Problem discovery is also solution discovery</a:t>
            </a:r>
            <a:endParaRPr b="0" i="0" sz="2900" u="none" cap="none" strike="noStrike">
              <a:solidFill>
                <a:schemeClr val="dk1"/>
              </a:solidFill>
              <a:latin typeface="Calibri"/>
              <a:ea typeface="Calibri"/>
              <a:cs typeface="Calibri"/>
              <a:sym typeface="Calibri"/>
            </a:endParaRPr>
          </a:p>
        </p:txBody>
      </p:sp>
      <p:sp>
        <p:nvSpPr>
          <p:cNvPr id="250" name="Google Shape;250;p17"/>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13</a:t>
            </a:r>
            <a:endParaRPr b="0" i="0" sz="900" u="none" cap="none" strike="noStrike">
              <a:solidFill>
                <a:schemeClr val="dk1"/>
              </a:solidFill>
              <a:latin typeface="Calibri"/>
              <a:ea typeface="Calibri"/>
              <a:cs typeface="Calibri"/>
              <a:sym typeface="Calibri"/>
            </a:endParaRPr>
          </a:p>
        </p:txBody>
      </p:sp>
      <p:sp>
        <p:nvSpPr>
          <p:cNvPr id="251" name="Google Shape;251;p17"/>
          <p:cNvSpPr/>
          <p:nvPr/>
        </p:nvSpPr>
        <p:spPr>
          <a:xfrm>
            <a:off x="566928" y="1508760"/>
            <a:ext cx="11057839" cy="548640"/>
          </a:xfrm>
          <a:prstGeom prst="rect">
            <a:avLst/>
          </a:prstGeom>
          <a:noFill/>
          <a:ln>
            <a:noFill/>
          </a:ln>
        </p:spPr>
        <p:txBody>
          <a:bodyPr anchorCtr="0" anchor="t" bIns="45700" lIns="91425" spcFirstLastPara="1" rIns="91425" wrap="square" tIns="45700">
            <a:noAutofit/>
          </a:bodyPr>
          <a:lstStyle/>
          <a:p>
            <a:pPr indent="0" lvl="0" marL="0" marR="0" rtl="0" algn="l">
              <a:lnSpc>
                <a:spcPct val="103000"/>
              </a:lnSpc>
              <a:spcBef>
                <a:spcPts val="0"/>
              </a:spcBef>
              <a:spcAft>
                <a:spcPts val="0"/>
              </a:spcAft>
              <a:buClr>
                <a:srgbClr val="26333C"/>
              </a:buClr>
              <a:buSzPts val="1550"/>
              <a:buFont typeface="Calibri"/>
              <a:buNone/>
            </a:pPr>
            <a:r>
              <a:rPr b="0" i="0" lang="en-US" sz="1550" u="none" cap="none" strike="noStrike">
                <a:solidFill>
                  <a:srgbClr val="26333C"/>
                </a:solidFill>
                <a:latin typeface="Calibri"/>
                <a:ea typeface="Calibri"/>
                <a:cs typeface="Calibri"/>
                <a:sym typeface="Calibri"/>
              </a:rPr>
              <a:t>It may seem like we are avoiding solutions, but we are not. Deeply understanding the problem often reveals better solutions.</a:t>
            </a:r>
            <a:endParaRPr b="0" i="0" sz="1550" u="none" cap="none" strike="noStrike">
              <a:solidFill>
                <a:schemeClr val="dk1"/>
              </a:solidFill>
              <a:latin typeface="Calibri"/>
              <a:ea typeface="Calibri"/>
              <a:cs typeface="Calibri"/>
              <a:sym typeface="Calibri"/>
            </a:endParaRPr>
          </a:p>
        </p:txBody>
      </p:sp>
      <p:sp>
        <p:nvSpPr>
          <p:cNvPr id="252" name="Google Shape;252;p17"/>
          <p:cNvSpPr/>
          <p:nvPr/>
        </p:nvSpPr>
        <p:spPr>
          <a:xfrm>
            <a:off x="566928" y="2331720"/>
            <a:ext cx="5300320" cy="914400"/>
          </a:xfrm>
          <a:prstGeom prst="roundRect">
            <a:avLst>
              <a:gd fmla="val 9000" name="adj"/>
            </a:avLst>
          </a:prstGeom>
          <a:solidFill>
            <a:srgbClr val="E8EC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7"/>
          <p:cNvSpPr/>
          <p:nvPr/>
        </p:nvSpPr>
        <p:spPr>
          <a:xfrm>
            <a:off x="768096" y="2459736"/>
            <a:ext cx="4897984" cy="23774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7488"/>
              </a:buClr>
              <a:buSzPts val="1100"/>
              <a:buFont typeface="Calibri"/>
              <a:buNone/>
            </a:pPr>
            <a:r>
              <a:rPr b="1" i="0" lang="en-US" sz="1100" u="none" cap="none" strike="noStrike">
                <a:solidFill>
                  <a:srgbClr val="5B7488"/>
                </a:solidFill>
                <a:latin typeface="Calibri"/>
                <a:ea typeface="Calibri"/>
                <a:cs typeface="Calibri"/>
                <a:sym typeface="Calibri"/>
              </a:rPr>
              <a:t>YOU MIGHT START WITH</a:t>
            </a:r>
            <a:endParaRPr b="0" i="0" sz="1100" u="none" cap="none" strike="noStrike">
              <a:solidFill>
                <a:schemeClr val="dk1"/>
              </a:solidFill>
              <a:latin typeface="Calibri"/>
              <a:ea typeface="Calibri"/>
              <a:cs typeface="Calibri"/>
              <a:sym typeface="Calibri"/>
            </a:endParaRPr>
          </a:p>
        </p:txBody>
      </p:sp>
      <p:sp>
        <p:nvSpPr>
          <p:cNvPr id="254" name="Google Shape;254;p17"/>
          <p:cNvSpPr/>
          <p:nvPr/>
        </p:nvSpPr>
        <p:spPr>
          <a:xfrm>
            <a:off x="768096" y="2734056"/>
            <a:ext cx="4897984" cy="38404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20303F"/>
              </a:buClr>
              <a:buSzPts val="1700"/>
              <a:buFont typeface="Calibri"/>
              <a:buNone/>
            </a:pPr>
            <a:r>
              <a:rPr b="0" i="0" lang="en-US" sz="1700" u="none" cap="none" strike="noStrike">
                <a:solidFill>
                  <a:srgbClr val="20303F"/>
                </a:solidFill>
                <a:latin typeface="Calibri"/>
                <a:ea typeface="Calibri"/>
                <a:cs typeface="Calibri"/>
                <a:sym typeface="Calibri"/>
              </a:rPr>
              <a:t>“We need an app”</a:t>
            </a:r>
            <a:endParaRPr b="0" i="0" sz="1700" u="none" cap="none" strike="noStrike">
              <a:solidFill>
                <a:schemeClr val="dk1"/>
              </a:solidFill>
              <a:latin typeface="Calibri"/>
              <a:ea typeface="Calibri"/>
              <a:cs typeface="Calibri"/>
              <a:sym typeface="Calibri"/>
            </a:endParaRPr>
          </a:p>
        </p:txBody>
      </p:sp>
      <p:sp>
        <p:nvSpPr>
          <p:cNvPr id="255" name="Google Shape;255;p17"/>
          <p:cNvSpPr/>
          <p:nvPr/>
        </p:nvSpPr>
        <p:spPr>
          <a:xfrm>
            <a:off x="6324448" y="2331720"/>
            <a:ext cx="530032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F5F5C"/>
              </a:buClr>
              <a:buSzPts val="1250"/>
              <a:buFont typeface="Calibri"/>
              <a:buNone/>
            </a:pPr>
            <a:r>
              <a:rPr b="1" i="0" lang="en-US" sz="1250" u="none" cap="none" strike="noStrike">
                <a:solidFill>
                  <a:srgbClr val="2F5F5C"/>
                </a:solidFill>
                <a:latin typeface="Calibri"/>
                <a:ea typeface="Calibri"/>
                <a:cs typeface="Calibri"/>
                <a:sym typeface="Calibri"/>
              </a:rPr>
              <a:t>After research you discover:</a:t>
            </a:r>
            <a:endParaRPr b="0" i="0" sz="1250" u="none" cap="none" strike="noStrike">
              <a:solidFill>
                <a:schemeClr val="dk1"/>
              </a:solidFill>
              <a:latin typeface="Calibri"/>
              <a:ea typeface="Calibri"/>
              <a:cs typeface="Calibri"/>
              <a:sym typeface="Calibri"/>
            </a:endParaRPr>
          </a:p>
        </p:txBody>
      </p:sp>
      <p:sp>
        <p:nvSpPr>
          <p:cNvPr id="256" name="Google Shape;256;p17"/>
          <p:cNvSpPr/>
          <p:nvPr/>
        </p:nvSpPr>
        <p:spPr>
          <a:xfrm>
            <a:off x="6324448" y="2697480"/>
            <a:ext cx="5300320" cy="749808"/>
          </a:xfrm>
          <a:prstGeom prst="roundRect">
            <a:avLst>
              <a:gd fmla="val 1097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7"/>
          <p:cNvSpPr/>
          <p:nvPr/>
        </p:nvSpPr>
        <p:spPr>
          <a:xfrm>
            <a:off x="6507328" y="2788920"/>
            <a:ext cx="4934560" cy="566928"/>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26333C"/>
              </a:buClr>
              <a:buSzPts val="1350"/>
              <a:buFont typeface="Calibri"/>
              <a:buNone/>
            </a:pPr>
            <a:r>
              <a:rPr b="0" i="0" lang="en-US" sz="1350" u="none" cap="none" strike="noStrike">
                <a:solidFill>
                  <a:srgbClr val="26333C"/>
                </a:solidFill>
                <a:latin typeface="Calibri"/>
                <a:ea typeface="Calibri"/>
                <a:cs typeface="Calibri"/>
                <a:sym typeface="Calibri"/>
              </a:rPr>
              <a:t>Users don’t need another app, they need a service that works through whatsApp.</a:t>
            </a:r>
            <a:endParaRPr b="0" i="0" sz="1350" u="none" cap="none" strike="noStrike">
              <a:solidFill>
                <a:schemeClr val="dk1"/>
              </a:solidFill>
              <a:latin typeface="Calibri"/>
              <a:ea typeface="Calibri"/>
              <a:cs typeface="Calibri"/>
              <a:sym typeface="Calibri"/>
            </a:endParaRPr>
          </a:p>
        </p:txBody>
      </p:sp>
      <p:sp>
        <p:nvSpPr>
          <p:cNvPr id="258" name="Google Shape;258;p17"/>
          <p:cNvSpPr/>
          <p:nvPr/>
        </p:nvSpPr>
        <p:spPr>
          <a:xfrm>
            <a:off x="6324448" y="3593592"/>
            <a:ext cx="5300320" cy="749808"/>
          </a:xfrm>
          <a:prstGeom prst="roundRect">
            <a:avLst>
              <a:gd fmla="val 1097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7"/>
          <p:cNvSpPr/>
          <p:nvPr/>
        </p:nvSpPr>
        <p:spPr>
          <a:xfrm>
            <a:off x="6507328" y="3685032"/>
            <a:ext cx="4934560" cy="566928"/>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26333C"/>
              </a:buClr>
              <a:buSzPts val="1350"/>
              <a:buFont typeface="Calibri"/>
              <a:buNone/>
            </a:pPr>
            <a:r>
              <a:rPr b="0" i="0" lang="en-US" sz="1350" u="none" cap="none" strike="noStrike">
                <a:solidFill>
                  <a:srgbClr val="26333C"/>
                </a:solidFill>
                <a:latin typeface="Calibri"/>
                <a:ea typeface="Calibri"/>
                <a:cs typeface="Calibri"/>
                <a:sym typeface="Calibri"/>
              </a:rPr>
              <a:t>They don’t need an app at all, they need ussd</a:t>
            </a:r>
            <a:endParaRPr b="0" i="0" sz="1350" u="none" cap="none" strike="noStrike">
              <a:solidFill>
                <a:schemeClr val="dk1"/>
              </a:solidFill>
              <a:latin typeface="Calibri"/>
              <a:ea typeface="Calibri"/>
              <a:cs typeface="Calibri"/>
              <a:sym typeface="Calibri"/>
            </a:endParaRPr>
          </a:p>
        </p:txBody>
      </p:sp>
      <p:sp>
        <p:nvSpPr>
          <p:cNvPr id="260" name="Google Shape;260;p17"/>
          <p:cNvSpPr/>
          <p:nvPr/>
        </p:nvSpPr>
        <p:spPr>
          <a:xfrm>
            <a:off x="6324448" y="4489704"/>
            <a:ext cx="5300320" cy="749808"/>
          </a:xfrm>
          <a:prstGeom prst="roundRect">
            <a:avLst>
              <a:gd fmla="val 1097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7"/>
          <p:cNvSpPr/>
          <p:nvPr/>
        </p:nvSpPr>
        <p:spPr>
          <a:xfrm>
            <a:off x="6507328" y="4581144"/>
            <a:ext cx="4934560" cy="566928"/>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26333C"/>
              </a:buClr>
              <a:buSzPts val="1350"/>
              <a:buFont typeface="Calibri"/>
              <a:buNone/>
            </a:pPr>
            <a:r>
              <a:rPr b="0" i="0" lang="en-US" sz="1350" u="none" cap="none" strike="noStrike">
                <a:solidFill>
                  <a:srgbClr val="26333C"/>
                </a:solidFill>
                <a:latin typeface="Calibri"/>
                <a:ea typeface="Calibri"/>
                <a:cs typeface="Calibri"/>
                <a:sym typeface="Calibri"/>
              </a:rPr>
              <a:t>The real issue is distribution, not the technology</a:t>
            </a:r>
            <a:endParaRPr b="0" i="0" sz="1350" u="none" cap="none" strike="noStrike">
              <a:solidFill>
                <a:schemeClr val="dk1"/>
              </a:solidFill>
              <a:latin typeface="Calibri"/>
              <a:ea typeface="Calibri"/>
              <a:cs typeface="Calibri"/>
              <a:sym typeface="Calibri"/>
            </a:endParaRPr>
          </a:p>
        </p:txBody>
      </p:sp>
      <p:sp>
        <p:nvSpPr>
          <p:cNvPr id="262" name="Google Shape;262;p17"/>
          <p:cNvSpPr/>
          <p:nvPr/>
        </p:nvSpPr>
        <p:spPr>
          <a:xfrm>
            <a:off x="566928" y="3566160"/>
            <a:ext cx="5300320" cy="1371600"/>
          </a:xfrm>
          <a:prstGeom prst="rect">
            <a:avLst/>
          </a:prstGeom>
          <a:noFill/>
          <a:ln>
            <a:noFill/>
          </a:ln>
        </p:spPr>
        <p:txBody>
          <a:bodyPr anchorCtr="0" anchor="t" bIns="45700" lIns="91425" spcFirstLastPara="1" rIns="91425" wrap="square" tIns="45700">
            <a:noAutofit/>
          </a:bodyPr>
          <a:lstStyle/>
          <a:p>
            <a:pPr indent="0" lvl="0" marL="0" marR="0" rtl="0" algn="l">
              <a:lnSpc>
                <a:spcPct val="105000"/>
              </a:lnSpc>
              <a:spcBef>
                <a:spcPts val="0"/>
              </a:spcBef>
              <a:spcAft>
                <a:spcPts val="0"/>
              </a:spcAft>
              <a:buClr>
                <a:srgbClr val="6C7A85"/>
              </a:buClr>
              <a:buSzPts val="1300"/>
              <a:buFont typeface="Calibri"/>
              <a:buNone/>
            </a:pPr>
            <a:r>
              <a:rPr b="0" i="1" lang="en-US" sz="1300" u="none" cap="none" strike="noStrike">
                <a:solidFill>
                  <a:srgbClr val="6C7A85"/>
                </a:solidFill>
                <a:latin typeface="Calibri"/>
                <a:ea typeface="Calibri"/>
                <a:cs typeface="Calibri"/>
                <a:sym typeface="Calibri"/>
              </a:rPr>
              <a:t>Deeply understanding the problem often reveals a better route than the one you assumed.</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267" name="Shape 267"/>
        <p:cNvGrpSpPr/>
        <p:nvPr/>
      </p:nvGrpSpPr>
      <p:grpSpPr>
        <a:xfrm>
          <a:off x="0" y="0"/>
          <a:ext cx="0" cy="0"/>
          <a:chOff x="0" y="0"/>
          <a:chExt cx="0" cy="0"/>
        </a:xfrm>
      </p:grpSpPr>
      <p:sp>
        <p:nvSpPr>
          <p:cNvPr id="268" name="Google Shape;268;p18"/>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Accessibility can Determine Market Size</a:t>
            </a:r>
            <a:endParaRPr b="0" i="0" sz="2900" u="none" cap="none" strike="noStrike">
              <a:solidFill>
                <a:schemeClr val="dk1"/>
              </a:solidFill>
              <a:latin typeface="Calibri"/>
              <a:ea typeface="Calibri"/>
              <a:cs typeface="Calibri"/>
              <a:sym typeface="Calibri"/>
            </a:endParaRPr>
          </a:p>
        </p:txBody>
      </p:sp>
      <p:sp>
        <p:nvSpPr>
          <p:cNvPr id="269" name="Google Shape;269;p18"/>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14</a:t>
            </a:r>
            <a:endParaRPr b="0" i="0" sz="900" u="none" cap="none" strike="noStrike">
              <a:solidFill>
                <a:schemeClr val="dk1"/>
              </a:solidFill>
              <a:latin typeface="Calibri"/>
              <a:ea typeface="Calibri"/>
              <a:cs typeface="Calibri"/>
              <a:sym typeface="Calibri"/>
            </a:endParaRPr>
          </a:p>
        </p:txBody>
      </p:sp>
      <p:sp>
        <p:nvSpPr>
          <p:cNvPr id="270" name="Google Shape;270;p18"/>
          <p:cNvSpPr/>
          <p:nvPr/>
        </p:nvSpPr>
        <p:spPr>
          <a:xfrm>
            <a:off x="566928" y="1554480"/>
            <a:ext cx="5760720" cy="548640"/>
          </a:xfrm>
          <a:prstGeom prst="rect">
            <a:avLst/>
          </a:prstGeom>
          <a:noFill/>
          <a:ln>
            <a:noFill/>
          </a:ln>
        </p:spPr>
        <p:txBody>
          <a:bodyPr anchorCtr="0" anchor="t" bIns="45700" lIns="91425" spcFirstLastPara="1" rIns="91425" wrap="square" tIns="45700">
            <a:noAutofit/>
          </a:bodyPr>
          <a:lstStyle/>
          <a:p>
            <a:pPr indent="0" lvl="0" marL="0" marR="0" rtl="0" algn="l">
              <a:lnSpc>
                <a:spcPct val="103000"/>
              </a:lnSpc>
              <a:spcBef>
                <a:spcPts val="0"/>
              </a:spcBef>
              <a:spcAft>
                <a:spcPts val="0"/>
              </a:spcAft>
              <a:buClr>
                <a:srgbClr val="26333C"/>
              </a:buClr>
              <a:buSzPts val="1550"/>
              <a:buFont typeface="Calibri"/>
              <a:buNone/>
            </a:pPr>
            <a:r>
              <a:rPr b="0" i="0" lang="en-US" sz="1550" u="none" cap="none" strike="noStrike">
                <a:solidFill>
                  <a:srgbClr val="26333C"/>
                </a:solidFill>
                <a:latin typeface="Calibri"/>
                <a:ea typeface="Calibri"/>
                <a:cs typeface="Calibri"/>
                <a:sym typeface="Calibri"/>
              </a:rPr>
              <a:t>Imagine a service that could theoretically help over 500,000 people. But it only works if Users:</a:t>
            </a:r>
            <a:endParaRPr b="0" i="0" sz="1550" u="none" cap="none" strike="noStrike">
              <a:solidFill>
                <a:schemeClr val="dk1"/>
              </a:solidFill>
              <a:latin typeface="Calibri"/>
              <a:ea typeface="Calibri"/>
              <a:cs typeface="Calibri"/>
              <a:sym typeface="Calibri"/>
            </a:endParaRPr>
          </a:p>
        </p:txBody>
      </p:sp>
      <p:sp>
        <p:nvSpPr>
          <p:cNvPr id="271" name="Google Shape;271;p18"/>
          <p:cNvSpPr/>
          <p:nvPr/>
        </p:nvSpPr>
        <p:spPr>
          <a:xfrm>
            <a:off x="566928" y="2743200"/>
            <a:ext cx="5760720" cy="2468880"/>
          </a:xfrm>
          <a:prstGeom prst="roundRect">
            <a:avLst>
              <a:gd fmla="val 3333"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8"/>
          <p:cNvSpPr/>
          <p:nvPr/>
        </p:nvSpPr>
        <p:spPr>
          <a:xfrm>
            <a:off x="841248" y="2944368"/>
            <a:ext cx="5212080" cy="2103120"/>
          </a:xfrm>
          <a:prstGeom prst="rect">
            <a:avLst/>
          </a:prstGeom>
          <a:noFill/>
          <a:ln>
            <a:noFill/>
          </a:ln>
        </p:spPr>
        <p:txBody>
          <a:bodyPr anchorCtr="0" anchor="t" bIns="0" lIns="0" spcFirstLastPara="1" rIns="0" wrap="square" tIns="0">
            <a:noAutofit/>
          </a:bodyPr>
          <a:lstStyle/>
          <a:p>
            <a:pPr indent="-203200" lvl="0" marL="203200" marR="0" rtl="0" algn="l">
              <a:spcBef>
                <a:spcPts val="0"/>
              </a:spcBef>
              <a:spcAft>
                <a:spcPts val="0"/>
              </a:spcAft>
              <a:buClr>
                <a:srgbClr val="26333C"/>
              </a:buClr>
              <a:buSzPts val="1450"/>
              <a:buFont typeface="Calibri"/>
              <a:buChar char="•"/>
            </a:pPr>
            <a:r>
              <a:rPr b="0" i="0" lang="en-US" sz="1450" u="none" cap="none" strike="noStrike">
                <a:solidFill>
                  <a:srgbClr val="26333C"/>
                </a:solidFill>
                <a:latin typeface="Calibri"/>
                <a:ea typeface="Calibri"/>
                <a:cs typeface="Calibri"/>
                <a:sym typeface="Calibri"/>
              </a:rPr>
              <a:t>Own smartphones</a:t>
            </a:r>
            <a:endParaRPr b="0" i="0" sz="1450" u="none" cap="none" strike="noStrike">
              <a:solidFill>
                <a:schemeClr val="dk1"/>
              </a:solidFill>
              <a:latin typeface="Calibri"/>
              <a:ea typeface="Calibri"/>
              <a:cs typeface="Calibri"/>
              <a:sym typeface="Calibri"/>
            </a:endParaRPr>
          </a:p>
          <a:p>
            <a:pPr indent="-203200" lvl="0" marL="203200" marR="0" rtl="0" algn="l">
              <a:spcBef>
                <a:spcPts val="900"/>
              </a:spcBef>
              <a:spcAft>
                <a:spcPts val="0"/>
              </a:spcAft>
              <a:buClr>
                <a:srgbClr val="26333C"/>
              </a:buClr>
              <a:buSzPts val="1450"/>
              <a:buFont typeface="Calibri"/>
              <a:buChar char="•"/>
            </a:pPr>
            <a:r>
              <a:rPr b="0" i="0" lang="en-US" sz="1450" u="none" cap="none" strike="noStrike">
                <a:solidFill>
                  <a:srgbClr val="26333C"/>
                </a:solidFill>
                <a:latin typeface="Calibri"/>
                <a:ea typeface="Calibri"/>
                <a:cs typeface="Calibri"/>
                <a:sym typeface="Calibri"/>
              </a:rPr>
              <a:t>Have reliable internet</a:t>
            </a:r>
            <a:endParaRPr b="0" i="0" sz="1450" u="none" cap="none" strike="noStrike">
              <a:solidFill>
                <a:schemeClr val="dk1"/>
              </a:solidFill>
              <a:latin typeface="Calibri"/>
              <a:ea typeface="Calibri"/>
              <a:cs typeface="Calibri"/>
              <a:sym typeface="Calibri"/>
            </a:endParaRPr>
          </a:p>
          <a:p>
            <a:pPr indent="-203200" lvl="0" marL="203200" marR="0" rtl="0" algn="l">
              <a:spcBef>
                <a:spcPts val="900"/>
              </a:spcBef>
              <a:spcAft>
                <a:spcPts val="0"/>
              </a:spcAft>
              <a:buClr>
                <a:srgbClr val="26333C"/>
              </a:buClr>
              <a:buSzPts val="1450"/>
              <a:buFont typeface="Calibri"/>
              <a:buChar char="•"/>
            </a:pPr>
            <a:r>
              <a:rPr b="0" i="0" lang="en-US" sz="1450" u="none" cap="none" strike="noStrike">
                <a:solidFill>
                  <a:srgbClr val="26333C"/>
                </a:solidFill>
                <a:latin typeface="Calibri"/>
                <a:ea typeface="Calibri"/>
                <a:cs typeface="Calibri"/>
                <a:sym typeface="Calibri"/>
              </a:rPr>
              <a:t>Read english</a:t>
            </a:r>
            <a:endParaRPr b="0" i="0" sz="1450" u="none" cap="none" strike="noStrike">
              <a:solidFill>
                <a:schemeClr val="dk1"/>
              </a:solidFill>
              <a:latin typeface="Calibri"/>
              <a:ea typeface="Calibri"/>
              <a:cs typeface="Calibri"/>
              <a:sym typeface="Calibri"/>
            </a:endParaRPr>
          </a:p>
          <a:p>
            <a:pPr indent="-203200" lvl="0" marL="203200" marR="0" rtl="0" algn="l">
              <a:spcBef>
                <a:spcPts val="900"/>
              </a:spcBef>
              <a:spcAft>
                <a:spcPts val="0"/>
              </a:spcAft>
              <a:buClr>
                <a:srgbClr val="26333C"/>
              </a:buClr>
              <a:buSzPts val="1450"/>
              <a:buFont typeface="Calibri"/>
              <a:buChar char="•"/>
            </a:pPr>
            <a:r>
              <a:rPr b="0" i="0" lang="en-US" sz="1450" u="none" cap="none" strike="noStrike">
                <a:solidFill>
                  <a:srgbClr val="26333C"/>
                </a:solidFill>
                <a:latin typeface="Calibri"/>
                <a:ea typeface="Calibri"/>
                <a:cs typeface="Calibri"/>
                <a:sym typeface="Calibri"/>
              </a:rPr>
              <a:t>Have good eyesight</a:t>
            </a:r>
            <a:endParaRPr b="0" i="0" sz="1450" u="none" cap="none" strike="noStrike">
              <a:solidFill>
                <a:schemeClr val="dk1"/>
              </a:solidFill>
              <a:latin typeface="Calibri"/>
              <a:ea typeface="Calibri"/>
              <a:cs typeface="Calibri"/>
              <a:sym typeface="Calibri"/>
            </a:endParaRPr>
          </a:p>
          <a:p>
            <a:pPr indent="-203200" lvl="0" marL="203200" marR="0" rtl="0" algn="l">
              <a:spcBef>
                <a:spcPts val="900"/>
              </a:spcBef>
              <a:spcAft>
                <a:spcPts val="0"/>
              </a:spcAft>
              <a:buClr>
                <a:srgbClr val="26333C"/>
              </a:buClr>
              <a:buSzPts val="1450"/>
              <a:buFont typeface="Calibri"/>
              <a:buChar char="•"/>
            </a:pPr>
            <a:r>
              <a:rPr b="0" i="0" lang="en-US" sz="1450" u="none" cap="none" strike="noStrike">
                <a:solidFill>
                  <a:srgbClr val="26333C"/>
                </a:solidFill>
                <a:latin typeface="Calibri"/>
                <a:ea typeface="Calibri"/>
                <a:cs typeface="Calibri"/>
                <a:sym typeface="Calibri"/>
              </a:rPr>
              <a:t>Can navigate complex interfaces</a:t>
            </a:r>
            <a:endParaRPr b="0" i="0" sz="1450" u="none" cap="none" strike="noStrike">
              <a:solidFill>
                <a:schemeClr val="dk1"/>
              </a:solidFill>
              <a:latin typeface="Calibri"/>
              <a:ea typeface="Calibri"/>
              <a:cs typeface="Calibri"/>
              <a:sym typeface="Calibri"/>
            </a:endParaRPr>
          </a:p>
        </p:txBody>
      </p:sp>
      <p:sp>
        <p:nvSpPr>
          <p:cNvPr id="273" name="Google Shape;273;p18"/>
          <p:cNvSpPr/>
          <p:nvPr/>
        </p:nvSpPr>
        <p:spPr>
          <a:xfrm>
            <a:off x="6675120" y="1783080"/>
            <a:ext cx="4949647" cy="1737360"/>
          </a:xfrm>
          <a:prstGeom prst="roundRect">
            <a:avLst>
              <a:gd fmla="val 4737"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8"/>
          <p:cNvSpPr/>
          <p:nvPr/>
        </p:nvSpPr>
        <p:spPr>
          <a:xfrm>
            <a:off x="6675120" y="2011680"/>
            <a:ext cx="4949647" cy="8229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4600"/>
              <a:buFont typeface="Cambria"/>
              <a:buNone/>
            </a:pPr>
            <a:r>
              <a:rPr b="1" i="0" lang="en-US" sz="4600" u="none" cap="none" strike="noStrike">
                <a:solidFill>
                  <a:srgbClr val="FFFFFF"/>
                </a:solidFill>
                <a:latin typeface="Cambria"/>
                <a:ea typeface="Cambria"/>
                <a:cs typeface="Cambria"/>
                <a:sym typeface="Cambria"/>
              </a:rPr>
              <a:t>500,000</a:t>
            </a:r>
            <a:endParaRPr b="0" i="0" sz="4600" u="none" cap="none" strike="noStrike">
              <a:solidFill>
                <a:schemeClr val="dk1"/>
              </a:solidFill>
              <a:latin typeface="Calibri"/>
              <a:ea typeface="Calibri"/>
              <a:cs typeface="Calibri"/>
              <a:sym typeface="Calibri"/>
            </a:endParaRPr>
          </a:p>
        </p:txBody>
      </p:sp>
      <p:sp>
        <p:nvSpPr>
          <p:cNvPr id="275" name="Google Shape;275;p18"/>
          <p:cNvSpPr/>
          <p:nvPr/>
        </p:nvSpPr>
        <p:spPr>
          <a:xfrm>
            <a:off x="6675120" y="2880360"/>
            <a:ext cx="4949647"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9FD0CC"/>
              </a:buClr>
              <a:buSzPts val="1400"/>
              <a:buFont typeface="Calibri"/>
              <a:buNone/>
            </a:pPr>
            <a:r>
              <a:rPr b="0" i="0" lang="en-US" sz="1400" u="none" cap="none" strike="noStrike">
                <a:solidFill>
                  <a:srgbClr val="9FD0CC"/>
                </a:solidFill>
                <a:latin typeface="Calibri"/>
                <a:ea typeface="Calibri"/>
                <a:cs typeface="Calibri"/>
                <a:sym typeface="Calibri"/>
              </a:rPr>
              <a:t>theoretical reach</a:t>
            </a:r>
            <a:endParaRPr b="0" i="0" sz="1400" u="none" cap="none" strike="noStrike">
              <a:solidFill>
                <a:schemeClr val="dk1"/>
              </a:solidFill>
              <a:latin typeface="Calibri"/>
              <a:ea typeface="Calibri"/>
              <a:cs typeface="Calibri"/>
              <a:sym typeface="Calibri"/>
            </a:endParaRPr>
          </a:p>
        </p:txBody>
      </p:sp>
      <p:sp>
        <p:nvSpPr>
          <p:cNvPr id="276" name="Google Shape;276;p18"/>
          <p:cNvSpPr/>
          <p:nvPr/>
        </p:nvSpPr>
        <p:spPr>
          <a:xfrm>
            <a:off x="6675120" y="3703320"/>
            <a:ext cx="4949647" cy="960120"/>
          </a:xfrm>
          <a:prstGeom prst="roundRect">
            <a:avLst>
              <a:gd fmla="val 8571" name="adj"/>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8"/>
          <p:cNvSpPr/>
          <p:nvPr/>
        </p:nvSpPr>
        <p:spPr>
          <a:xfrm>
            <a:off x="6876288" y="3831336"/>
            <a:ext cx="4547311" cy="70408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2F5F5C"/>
              </a:buClr>
              <a:buSzPts val="1350"/>
              <a:buFont typeface="Calibri"/>
              <a:buNone/>
            </a:pPr>
            <a:r>
              <a:rPr b="0" i="0" lang="en-US" sz="1350" u="none" cap="none" strike="noStrike">
                <a:solidFill>
                  <a:srgbClr val="2F5F5C"/>
                </a:solidFill>
                <a:latin typeface="Calibri"/>
                <a:ea typeface="Calibri"/>
                <a:cs typeface="Calibri"/>
                <a:sym typeface="Calibri"/>
              </a:rPr>
              <a:t>Your theoritical market may be 500,000 but you accessible market could be dramatically smaller.</a:t>
            </a:r>
            <a:endParaRPr b="0" i="0" sz="1350" u="none" cap="none" strike="noStrike">
              <a:solidFill>
                <a:schemeClr val="dk1"/>
              </a:solidFill>
              <a:latin typeface="Calibri"/>
              <a:ea typeface="Calibri"/>
              <a:cs typeface="Calibri"/>
              <a:sym typeface="Calibri"/>
            </a:endParaRPr>
          </a:p>
        </p:txBody>
      </p:sp>
      <p:sp>
        <p:nvSpPr>
          <p:cNvPr id="278" name="Google Shape;278;p18"/>
          <p:cNvSpPr/>
          <p:nvPr/>
        </p:nvSpPr>
        <p:spPr>
          <a:xfrm>
            <a:off x="6675120" y="4800600"/>
            <a:ext cx="4949647" cy="777240"/>
          </a:xfrm>
          <a:prstGeom prst="roundRect">
            <a:avLst>
              <a:gd fmla="val 10588" name="adj"/>
            </a:avLst>
          </a:prstGeom>
          <a:solidFill>
            <a:srgbClr val="E8EC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8"/>
          <p:cNvSpPr/>
          <p:nvPr/>
        </p:nvSpPr>
        <p:spPr>
          <a:xfrm>
            <a:off x="6876288" y="4928616"/>
            <a:ext cx="4547311" cy="52120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20303F"/>
              </a:buClr>
              <a:buSzPts val="1350"/>
              <a:buFont typeface="Calibri"/>
              <a:buNone/>
            </a:pPr>
            <a:r>
              <a:rPr b="0" i="0" lang="en-US" sz="1350" u="none" cap="none" strike="noStrike">
                <a:solidFill>
                  <a:srgbClr val="20303F"/>
                </a:solidFill>
                <a:latin typeface="Calibri"/>
                <a:ea typeface="Calibri"/>
                <a:cs typeface="Calibri"/>
                <a:sym typeface="Calibri"/>
              </a:rPr>
              <a:t>Accessibility can directly affect Market size, adoption, retention, reach, impact.</a:t>
            </a:r>
            <a:endParaRPr b="0" i="0" sz="135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0303F"/>
        </a:solidFill>
      </p:bgPr>
    </p:bg>
    <p:spTree>
      <p:nvGrpSpPr>
        <p:cNvPr id="284" name="Shape 284"/>
        <p:cNvGrpSpPr/>
        <p:nvPr/>
      </p:nvGrpSpPr>
      <p:grpSpPr>
        <a:xfrm>
          <a:off x="0" y="0"/>
          <a:ext cx="0" cy="0"/>
          <a:chOff x="0" y="0"/>
          <a:chExt cx="0" cy="0"/>
        </a:xfrm>
      </p:grpSpPr>
      <p:sp>
        <p:nvSpPr>
          <p:cNvPr id="285" name="Google Shape;285;p19"/>
          <p:cNvSpPr/>
          <p:nvPr/>
        </p:nvSpPr>
        <p:spPr>
          <a:xfrm>
            <a:off x="566928" y="1737360"/>
            <a:ext cx="457200" cy="457200"/>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9"/>
          <p:cNvSpPr/>
          <p:nvPr/>
        </p:nvSpPr>
        <p:spPr>
          <a:xfrm>
            <a:off x="1133856" y="1737360"/>
            <a:ext cx="457200" cy="457200"/>
          </a:xfrm>
          <a:prstGeom prst="rect">
            <a:avLst/>
          </a:prstGeom>
          <a:solidFill>
            <a:srgbClr val="5B74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9"/>
          <p:cNvSpPr/>
          <p:nvPr/>
        </p:nvSpPr>
        <p:spPr>
          <a:xfrm>
            <a:off x="566928" y="2468880"/>
            <a:ext cx="11057839"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9FD0CC"/>
              </a:buClr>
              <a:buSzPts val="1300"/>
              <a:buFont typeface="Calibri"/>
              <a:buNone/>
            </a:pPr>
            <a:r>
              <a:rPr b="1" i="0" lang="en-US" sz="1300" u="none" cap="none" strike="noStrike">
                <a:solidFill>
                  <a:srgbClr val="9FD0CC"/>
                </a:solidFill>
                <a:latin typeface="Calibri"/>
                <a:ea typeface="Calibri"/>
                <a:cs typeface="Calibri"/>
                <a:sym typeface="Calibri"/>
              </a:rPr>
              <a:t>PART TWO</a:t>
            </a:r>
            <a:endParaRPr b="0" i="0" sz="1300" u="none" cap="none" strike="noStrike">
              <a:solidFill>
                <a:schemeClr val="dk1"/>
              </a:solidFill>
              <a:latin typeface="Calibri"/>
              <a:ea typeface="Calibri"/>
              <a:cs typeface="Calibri"/>
              <a:sym typeface="Calibri"/>
            </a:endParaRPr>
          </a:p>
        </p:txBody>
      </p:sp>
      <p:sp>
        <p:nvSpPr>
          <p:cNvPr id="288" name="Google Shape;288;p19"/>
          <p:cNvSpPr/>
          <p:nvPr/>
        </p:nvSpPr>
        <p:spPr>
          <a:xfrm>
            <a:off x="566928" y="2761488"/>
            <a:ext cx="11057839" cy="1554480"/>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FFFFFF"/>
              </a:buClr>
              <a:buSzPts val="3800"/>
              <a:buFont typeface="Cambria"/>
              <a:buNone/>
            </a:pPr>
            <a:r>
              <a:rPr b="1" i="0" lang="en-US" sz="3800" u="none" cap="none" strike="noStrike">
                <a:solidFill>
                  <a:srgbClr val="FFFFFF"/>
                </a:solidFill>
                <a:latin typeface="Cambria"/>
                <a:ea typeface="Cambria"/>
                <a:cs typeface="Cambria"/>
                <a:sym typeface="Cambria"/>
              </a:rPr>
              <a:t>Customer Validation /</a:t>
            </a:r>
            <a:endParaRPr b="0" i="0" sz="3800" u="none" cap="none" strike="noStrike">
              <a:solidFill>
                <a:schemeClr val="dk1"/>
              </a:solidFill>
              <a:latin typeface="Calibri"/>
              <a:ea typeface="Calibri"/>
              <a:cs typeface="Calibri"/>
              <a:sym typeface="Calibri"/>
            </a:endParaRPr>
          </a:p>
          <a:p>
            <a:pPr indent="0" lvl="0" marL="0" marR="0" rtl="0" algn="l">
              <a:lnSpc>
                <a:spcPct val="102000"/>
              </a:lnSpc>
              <a:spcBef>
                <a:spcPts val="0"/>
              </a:spcBef>
              <a:spcAft>
                <a:spcPts val="0"/>
              </a:spcAft>
              <a:buClr>
                <a:srgbClr val="FFFFFF"/>
              </a:buClr>
              <a:buSzPts val="3800"/>
              <a:buFont typeface="Cambria"/>
              <a:buNone/>
            </a:pPr>
            <a:r>
              <a:rPr b="1" i="0" lang="en-US" sz="3800" u="none" cap="none" strike="noStrike">
                <a:solidFill>
                  <a:srgbClr val="FFFFFF"/>
                </a:solidFill>
                <a:latin typeface="Cambria"/>
                <a:ea typeface="Cambria"/>
                <a:cs typeface="Cambria"/>
                <a:sym typeface="Cambria"/>
              </a:rPr>
              <a:t>Market Fit Analysis</a:t>
            </a:r>
            <a:endParaRPr b="0" i="0" sz="3800" u="none" cap="none" strike="noStrike">
              <a:solidFill>
                <a:schemeClr val="dk1"/>
              </a:solidFill>
              <a:latin typeface="Calibri"/>
              <a:ea typeface="Calibri"/>
              <a:cs typeface="Calibri"/>
              <a:sym typeface="Calibri"/>
            </a:endParaRPr>
          </a:p>
        </p:txBody>
      </p:sp>
      <p:sp>
        <p:nvSpPr>
          <p:cNvPr id="289" name="Google Shape;289;p19"/>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15</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294" name="Shape 294"/>
        <p:cNvGrpSpPr/>
        <p:nvPr/>
      </p:nvGrpSpPr>
      <p:grpSpPr>
        <a:xfrm>
          <a:off x="0" y="0"/>
          <a:ext cx="0" cy="0"/>
          <a:chOff x="0" y="0"/>
          <a:chExt cx="0" cy="0"/>
        </a:xfrm>
      </p:grpSpPr>
      <p:sp>
        <p:nvSpPr>
          <p:cNvPr id="295" name="Google Shape;295;p20"/>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Finding a problem does not mean you have a market</a:t>
            </a:r>
            <a:endParaRPr b="0" i="0" sz="2900" u="none" cap="none" strike="noStrike">
              <a:solidFill>
                <a:schemeClr val="dk1"/>
              </a:solidFill>
              <a:latin typeface="Calibri"/>
              <a:ea typeface="Calibri"/>
              <a:cs typeface="Calibri"/>
              <a:sym typeface="Calibri"/>
            </a:endParaRPr>
          </a:p>
        </p:txBody>
      </p:sp>
      <p:sp>
        <p:nvSpPr>
          <p:cNvPr id="296" name="Google Shape;296;p20"/>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16</a:t>
            </a:r>
            <a:endParaRPr b="0" i="0" sz="900" u="none" cap="none" strike="noStrike">
              <a:solidFill>
                <a:schemeClr val="dk1"/>
              </a:solidFill>
              <a:latin typeface="Calibri"/>
              <a:ea typeface="Calibri"/>
              <a:cs typeface="Calibri"/>
              <a:sym typeface="Calibri"/>
            </a:endParaRPr>
          </a:p>
        </p:txBody>
      </p:sp>
      <p:sp>
        <p:nvSpPr>
          <p:cNvPr id="297" name="Google Shape;297;p20"/>
          <p:cNvSpPr/>
          <p:nvPr/>
        </p:nvSpPr>
        <p:spPr>
          <a:xfrm>
            <a:off x="566928" y="1737360"/>
            <a:ext cx="11057839" cy="914400"/>
          </a:xfrm>
          <a:prstGeom prst="roundRect">
            <a:avLst>
              <a:gd fmla="val 9000"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0"/>
          <p:cNvSpPr/>
          <p:nvPr/>
        </p:nvSpPr>
        <p:spPr>
          <a:xfrm>
            <a:off x="768096" y="1865376"/>
            <a:ext cx="10655503" cy="65836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FFFFFF"/>
              </a:buClr>
              <a:buSzPts val="1650"/>
              <a:buFont typeface="Calibri"/>
              <a:buNone/>
            </a:pPr>
            <a:r>
              <a:rPr b="0" i="0" lang="en-US" sz="1650" u="none" cap="none" strike="noStrike">
                <a:solidFill>
                  <a:srgbClr val="FFFFFF"/>
                </a:solidFill>
                <a:latin typeface="Calibri"/>
                <a:ea typeface="Calibri"/>
                <a:cs typeface="Calibri"/>
                <a:sym typeface="Calibri"/>
              </a:rPr>
              <a:t>Finding a real problem and a potential solution does not automatically give you a viable market.</a:t>
            </a:r>
            <a:endParaRPr b="0" i="0" sz="1650" u="none" cap="none" strike="noStrike">
              <a:solidFill>
                <a:schemeClr val="dk1"/>
              </a:solidFill>
              <a:latin typeface="Calibri"/>
              <a:ea typeface="Calibri"/>
              <a:cs typeface="Calibri"/>
              <a:sym typeface="Calibri"/>
            </a:endParaRPr>
          </a:p>
        </p:txBody>
      </p:sp>
      <p:sp>
        <p:nvSpPr>
          <p:cNvPr id="299" name="Google Shape;299;p20"/>
          <p:cNvSpPr/>
          <p:nvPr/>
        </p:nvSpPr>
        <p:spPr>
          <a:xfrm>
            <a:off x="566928" y="2926080"/>
            <a:ext cx="11057839"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500"/>
              <a:buFont typeface="Calibri"/>
              <a:buNone/>
            </a:pPr>
            <a:r>
              <a:rPr b="1" i="0" lang="en-US" sz="1500" u="none" cap="none" strike="noStrike">
                <a:solidFill>
                  <a:srgbClr val="20303F"/>
                </a:solidFill>
                <a:latin typeface="Calibri"/>
                <a:ea typeface="Calibri"/>
                <a:cs typeface="Calibri"/>
                <a:sym typeface="Calibri"/>
              </a:rPr>
              <a:t>People often say:</a:t>
            </a:r>
            <a:endParaRPr b="0" i="0" sz="1500" u="none" cap="none" strike="noStrike">
              <a:solidFill>
                <a:schemeClr val="dk1"/>
              </a:solidFill>
              <a:latin typeface="Calibri"/>
              <a:ea typeface="Calibri"/>
              <a:cs typeface="Calibri"/>
              <a:sym typeface="Calibri"/>
            </a:endParaRPr>
          </a:p>
        </p:txBody>
      </p:sp>
      <p:sp>
        <p:nvSpPr>
          <p:cNvPr id="300" name="Google Shape;300;p20"/>
          <p:cNvSpPr/>
          <p:nvPr/>
        </p:nvSpPr>
        <p:spPr>
          <a:xfrm>
            <a:off x="566928" y="3291840"/>
            <a:ext cx="11057839" cy="822960"/>
          </a:xfrm>
          <a:prstGeom prst="roundRect">
            <a:avLst>
              <a:gd fmla="val 10000" name="adj"/>
            </a:avLst>
          </a:prstGeom>
          <a:solidFill>
            <a:srgbClr val="E8EC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0"/>
          <p:cNvSpPr/>
          <p:nvPr/>
        </p:nvSpPr>
        <p:spPr>
          <a:xfrm>
            <a:off x="768096" y="3419856"/>
            <a:ext cx="10655503" cy="56692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20303F"/>
              </a:buClr>
              <a:buSzPts val="1700"/>
              <a:buFont typeface="Calibri"/>
              <a:buNone/>
            </a:pPr>
            <a:r>
              <a:rPr b="0" i="1" lang="en-US" sz="1700" u="none" cap="none" strike="noStrike">
                <a:solidFill>
                  <a:srgbClr val="20303F"/>
                </a:solidFill>
                <a:latin typeface="Calibri"/>
                <a:ea typeface="Calibri"/>
                <a:cs typeface="Calibri"/>
                <a:sym typeface="Calibri"/>
              </a:rPr>
              <a:t>“Our target market is farmers, students, people with disabilities”</a:t>
            </a:r>
            <a:endParaRPr b="0" i="0" sz="1700" u="none" cap="none" strike="noStrike">
              <a:solidFill>
                <a:schemeClr val="dk1"/>
              </a:solidFill>
              <a:latin typeface="Calibri"/>
              <a:ea typeface="Calibri"/>
              <a:cs typeface="Calibri"/>
              <a:sym typeface="Calibri"/>
            </a:endParaRPr>
          </a:p>
        </p:txBody>
      </p:sp>
      <p:sp>
        <p:nvSpPr>
          <p:cNvPr id="302" name="Google Shape;302;p20"/>
          <p:cNvSpPr/>
          <p:nvPr/>
        </p:nvSpPr>
        <p:spPr>
          <a:xfrm>
            <a:off x="566928" y="4297680"/>
            <a:ext cx="11057839" cy="914400"/>
          </a:xfrm>
          <a:prstGeom prst="roundRect">
            <a:avLst>
              <a:gd fmla="val 9000" name="adj"/>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0"/>
          <p:cNvSpPr/>
          <p:nvPr/>
        </p:nvSpPr>
        <p:spPr>
          <a:xfrm>
            <a:off x="768096" y="4425696"/>
            <a:ext cx="10655503" cy="65836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2F5F5C"/>
              </a:buClr>
              <a:buSzPts val="1550"/>
              <a:buFont typeface="Calibri"/>
              <a:buNone/>
            </a:pPr>
            <a:r>
              <a:rPr b="0" i="0" lang="en-US" sz="1550" u="none" cap="none" strike="noStrike">
                <a:solidFill>
                  <a:srgbClr val="2F5F5C"/>
                </a:solidFill>
                <a:latin typeface="Calibri"/>
                <a:ea typeface="Calibri"/>
                <a:cs typeface="Calibri"/>
                <a:sym typeface="Calibri"/>
              </a:rPr>
              <a:t>But that only tells us who we are interested in serving. But is the interest bi-directional?</a:t>
            </a:r>
            <a:endParaRPr b="0" i="0" sz="155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308" name="Shape 308"/>
        <p:cNvGrpSpPr/>
        <p:nvPr/>
      </p:nvGrpSpPr>
      <p:grpSpPr>
        <a:xfrm>
          <a:off x="0" y="0"/>
          <a:ext cx="0" cy="0"/>
          <a:chOff x="0" y="0"/>
          <a:chExt cx="0" cy="0"/>
        </a:xfrm>
      </p:grpSpPr>
      <p:sp>
        <p:nvSpPr>
          <p:cNvPr id="309" name="Google Shape;309;p21"/>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What is a “Market”</a:t>
            </a:r>
            <a:endParaRPr b="0" i="0" sz="2900" u="none" cap="none" strike="noStrike">
              <a:solidFill>
                <a:schemeClr val="dk1"/>
              </a:solidFill>
              <a:latin typeface="Calibri"/>
              <a:ea typeface="Calibri"/>
              <a:cs typeface="Calibri"/>
              <a:sym typeface="Calibri"/>
            </a:endParaRPr>
          </a:p>
        </p:txBody>
      </p:sp>
      <p:sp>
        <p:nvSpPr>
          <p:cNvPr id="310" name="Google Shape;310;p21"/>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17</a:t>
            </a:r>
            <a:endParaRPr b="0" i="0" sz="900" u="none" cap="none" strike="noStrike">
              <a:solidFill>
                <a:schemeClr val="dk1"/>
              </a:solidFill>
              <a:latin typeface="Calibri"/>
              <a:ea typeface="Calibri"/>
              <a:cs typeface="Calibri"/>
              <a:sym typeface="Calibri"/>
            </a:endParaRPr>
          </a:p>
        </p:txBody>
      </p:sp>
      <p:sp>
        <p:nvSpPr>
          <p:cNvPr id="311" name="Google Shape;311;p21"/>
          <p:cNvSpPr/>
          <p:nvPr/>
        </p:nvSpPr>
        <p:spPr>
          <a:xfrm>
            <a:off x="566928" y="1737360"/>
            <a:ext cx="11057839" cy="960120"/>
          </a:xfrm>
          <a:prstGeom prst="roundRect">
            <a:avLst>
              <a:gd fmla="val 8571" name="adj"/>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1"/>
          <p:cNvSpPr/>
          <p:nvPr/>
        </p:nvSpPr>
        <p:spPr>
          <a:xfrm>
            <a:off x="768096" y="1865376"/>
            <a:ext cx="10655503" cy="70408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2F5F5C"/>
              </a:buClr>
              <a:buSzPts val="1600"/>
              <a:buFont typeface="Calibri"/>
              <a:buNone/>
            </a:pPr>
            <a:r>
              <a:rPr b="0" i="0" lang="en-US" sz="1600" u="none" cap="none" strike="noStrike">
                <a:solidFill>
                  <a:srgbClr val="2F5F5C"/>
                </a:solidFill>
                <a:latin typeface="Calibri"/>
                <a:ea typeface="Calibri"/>
                <a:cs typeface="Calibri"/>
                <a:sym typeface="Calibri"/>
              </a:rPr>
              <a:t>The word Market in its fundamental sense, refers to a place or system where people exchange goods, services or value.</a:t>
            </a:r>
            <a:endParaRPr b="0" i="0" sz="1600" u="none" cap="none" strike="noStrike">
              <a:solidFill>
                <a:schemeClr val="dk1"/>
              </a:solidFill>
              <a:latin typeface="Calibri"/>
              <a:ea typeface="Calibri"/>
              <a:cs typeface="Calibri"/>
              <a:sym typeface="Calibri"/>
            </a:endParaRPr>
          </a:p>
        </p:txBody>
      </p:sp>
      <p:sp>
        <p:nvSpPr>
          <p:cNvPr id="313" name="Google Shape;313;p21"/>
          <p:cNvSpPr/>
          <p:nvPr/>
        </p:nvSpPr>
        <p:spPr>
          <a:xfrm>
            <a:off x="566928" y="2971800"/>
            <a:ext cx="11057839"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500"/>
              <a:buFont typeface="Calibri"/>
              <a:buNone/>
            </a:pPr>
            <a:r>
              <a:rPr b="1" i="0" lang="en-US" sz="1500" u="none" cap="none" strike="noStrike">
                <a:solidFill>
                  <a:srgbClr val="20303F"/>
                </a:solidFill>
                <a:latin typeface="Calibri"/>
                <a:ea typeface="Calibri"/>
                <a:cs typeface="Calibri"/>
                <a:sym typeface="Calibri"/>
              </a:rPr>
              <a:t>So to test for market viability, we need to ask ourselves:</a:t>
            </a:r>
            <a:endParaRPr b="0" i="0" sz="1500" u="none" cap="none" strike="noStrike">
              <a:solidFill>
                <a:schemeClr val="dk1"/>
              </a:solidFill>
              <a:latin typeface="Calibri"/>
              <a:ea typeface="Calibri"/>
              <a:cs typeface="Calibri"/>
              <a:sym typeface="Calibri"/>
            </a:endParaRPr>
          </a:p>
        </p:txBody>
      </p:sp>
      <p:sp>
        <p:nvSpPr>
          <p:cNvPr id="314" name="Google Shape;314;p21"/>
          <p:cNvSpPr/>
          <p:nvPr/>
        </p:nvSpPr>
        <p:spPr>
          <a:xfrm>
            <a:off x="566928" y="3429000"/>
            <a:ext cx="11057839" cy="731520"/>
          </a:xfrm>
          <a:prstGeom prst="roundRect">
            <a:avLst>
              <a:gd fmla="val 11250"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1"/>
          <p:cNvSpPr/>
          <p:nvPr/>
        </p:nvSpPr>
        <p:spPr>
          <a:xfrm>
            <a:off x="841248" y="3721608"/>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1"/>
          <p:cNvSpPr/>
          <p:nvPr/>
        </p:nvSpPr>
        <p:spPr>
          <a:xfrm>
            <a:off x="1133856" y="3520440"/>
            <a:ext cx="10234879" cy="5486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450"/>
              <a:buFont typeface="Calibri"/>
              <a:buNone/>
            </a:pPr>
            <a:r>
              <a:rPr b="0" i="0" lang="en-US" sz="1450" u="none" cap="none" strike="noStrike">
                <a:solidFill>
                  <a:srgbClr val="26333C"/>
                </a:solidFill>
                <a:latin typeface="Calibri"/>
                <a:ea typeface="Calibri"/>
                <a:cs typeface="Calibri"/>
                <a:sym typeface="Calibri"/>
              </a:rPr>
              <a:t>What is being exchanged?</a:t>
            </a:r>
            <a:endParaRPr b="0" i="0" sz="1450" u="none" cap="none" strike="noStrike">
              <a:solidFill>
                <a:schemeClr val="dk1"/>
              </a:solidFill>
              <a:latin typeface="Calibri"/>
              <a:ea typeface="Calibri"/>
              <a:cs typeface="Calibri"/>
              <a:sym typeface="Calibri"/>
            </a:endParaRPr>
          </a:p>
        </p:txBody>
      </p:sp>
      <p:sp>
        <p:nvSpPr>
          <p:cNvPr id="317" name="Google Shape;317;p21"/>
          <p:cNvSpPr/>
          <p:nvPr/>
        </p:nvSpPr>
        <p:spPr>
          <a:xfrm>
            <a:off x="566928" y="4297680"/>
            <a:ext cx="11057839" cy="731520"/>
          </a:xfrm>
          <a:prstGeom prst="roundRect">
            <a:avLst>
              <a:gd fmla="val 11250"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1"/>
          <p:cNvSpPr/>
          <p:nvPr/>
        </p:nvSpPr>
        <p:spPr>
          <a:xfrm>
            <a:off x="841248" y="4590288"/>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1"/>
          <p:cNvSpPr/>
          <p:nvPr/>
        </p:nvSpPr>
        <p:spPr>
          <a:xfrm>
            <a:off x="1133856" y="4389120"/>
            <a:ext cx="10234879" cy="5486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450"/>
              <a:buFont typeface="Calibri"/>
              <a:buNone/>
            </a:pPr>
            <a:r>
              <a:rPr b="0" i="0" lang="en-US" sz="1450" u="none" cap="none" strike="noStrike">
                <a:solidFill>
                  <a:srgbClr val="26333C"/>
                </a:solidFill>
                <a:latin typeface="Calibri"/>
                <a:ea typeface="Calibri"/>
                <a:cs typeface="Calibri"/>
                <a:sym typeface="Calibri"/>
              </a:rPr>
              <a:t>What is the other side willing to give up to receive the value we provide.</a:t>
            </a:r>
            <a:endParaRPr b="0" i="0" sz="1450" u="none" cap="none" strike="noStrike">
              <a:solidFill>
                <a:schemeClr val="dk1"/>
              </a:solidFill>
              <a:latin typeface="Calibri"/>
              <a:ea typeface="Calibri"/>
              <a:cs typeface="Calibri"/>
              <a:sym typeface="Calibri"/>
            </a:endParaRPr>
          </a:p>
        </p:txBody>
      </p:sp>
      <p:sp>
        <p:nvSpPr>
          <p:cNvPr id="320" name="Google Shape;320;p21"/>
          <p:cNvSpPr/>
          <p:nvPr/>
        </p:nvSpPr>
        <p:spPr>
          <a:xfrm>
            <a:off x="566928" y="5166360"/>
            <a:ext cx="11057839" cy="731520"/>
          </a:xfrm>
          <a:prstGeom prst="roundRect">
            <a:avLst>
              <a:gd fmla="val 11250"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1"/>
          <p:cNvSpPr/>
          <p:nvPr/>
        </p:nvSpPr>
        <p:spPr>
          <a:xfrm>
            <a:off x="841248" y="5458968"/>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1"/>
          <p:cNvSpPr/>
          <p:nvPr/>
        </p:nvSpPr>
        <p:spPr>
          <a:xfrm>
            <a:off x="1133856" y="5257800"/>
            <a:ext cx="10234879" cy="5486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450"/>
              <a:buFont typeface="Calibri"/>
              <a:buNone/>
            </a:pPr>
            <a:r>
              <a:rPr b="0" i="0" lang="en-US" sz="1450" u="none" cap="none" strike="noStrike">
                <a:solidFill>
                  <a:srgbClr val="26333C"/>
                </a:solidFill>
                <a:latin typeface="Calibri"/>
                <a:ea typeface="Calibri"/>
                <a:cs typeface="Calibri"/>
                <a:sym typeface="Calibri"/>
              </a:rPr>
              <a:t>Most commonly, that exchange involves money but not always.</a:t>
            </a:r>
            <a:endParaRPr b="0" i="0" sz="145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327" name="Shape 327"/>
        <p:cNvGrpSpPr/>
        <p:nvPr/>
      </p:nvGrpSpPr>
      <p:grpSpPr>
        <a:xfrm>
          <a:off x="0" y="0"/>
          <a:ext cx="0" cy="0"/>
          <a:chOff x="0" y="0"/>
          <a:chExt cx="0" cy="0"/>
        </a:xfrm>
      </p:grpSpPr>
      <p:sp>
        <p:nvSpPr>
          <p:cNvPr id="328" name="Google Shape;328;p22"/>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Market fit is about Value Exchange</a:t>
            </a:r>
            <a:endParaRPr b="0" i="0" sz="2900" u="none" cap="none" strike="noStrike">
              <a:solidFill>
                <a:schemeClr val="dk1"/>
              </a:solidFill>
              <a:latin typeface="Calibri"/>
              <a:ea typeface="Calibri"/>
              <a:cs typeface="Calibri"/>
              <a:sym typeface="Calibri"/>
            </a:endParaRPr>
          </a:p>
        </p:txBody>
      </p:sp>
      <p:sp>
        <p:nvSpPr>
          <p:cNvPr id="329" name="Google Shape;329;p22"/>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18</a:t>
            </a:r>
            <a:endParaRPr b="0" i="0" sz="900" u="none" cap="none" strike="noStrike">
              <a:solidFill>
                <a:schemeClr val="dk1"/>
              </a:solidFill>
              <a:latin typeface="Calibri"/>
              <a:ea typeface="Calibri"/>
              <a:cs typeface="Calibri"/>
              <a:sym typeface="Calibri"/>
            </a:endParaRPr>
          </a:p>
        </p:txBody>
      </p:sp>
      <p:sp>
        <p:nvSpPr>
          <p:cNvPr id="330" name="Google Shape;330;p22"/>
          <p:cNvSpPr/>
          <p:nvPr/>
        </p:nvSpPr>
        <p:spPr>
          <a:xfrm>
            <a:off x="566928" y="1508760"/>
            <a:ext cx="11057839" cy="548640"/>
          </a:xfrm>
          <a:prstGeom prst="rect">
            <a:avLst/>
          </a:prstGeom>
          <a:noFill/>
          <a:ln>
            <a:noFill/>
          </a:ln>
        </p:spPr>
        <p:txBody>
          <a:bodyPr anchorCtr="0" anchor="t" bIns="45700" lIns="91425" spcFirstLastPara="1" rIns="91425" wrap="square" tIns="45700">
            <a:noAutofit/>
          </a:bodyPr>
          <a:lstStyle/>
          <a:p>
            <a:pPr indent="0" lvl="0" marL="0" marR="0" rtl="0" algn="l">
              <a:lnSpc>
                <a:spcPct val="103000"/>
              </a:lnSpc>
              <a:spcBef>
                <a:spcPts val="0"/>
              </a:spcBef>
              <a:spcAft>
                <a:spcPts val="0"/>
              </a:spcAft>
              <a:buClr>
                <a:srgbClr val="26333C"/>
              </a:buClr>
              <a:buSzPts val="1550"/>
              <a:buFont typeface="Calibri"/>
              <a:buNone/>
            </a:pPr>
            <a:r>
              <a:rPr b="0" i="0" lang="en-US" sz="1550" u="none" cap="none" strike="noStrike">
                <a:solidFill>
                  <a:srgbClr val="26333C"/>
                </a:solidFill>
                <a:latin typeface="Calibri"/>
                <a:ea typeface="Calibri"/>
                <a:cs typeface="Calibri"/>
                <a:sym typeface="Calibri"/>
              </a:rPr>
              <a:t>Suppose you build a platform that helps visually impaired people navigate public spaces. We have identified:</a:t>
            </a:r>
            <a:endParaRPr b="0" i="0" sz="1550" u="none" cap="none" strike="noStrike">
              <a:solidFill>
                <a:schemeClr val="dk1"/>
              </a:solidFill>
              <a:latin typeface="Calibri"/>
              <a:ea typeface="Calibri"/>
              <a:cs typeface="Calibri"/>
              <a:sym typeface="Calibri"/>
            </a:endParaRPr>
          </a:p>
        </p:txBody>
      </p:sp>
      <p:sp>
        <p:nvSpPr>
          <p:cNvPr id="331" name="Google Shape;331;p22"/>
          <p:cNvSpPr/>
          <p:nvPr/>
        </p:nvSpPr>
        <p:spPr>
          <a:xfrm>
            <a:off x="566928" y="2514600"/>
            <a:ext cx="2558720" cy="868680"/>
          </a:xfrm>
          <a:prstGeom prst="roundRect">
            <a:avLst>
              <a:gd fmla="val 9474"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2"/>
          <p:cNvSpPr/>
          <p:nvPr/>
        </p:nvSpPr>
        <p:spPr>
          <a:xfrm>
            <a:off x="640080" y="2514600"/>
            <a:ext cx="2412416" cy="8686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350"/>
              <a:buFont typeface="Calibri"/>
              <a:buNone/>
            </a:pPr>
            <a:r>
              <a:rPr b="1" i="0" lang="en-US" sz="1350" u="none" cap="none" strike="noStrike">
                <a:solidFill>
                  <a:srgbClr val="2F5F5C"/>
                </a:solidFill>
                <a:latin typeface="Calibri"/>
                <a:ea typeface="Calibri"/>
                <a:cs typeface="Calibri"/>
                <a:sym typeface="Calibri"/>
              </a:rPr>
              <a:t>A real problem</a:t>
            </a:r>
            <a:endParaRPr b="0" i="0" sz="1350" u="none" cap="none" strike="noStrike">
              <a:solidFill>
                <a:schemeClr val="dk1"/>
              </a:solidFill>
              <a:latin typeface="Calibri"/>
              <a:ea typeface="Calibri"/>
              <a:cs typeface="Calibri"/>
              <a:sym typeface="Calibri"/>
            </a:endParaRPr>
          </a:p>
        </p:txBody>
      </p:sp>
      <p:sp>
        <p:nvSpPr>
          <p:cNvPr id="333" name="Google Shape;333;p22"/>
          <p:cNvSpPr/>
          <p:nvPr/>
        </p:nvSpPr>
        <p:spPr>
          <a:xfrm>
            <a:off x="3399968" y="2514600"/>
            <a:ext cx="2558720" cy="868680"/>
          </a:xfrm>
          <a:prstGeom prst="roundRect">
            <a:avLst>
              <a:gd fmla="val 9474"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2"/>
          <p:cNvSpPr/>
          <p:nvPr/>
        </p:nvSpPr>
        <p:spPr>
          <a:xfrm>
            <a:off x="3473120" y="2514600"/>
            <a:ext cx="2412416" cy="8686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350"/>
              <a:buFont typeface="Calibri"/>
              <a:buNone/>
            </a:pPr>
            <a:r>
              <a:rPr b="1" i="0" lang="en-US" sz="1350" u="none" cap="none" strike="noStrike">
                <a:solidFill>
                  <a:srgbClr val="2F5F5C"/>
                </a:solidFill>
                <a:latin typeface="Calibri"/>
                <a:ea typeface="Calibri"/>
                <a:cs typeface="Calibri"/>
                <a:sym typeface="Calibri"/>
              </a:rPr>
              <a:t>A target user</a:t>
            </a:r>
            <a:endParaRPr b="0" i="0" sz="1350" u="none" cap="none" strike="noStrike">
              <a:solidFill>
                <a:schemeClr val="dk1"/>
              </a:solidFill>
              <a:latin typeface="Calibri"/>
              <a:ea typeface="Calibri"/>
              <a:cs typeface="Calibri"/>
              <a:sym typeface="Calibri"/>
            </a:endParaRPr>
          </a:p>
        </p:txBody>
      </p:sp>
      <p:sp>
        <p:nvSpPr>
          <p:cNvPr id="335" name="Google Shape;335;p22"/>
          <p:cNvSpPr/>
          <p:nvPr/>
        </p:nvSpPr>
        <p:spPr>
          <a:xfrm>
            <a:off x="6233008" y="2514600"/>
            <a:ext cx="2558720" cy="868680"/>
          </a:xfrm>
          <a:prstGeom prst="roundRect">
            <a:avLst>
              <a:gd fmla="val 9474"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2"/>
          <p:cNvSpPr/>
          <p:nvPr/>
        </p:nvSpPr>
        <p:spPr>
          <a:xfrm>
            <a:off x="6306160" y="2514600"/>
            <a:ext cx="2412416" cy="8686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350"/>
              <a:buFont typeface="Calibri"/>
              <a:buNone/>
            </a:pPr>
            <a:r>
              <a:rPr b="1" i="0" lang="en-US" sz="1350" u="none" cap="none" strike="noStrike">
                <a:solidFill>
                  <a:srgbClr val="2F5F5C"/>
                </a:solidFill>
                <a:latin typeface="Calibri"/>
                <a:ea typeface="Calibri"/>
                <a:cs typeface="Calibri"/>
                <a:sym typeface="Calibri"/>
              </a:rPr>
              <a:t>A solution</a:t>
            </a:r>
            <a:endParaRPr b="0" i="0" sz="1350" u="none" cap="none" strike="noStrike">
              <a:solidFill>
                <a:schemeClr val="dk1"/>
              </a:solidFill>
              <a:latin typeface="Calibri"/>
              <a:ea typeface="Calibri"/>
              <a:cs typeface="Calibri"/>
              <a:sym typeface="Calibri"/>
            </a:endParaRPr>
          </a:p>
        </p:txBody>
      </p:sp>
      <p:sp>
        <p:nvSpPr>
          <p:cNvPr id="337" name="Google Shape;337;p22"/>
          <p:cNvSpPr/>
          <p:nvPr/>
        </p:nvSpPr>
        <p:spPr>
          <a:xfrm>
            <a:off x="9066047" y="2514600"/>
            <a:ext cx="2558720" cy="868680"/>
          </a:xfrm>
          <a:prstGeom prst="roundRect">
            <a:avLst>
              <a:gd fmla="val 9474"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2"/>
          <p:cNvSpPr/>
          <p:nvPr/>
        </p:nvSpPr>
        <p:spPr>
          <a:xfrm>
            <a:off x="9139199" y="2514600"/>
            <a:ext cx="2412416" cy="8686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350"/>
              <a:buFont typeface="Calibri"/>
              <a:buNone/>
            </a:pPr>
            <a:r>
              <a:rPr b="1" i="0" lang="en-US" sz="1350" u="none" cap="none" strike="noStrike">
                <a:solidFill>
                  <a:srgbClr val="2F5F5C"/>
                </a:solidFill>
                <a:latin typeface="Calibri"/>
                <a:ea typeface="Calibri"/>
                <a:cs typeface="Calibri"/>
                <a:sym typeface="Calibri"/>
              </a:rPr>
              <a:t>A technically feasible product</a:t>
            </a:r>
            <a:endParaRPr b="0" i="0" sz="1350" u="none" cap="none" strike="noStrike">
              <a:solidFill>
                <a:schemeClr val="dk1"/>
              </a:solidFill>
              <a:latin typeface="Calibri"/>
              <a:ea typeface="Calibri"/>
              <a:cs typeface="Calibri"/>
              <a:sym typeface="Calibri"/>
            </a:endParaRPr>
          </a:p>
        </p:txBody>
      </p:sp>
      <p:sp>
        <p:nvSpPr>
          <p:cNvPr id="339" name="Google Shape;339;p22"/>
          <p:cNvSpPr/>
          <p:nvPr/>
        </p:nvSpPr>
        <p:spPr>
          <a:xfrm>
            <a:off x="566928" y="3703320"/>
            <a:ext cx="11057839" cy="1737360"/>
          </a:xfrm>
          <a:prstGeom prst="roundRect">
            <a:avLst>
              <a:gd fmla="val 4737"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2"/>
          <p:cNvSpPr/>
          <p:nvPr/>
        </p:nvSpPr>
        <p:spPr>
          <a:xfrm>
            <a:off x="768096" y="3831336"/>
            <a:ext cx="10655503" cy="148132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FFFFFF"/>
              </a:buClr>
              <a:buSzPts val="1700"/>
              <a:buFont typeface="Calibri"/>
              <a:buNone/>
            </a:pPr>
            <a:r>
              <a:rPr b="0" i="0" lang="en-US" sz="1700" u="none" cap="none" strike="noStrike">
                <a:solidFill>
                  <a:srgbClr val="FFFFFF"/>
                </a:solidFill>
                <a:latin typeface="Calibri"/>
                <a:ea typeface="Calibri"/>
                <a:cs typeface="Calibri"/>
                <a:sym typeface="Calibri"/>
              </a:rPr>
              <a:t>But that still doesn’t answer:  Why would this continue to exist?</a:t>
            </a:r>
            <a:endParaRPr b="0" i="0" sz="1700" u="none" cap="none" strike="noStrike">
              <a:solidFill>
                <a:schemeClr val="dk1"/>
              </a:solidFill>
              <a:latin typeface="Calibri"/>
              <a:ea typeface="Calibri"/>
              <a:cs typeface="Calibri"/>
              <a:sym typeface="Calibri"/>
            </a:endParaRPr>
          </a:p>
          <a:p>
            <a:pPr indent="0" lvl="0" marL="0" marR="0" rtl="0" algn="l">
              <a:lnSpc>
                <a:spcPct val="102000"/>
              </a:lnSpc>
              <a:spcBef>
                <a:spcPts val="0"/>
              </a:spcBef>
              <a:spcAft>
                <a:spcPts val="0"/>
              </a:spcAft>
              <a:buClr>
                <a:srgbClr val="FFFFFF"/>
              </a:buClr>
              <a:buSzPts val="1700"/>
              <a:buFont typeface="Calibri"/>
              <a:buNone/>
            </a:pPr>
            <a:r>
              <a:rPr b="0" i="0" lang="en-US" sz="1700" u="none" cap="none" strike="noStrike">
                <a:solidFill>
                  <a:srgbClr val="FFFFFF"/>
                </a:solidFill>
                <a:latin typeface="Calibri"/>
                <a:ea typeface="Calibri"/>
                <a:cs typeface="Calibri"/>
                <a:sym typeface="Calibri"/>
              </a:rPr>
              <a:t>Someone must provide the resources necessary to sustain it.</a:t>
            </a:r>
            <a:endParaRPr b="0" i="0" sz="17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345" name="Shape 345"/>
        <p:cNvGrpSpPr/>
        <p:nvPr/>
      </p:nvGrpSpPr>
      <p:grpSpPr>
        <a:xfrm>
          <a:off x="0" y="0"/>
          <a:ext cx="0" cy="0"/>
          <a:chOff x="0" y="0"/>
          <a:chExt cx="0" cy="0"/>
        </a:xfrm>
      </p:grpSpPr>
      <p:sp>
        <p:nvSpPr>
          <p:cNvPr id="346" name="Google Shape;346;p23"/>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Market fit is about Value Exchange</a:t>
            </a:r>
            <a:endParaRPr b="0" i="0" sz="2900" u="none" cap="none" strike="noStrike">
              <a:solidFill>
                <a:schemeClr val="dk1"/>
              </a:solidFill>
              <a:latin typeface="Calibri"/>
              <a:ea typeface="Calibri"/>
              <a:cs typeface="Calibri"/>
              <a:sym typeface="Calibri"/>
            </a:endParaRPr>
          </a:p>
        </p:txBody>
      </p:sp>
      <p:sp>
        <p:nvSpPr>
          <p:cNvPr id="347" name="Google Shape;347;p23"/>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19</a:t>
            </a:r>
            <a:endParaRPr b="0" i="0" sz="900" u="none" cap="none" strike="noStrike">
              <a:solidFill>
                <a:schemeClr val="dk1"/>
              </a:solidFill>
              <a:latin typeface="Calibri"/>
              <a:ea typeface="Calibri"/>
              <a:cs typeface="Calibri"/>
              <a:sym typeface="Calibri"/>
            </a:endParaRPr>
          </a:p>
        </p:txBody>
      </p:sp>
      <p:sp>
        <p:nvSpPr>
          <p:cNvPr id="348" name="Google Shape;348;p23"/>
          <p:cNvSpPr/>
          <p:nvPr/>
        </p:nvSpPr>
        <p:spPr>
          <a:xfrm>
            <a:off x="566928" y="1554480"/>
            <a:ext cx="11057839"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500"/>
              <a:buFont typeface="Calibri"/>
              <a:buNone/>
            </a:pPr>
            <a:r>
              <a:rPr b="1" i="0" lang="en-US" sz="1500" u="none" cap="none" strike="noStrike">
                <a:solidFill>
                  <a:srgbClr val="20303F"/>
                </a:solidFill>
                <a:latin typeface="Calibri"/>
                <a:ea typeface="Calibri"/>
                <a:cs typeface="Calibri"/>
                <a:sym typeface="Calibri"/>
              </a:rPr>
              <a:t>The exchange could be:</a:t>
            </a:r>
            <a:endParaRPr b="0" i="0" sz="1500" u="none" cap="none" strike="noStrike">
              <a:solidFill>
                <a:schemeClr val="dk1"/>
              </a:solidFill>
              <a:latin typeface="Calibri"/>
              <a:ea typeface="Calibri"/>
              <a:cs typeface="Calibri"/>
              <a:sym typeface="Calibri"/>
            </a:endParaRPr>
          </a:p>
        </p:txBody>
      </p:sp>
      <p:sp>
        <p:nvSpPr>
          <p:cNvPr id="349" name="Google Shape;349;p23"/>
          <p:cNvSpPr/>
          <p:nvPr/>
        </p:nvSpPr>
        <p:spPr>
          <a:xfrm>
            <a:off x="566928" y="2011680"/>
            <a:ext cx="2103120" cy="640080"/>
          </a:xfrm>
          <a:prstGeom prst="roundRect">
            <a:avLst>
              <a:gd fmla="val 12857" name="adj"/>
            </a:avLst>
          </a:prstGeom>
          <a:solidFill>
            <a:srgbClr val="E8EC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3"/>
          <p:cNvSpPr/>
          <p:nvPr/>
        </p:nvSpPr>
        <p:spPr>
          <a:xfrm>
            <a:off x="566928" y="2011680"/>
            <a:ext cx="2103120"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0303F"/>
              </a:buClr>
              <a:buSzPts val="1350"/>
              <a:buFont typeface="Calibri"/>
              <a:buNone/>
            </a:pPr>
            <a:r>
              <a:rPr b="1" i="0" lang="en-US" sz="1350" u="none" cap="none" strike="noStrike">
                <a:solidFill>
                  <a:srgbClr val="20303F"/>
                </a:solidFill>
                <a:latin typeface="Calibri"/>
                <a:ea typeface="Calibri"/>
                <a:cs typeface="Calibri"/>
                <a:sym typeface="Calibri"/>
              </a:rPr>
              <a:t>Government</a:t>
            </a:r>
            <a:endParaRPr b="0" i="0" sz="1350" u="none" cap="none" strike="noStrike">
              <a:solidFill>
                <a:schemeClr val="dk1"/>
              </a:solidFill>
              <a:latin typeface="Calibri"/>
              <a:ea typeface="Calibri"/>
              <a:cs typeface="Calibri"/>
              <a:sym typeface="Calibri"/>
            </a:endParaRPr>
          </a:p>
        </p:txBody>
      </p:sp>
      <p:cxnSp>
        <p:nvCxnSpPr>
          <p:cNvPr id="351" name="Google Shape;351;p23"/>
          <p:cNvCxnSpPr/>
          <p:nvPr/>
        </p:nvCxnSpPr>
        <p:spPr>
          <a:xfrm>
            <a:off x="2761488" y="2331720"/>
            <a:ext cx="457200" cy="0"/>
          </a:xfrm>
          <a:prstGeom prst="straightConnector1">
            <a:avLst/>
          </a:prstGeom>
          <a:noFill/>
          <a:ln cap="flat" cmpd="sng" w="25400">
            <a:solidFill>
              <a:srgbClr val="3E7C78"/>
            </a:solidFill>
            <a:prstDash val="solid"/>
            <a:round/>
            <a:headEnd len="sm" w="sm" type="none"/>
            <a:tailEnd len="med" w="med" type="triangle"/>
          </a:ln>
        </p:spPr>
      </p:cxnSp>
      <p:sp>
        <p:nvSpPr>
          <p:cNvPr id="352" name="Google Shape;352;p23"/>
          <p:cNvSpPr/>
          <p:nvPr/>
        </p:nvSpPr>
        <p:spPr>
          <a:xfrm>
            <a:off x="3310128" y="2011680"/>
            <a:ext cx="2926080" cy="640080"/>
          </a:xfrm>
          <a:prstGeom prst="roundRect">
            <a:avLst>
              <a:gd fmla="val 12857" name="adj"/>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3"/>
          <p:cNvSpPr/>
          <p:nvPr/>
        </p:nvSpPr>
        <p:spPr>
          <a:xfrm>
            <a:off x="3310128" y="2011680"/>
            <a:ext cx="2926080"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300"/>
              <a:buFont typeface="Calibri"/>
              <a:buNone/>
            </a:pPr>
            <a:r>
              <a:rPr b="1" i="0" lang="en-US" sz="1300" u="none" cap="none" strike="noStrike">
                <a:solidFill>
                  <a:srgbClr val="2F5F5C"/>
                </a:solidFill>
                <a:latin typeface="Calibri"/>
                <a:ea typeface="Calibri"/>
                <a:cs typeface="Calibri"/>
                <a:sym typeface="Calibri"/>
              </a:rPr>
              <a:t>Funding</a:t>
            </a:r>
            <a:endParaRPr b="0" i="0" sz="1300" u="none" cap="none" strike="noStrike">
              <a:solidFill>
                <a:schemeClr val="dk1"/>
              </a:solidFill>
              <a:latin typeface="Calibri"/>
              <a:ea typeface="Calibri"/>
              <a:cs typeface="Calibri"/>
              <a:sym typeface="Calibri"/>
            </a:endParaRPr>
          </a:p>
        </p:txBody>
      </p:sp>
      <p:cxnSp>
        <p:nvCxnSpPr>
          <p:cNvPr id="354" name="Google Shape;354;p23"/>
          <p:cNvCxnSpPr/>
          <p:nvPr/>
        </p:nvCxnSpPr>
        <p:spPr>
          <a:xfrm>
            <a:off x="6327648" y="2331720"/>
            <a:ext cx="457200" cy="0"/>
          </a:xfrm>
          <a:prstGeom prst="straightConnector1">
            <a:avLst/>
          </a:prstGeom>
          <a:noFill/>
          <a:ln cap="flat" cmpd="sng" w="25400">
            <a:solidFill>
              <a:srgbClr val="3E7C78"/>
            </a:solidFill>
            <a:prstDash val="solid"/>
            <a:round/>
            <a:headEnd len="sm" w="sm" type="none"/>
            <a:tailEnd len="med" w="med" type="triangle"/>
          </a:ln>
        </p:spPr>
      </p:cxnSp>
      <p:sp>
        <p:nvSpPr>
          <p:cNvPr id="355" name="Google Shape;355;p23"/>
          <p:cNvSpPr/>
          <p:nvPr/>
        </p:nvSpPr>
        <p:spPr>
          <a:xfrm>
            <a:off x="6876288" y="2011680"/>
            <a:ext cx="4748479" cy="640080"/>
          </a:xfrm>
          <a:prstGeom prst="roundRect">
            <a:avLst>
              <a:gd fmla="val 12857"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3"/>
          <p:cNvSpPr/>
          <p:nvPr/>
        </p:nvSpPr>
        <p:spPr>
          <a:xfrm>
            <a:off x="7059168" y="2011680"/>
            <a:ext cx="4382719"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300"/>
              <a:buFont typeface="Calibri"/>
              <a:buNone/>
            </a:pPr>
            <a:r>
              <a:rPr b="0" i="0" lang="en-US" sz="1300" u="none" cap="none" strike="noStrike">
                <a:solidFill>
                  <a:srgbClr val="26333C"/>
                </a:solidFill>
                <a:latin typeface="Calibri"/>
                <a:ea typeface="Calibri"/>
                <a:cs typeface="Calibri"/>
                <a:sym typeface="Calibri"/>
              </a:rPr>
              <a:t>Service for citizens</a:t>
            </a:r>
            <a:endParaRPr b="0" i="0" sz="1300" u="none" cap="none" strike="noStrike">
              <a:solidFill>
                <a:schemeClr val="dk1"/>
              </a:solidFill>
              <a:latin typeface="Calibri"/>
              <a:ea typeface="Calibri"/>
              <a:cs typeface="Calibri"/>
              <a:sym typeface="Calibri"/>
            </a:endParaRPr>
          </a:p>
        </p:txBody>
      </p:sp>
      <p:sp>
        <p:nvSpPr>
          <p:cNvPr id="357" name="Google Shape;357;p23"/>
          <p:cNvSpPr/>
          <p:nvPr/>
        </p:nvSpPr>
        <p:spPr>
          <a:xfrm>
            <a:off x="566928" y="2779776"/>
            <a:ext cx="2103120" cy="640080"/>
          </a:xfrm>
          <a:prstGeom prst="roundRect">
            <a:avLst>
              <a:gd fmla="val 12857" name="adj"/>
            </a:avLst>
          </a:prstGeom>
          <a:solidFill>
            <a:srgbClr val="E8EC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3"/>
          <p:cNvSpPr/>
          <p:nvPr/>
        </p:nvSpPr>
        <p:spPr>
          <a:xfrm>
            <a:off x="566928" y="2779776"/>
            <a:ext cx="2103120"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0303F"/>
              </a:buClr>
              <a:buSzPts val="1350"/>
              <a:buFont typeface="Calibri"/>
              <a:buNone/>
            </a:pPr>
            <a:r>
              <a:rPr b="1" i="0" lang="en-US" sz="1350" u="none" cap="none" strike="noStrike">
                <a:solidFill>
                  <a:srgbClr val="20303F"/>
                </a:solidFill>
                <a:latin typeface="Calibri"/>
                <a:ea typeface="Calibri"/>
                <a:cs typeface="Calibri"/>
                <a:sym typeface="Calibri"/>
              </a:rPr>
              <a:t>University</a:t>
            </a:r>
            <a:endParaRPr b="0" i="0" sz="1350" u="none" cap="none" strike="noStrike">
              <a:solidFill>
                <a:schemeClr val="dk1"/>
              </a:solidFill>
              <a:latin typeface="Calibri"/>
              <a:ea typeface="Calibri"/>
              <a:cs typeface="Calibri"/>
              <a:sym typeface="Calibri"/>
            </a:endParaRPr>
          </a:p>
        </p:txBody>
      </p:sp>
      <p:cxnSp>
        <p:nvCxnSpPr>
          <p:cNvPr id="359" name="Google Shape;359;p23"/>
          <p:cNvCxnSpPr/>
          <p:nvPr/>
        </p:nvCxnSpPr>
        <p:spPr>
          <a:xfrm>
            <a:off x="2761488" y="3099816"/>
            <a:ext cx="457200" cy="0"/>
          </a:xfrm>
          <a:prstGeom prst="straightConnector1">
            <a:avLst/>
          </a:prstGeom>
          <a:noFill/>
          <a:ln cap="flat" cmpd="sng" w="25400">
            <a:solidFill>
              <a:srgbClr val="3E7C78"/>
            </a:solidFill>
            <a:prstDash val="solid"/>
            <a:round/>
            <a:headEnd len="sm" w="sm" type="none"/>
            <a:tailEnd len="med" w="med" type="triangle"/>
          </a:ln>
        </p:spPr>
      </p:cxnSp>
      <p:sp>
        <p:nvSpPr>
          <p:cNvPr id="360" name="Google Shape;360;p23"/>
          <p:cNvSpPr/>
          <p:nvPr/>
        </p:nvSpPr>
        <p:spPr>
          <a:xfrm>
            <a:off x="3310128" y="2779776"/>
            <a:ext cx="2926080" cy="640080"/>
          </a:xfrm>
          <a:prstGeom prst="roundRect">
            <a:avLst>
              <a:gd fmla="val 12857" name="adj"/>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3"/>
          <p:cNvSpPr/>
          <p:nvPr/>
        </p:nvSpPr>
        <p:spPr>
          <a:xfrm>
            <a:off x="3310128" y="2779776"/>
            <a:ext cx="2926080"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300"/>
              <a:buFont typeface="Calibri"/>
              <a:buNone/>
            </a:pPr>
            <a:r>
              <a:rPr b="1" i="0" lang="en-US" sz="1300" u="none" cap="none" strike="noStrike">
                <a:solidFill>
                  <a:srgbClr val="2F5F5C"/>
                </a:solidFill>
                <a:latin typeface="Calibri"/>
                <a:ea typeface="Calibri"/>
                <a:cs typeface="Calibri"/>
                <a:sym typeface="Calibri"/>
              </a:rPr>
              <a:t>Subscription</a:t>
            </a:r>
            <a:endParaRPr b="0" i="0" sz="1300" u="none" cap="none" strike="noStrike">
              <a:solidFill>
                <a:schemeClr val="dk1"/>
              </a:solidFill>
              <a:latin typeface="Calibri"/>
              <a:ea typeface="Calibri"/>
              <a:cs typeface="Calibri"/>
              <a:sym typeface="Calibri"/>
            </a:endParaRPr>
          </a:p>
        </p:txBody>
      </p:sp>
      <p:cxnSp>
        <p:nvCxnSpPr>
          <p:cNvPr id="362" name="Google Shape;362;p23"/>
          <p:cNvCxnSpPr/>
          <p:nvPr/>
        </p:nvCxnSpPr>
        <p:spPr>
          <a:xfrm>
            <a:off x="6327648" y="3099816"/>
            <a:ext cx="457200" cy="0"/>
          </a:xfrm>
          <a:prstGeom prst="straightConnector1">
            <a:avLst/>
          </a:prstGeom>
          <a:noFill/>
          <a:ln cap="flat" cmpd="sng" w="25400">
            <a:solidFill>
              <a:srgbClr val="3E7C78"/>
            </a:solidFill>
            <a:prstDash val="solid"/>
            <a:round/>
            <a:headEnd len="sm" w="sm" type="none"/>
            <a:tailEnd len="med" w="med" type="triangle"/>
          </a:ln>
        </p:spPr>
      </p:cxnSp>
      <p:sp>
        <p:nvSpPr>
          <p:cNvPr id="363" name="Google Shape;363;p23"/>
          <p:cNvSpPr/>
          <p:nvPr/>
        </p:nvSpPr>
        <p:spPr>
          <a:xfrm>
            <a:off x="6876288" y="2779776"/>
            <a:ext cx="4748479" cy="640080"/>
          </a:xfrm>
          <a:prstGeom prst="roundRect">
            <a:avLst>
              <a:gd fmla="val 12857"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3"/>
          <p:cNvSpPr/>
          <p:nvPr/>
        </p:nvSpPr>
        <p:spPr>
          <a:xfrm>
            <a:off x="7059168" y="2779776"/>
            <a:ext cx="4382719"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300"/>
              <a:buFont typeface="Calibri"/>
              <a:buNone/>
            </a:pPr>
            <a:r>
              <a:rPr b="0" i="0" lang="en-US" sz="1300" u="none" cap="none" strike="noStrike">
                <a:solidFill>
                  <a:srgbClr val="26333C"/>
                </a:solidFill>
                <a:latin typeface="Calibri"/>
                <a:ea typeface="Calibri"/>
                <a:cs typeface="Calibri"/>
                <a:sym typeface="Calibri"/>
              </a:rPr>
              <a:t>Accessibility services for students</a:t>
            </a:r>
            <a:endParaRPr b="0" i="0" sz="1300" u="none" cap="none" strike="noStrike">
              <a:solidFill>
                <a:schemeClr val="dk1"/>
              </a:solidFill>
              <a:latin typeface="Calibri"/>
              <a:ea typeface="Calibri"/>
              <a:cs typeface="Calibri"/>
              <a:sym typeface="Calibri"/>
            </a:endParaRPr>
          </a:p>
        </p:txBody>
      </p:sp>
      <p:sp>
        <p:nvSpPr>
          <p:cNvPr id="365" name="Google Shape;365;p23"/>
          <p:cNvSpPr/>
          <p:nvPr/>
        </p:nvSpPr>
        <p:spPr>
          <a:xfrm>
            <a:off x="566928" y="3547872"/>
            <a:ext cx="2103120" cy="640080"/>
          </a:xfrm>
          <a:prstGeom prst="roundRect">
            <a:avLst>
              <a:gd fmla="val 12857" name="adj"/>
            </a:avLst>
          </a:prstGeom>
          <a:solidFill>
            <a:srgbClr val="E8EC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3"/>
          <p:cNvSpPr/>
          <p:nvPr/>
        </p:nvSpPr>
        <p:spPr>
          <a:xfrm>
            <a:off x="566928" y="3547872"/>
            <a:ext cx="2103120"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0303F"/>
              </a:buClr>
              <a:buSzPts val="1350"/>
              <a:buFont typeface="Calibri"/>
              <a:buNone/>
            </a:pPr>
            <a:r>
              <a:rPr b="1" i="0" lang="en-US" sz="1350" u="none" cap="none" strike="noStrike">
                <a:solidFill>
                  <a:srgbClr val="20303F"/>
                </a:solidFill>
                <a:latin typeface="Calibri"/>
                <a:ea typeface="Calibri"/>
                <a:cs typeface="Calibri"/>
                <a:sym typeface="Calibri"/>
              </a:rPr>
              <a:t>NGO</a:t>
            </a:r>
            <a:endParaRPr b="0" i="0" sz="1350" u="none" cap="none" strike="noStrike">
              <a:solidFill>
                <a:schemeClr val="dk1"/>
              </a:solidFill>
              <a:latin typeface="Calibri"/>
              <a:ea typeface="Calibri"/>
              <a:cs typeface="Calibri"/>
              <a:sym typeface="Calibri"/>
            </a:endParaRPr>
          </a:p>
        </p:txBody>
      </p:sp>
      <p:cxnSp>
        <p:nvCxnSpPr>
          <p:cNvPr id="367" name="Google Shape;367;p23"/>
          <p:cNvCxnSpPr/>
          <p:nvPr/>
        </p:nvCxnSpPr>
        <p:spPr>
          <a:xfrm>
            <a:off x="2761488" y="3867912"/>
            <a:ext cx="457200" cy="0"/>
          </a:xfrm>
          <a:prstGeom prst="straightConnector1">
            <a:avLst/>
          </a:prstGeom>
          <a:noFill/>
          <a:ln cap="flat" cmpd="sng" w="25400">
            <a:solidFill>
              <a:srgbClr val="3E7C78"/>
            </a:solidFill>
            <a:prstDash val="solid"/>
            <a:round/>
            <a:headEnd len="sm" w="sm" type="none"/>
            <a:tailEnd len="med" w="med" type="triangle"/>
          </a:ln>
        </p:spPr>
      </p:cxnSp>
      <p:sp>
        <p:nvSpPr>
          <p:cNvPr id="368" name="Google Shape;368;p23"/>
          <p:cNvSpPr/>
          <p:nvPr/>
        </p:nvSpPr>
        <p:spPr>
          <a:xfrm>
            <a:off x="3310128" y="3547872"/>
            <a:ext cx="2926080" cy="640080"/>
          </a:xfrm>
          <a:prstGeom prst="roundRect">
            <a:avLst>
              <a:gd fmla="val 12857" name="adj"/>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3"/>
          <p:cNvSpPr/>
          <p:nvPr/>
        </p:nvSpPr>
        <p:spPr>
          <a:xfrm>
            <a:off x="3310128" y="3547872"/>
            <a:ext cx="2926080"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300"/>
              <a:buFont typeface="Calibri"/>
              <a:buNone/>
            </a:pPr>
            <a:r>
              <a:rPr b="1" i="0" lang="en-US" sz="1300" u="none" cap="none" strike="noStrike">
                <a:solidFill>
                  <a:srgbClr val="2F5F5C"/>
                </a:solidFill>
                <a:latin typeface="Calibri"/>
                <a:ea typeface="Calibri"/>
                <a:cs typeface="Calibri"/>
                <a:sym typeface="Calibri"/>
              </a:rPr>
              <a:t>Funding</a:t>
            </a:r>
            <a:endParaRPr b="0" i="0" sz="1300" u="none" cap="none" strike="noStrike">
              <a:solidFill>
                <a:schemeClr val="dk1"/>
              </a:solidFill>
              <a:latin typeface="Calibri"/>
              <a:ea typeface="Calibri"/>
              <a:cs typeface="Calibri"/>
              <a:sym typeface="Calibri"/>
            </a:endParaRPr>
          </a:p>
        </p:txBody>
      </p:sp>
      <p:cxnSp>
        <p:nvCxnSpPr>
          <p:cNvPr id="370" name="Google Shape;370;p23"/>
          <p:cNvCxnSpPr/>
          <p:nvPr/>
        </p:nvCxnSpPr>
        <p:spPr>
          <a:xfrm>
            <a:off x="6327648" y="3867912"/>
            <a:ext cx="457200" cy="0"/>
          </a:xfrm>
          <a:prstGeom prst="straightConnector1">
            <a:avLst/>
          </a:prstGeom>
          <a:noFill/>
          <a:ln cap="flat" cmpd="sng" w="25400">
            <a:solidFill>
              <a:srgbClr val="3E7C78"/>
            </a:solidFill>
            <a:prstDash val="solid"/>
            <a:round/>
            <a:headEnd len="sm" w="sm" type="none"/>
            <a:tailEnd len="med" w="med" type="triangle"/>
          </a:ln>
        </p:spPr>
      </p:cxnSp>
      <p:sp>
        <p:nvSpPr>
          <p:cNvPr id="371" name="Google Shape;371;p23"/>
          <p:cNvSpPr/>
          <p:nvPr/>
        </p:nvSpPr>
        <p:spPr>
          <a:xfrm>
            <a:off x="6876288" y="3547872"/>
            <a:ext cx="4748479" cy="640080"/>
          </a:xfrm>
          <a:prstGeom prst="roundRect">
            <a:avLst>
              <a:gd fmla="val 12857"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3"/>
          <p:cNvSpPr/>
          <p:nvPr/>
        </p:nvSpPr>
        <p:spPr>
          <a:xfrm>
            <a:off x="7059168" y="3547872"/>
            <a:ext cx="4382719"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300"/>
              <a:buFont typeface="Calibri"/>
              <a:buNone/>
            </a:pPr>
            <a:r>
              <a:rPr b="0" i="0" lang="en-US" sz="1300" u="none" cap="none" strike="noStrike">
                <a:solidFill>
                  <a:srgbClr val="26333C"/>
                </a:solidFill>
                <a:latin typeface="Calibri"/>
                <a:ea typeface="Calibri"/>
                <a:cs typeface="Calibri"/>
                <a:sym typeface="Calibri"/>
              </a:rPr>
              <a:t>Community impact</a:t>
            </a:r>
            <a:endParaRPr b="0" i="0" sz="1300" u="none" cap="none" strike="noStrike">
              <a:solidFill>
                <a:schemeClr val="dk1"/>
              </a:solidFill>
              <a:latin typeface="Calibri"/>
              <a:ea typeface="Calibri"/>
              <a:cs typeface="Calibri"/>
              <a:sym typeface="Calibri"/>
            </a:endParaRPr>
          </a:p>
        </p:txBody>
      </p:sp>
      <p:sp>
        <p:nvSpPr>
          <p:cNvPr id="373" name="Google Shape;373;p23"/>
          <p:cNvSpPr/>
          <p:nvPr/>
        </p:nvSpPr>
        <p:spPr>
          <a:xfrm>
            <a:off x="566928" y="4315968"/>
            <a:ext cx="2103120" cy="640080"/>
          </a:xfrm>
          <a:prstGeom prst="roundRect">
            <a:avLst>
              <a:gd fmla="val 12857" name="adj"/>
            </a:avLst>
          </a:prstGeom>
          <a:solidFill>
            <a:srgbClr val="E8EC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3"/>
          <p:cNvSpPr/>
          <p:nvPr/>
        </p:nvSpPr>
        <p:spPr>
          <a:xfrm>
            <a:off x="566928" y="4315968"/>
            <a:ext cx="2103120"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0303F"/>
              </a:buClr>
              <a:buSzPts val="1350"/>
              <a:buFont typeface="Calibri"/>
              <a:buNone/>
            </a:pPr>
            <a:r>
              <a:rPr b="1" i="0" lang="en-US" sz="1350" u="none" cap="none" strike="noStrike">
                <a:solidFill>
                  <a:srgbClr val="20303F"/>
                </a:solidFill>
                <a:latin typeface="Calibri"/>
                <a:ea typeface="Calibri"/>
                <a:cs typeface="Calibri"/>
                <a:sym typeface="Calibri"/>
              </a:rPr>
              <a:t>Employer</a:t>
            </a:r>
            <a:endParaRPr b="0" i="0" sz="1350" u="none" cap="none" strike="noStrike">
              <a:solidFill>
                <a:schemeClr val="dk1"/>
              </a:solidFill>
              <a:latin typeface="Calibri"/>
              <a:ea typeface="Calibri"/>
              <a:cs typeface="Calibri"/>
              <a:sym typeface="Calibri"/>
            </a:endParaRPr>
          </a:p>
        </p:txBody>
      </p:sp>
      <p:cxnSp>
        <p:nvCxnSpPr>
          <p:cNvPr id="375" name="Google Shape;375;p23"/>
          <p:cNvCxnSpPr/>
          <p:nvPr/>
        </p:nvCxnSpPr>
        <p:spPr>
          <a:xfrm>
            <a:off x="2761488" y="4636008"/>
            <a:ext cx="457200" cy="0"/>
          </a:xfrm>
          <a:prstGeom prst="straightConnector1">
            <a:avLst/>
          </a:prstGeom>
          <a:noFill/>
          <a:ln cap="flat" cmpd="sng" w="25400">
            <a:solidFill>
              <a:srgbClr val="3E7C78"/>
            </a:solidFill>
            <a:prstDash val="solid"/>
            <a:round/>
            <a:headEnd len="sm" w="sm" type="none"/>
            <a:tailEnd len="med" w="med" type="triangle"/>
          </a:ln>
        </p:spPr>
      </p:cxnSp>
      <p:sp>
        <p:nvSpPr>
          <p:cNvPr id="376" name="Google Shape;376;p23"/>
          <p:cNvSpPr/>
          <p:nvPr/>
        </p:nvSpPr>
        <p:spPr>
          <a:xfrm>
            <a:off x="3310128" y="4315968"/>
            <a:ext cx="2926080" cy="640080"/>
          </a:xfrm>
          <a:prstGeom prst="roundRect">
            <a:avLst>
              <a:gd fmla="val 12857" name="adj"/>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3"/>
          <p:cNvSpPr/>
          <p:nvPr/>
        </p:nvSpPr>
        <p:spPr>
          <a:xfrm>
            <a:off x="3310128" y="4315968"/>
            <a:ext cx="2926080"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300"/>
              <a:buFont typeface="Calibri"/>
              <a:buNone/>
            </a:pPr>
            <a:r>
              <a:rPr b="1" i="0" lang="en-US" sz="1300" u="none" cap="none" strike="noStrike">
                <a:solidFill>
                  <a:srgbClr val="2F5F5C"/>
                </a:solidFill>
                <a:latin typeface="Calibri"/>
                <a:ea typeface="Calibri"/>
                <a:cs typeface="Calibri"/>
                <a:sym typeface="Calibri"/>
              </a:rPr>
              <a:t>Payment</a:t>
            </a:r>
            <a:endParaRPr b="0" i="0" sz="1300" u="none" cap="none" strike="noStrike">
              <a:solidFill>
                <a:schemeClr val="dk1"/>
              </a:solidFill>
              <a:latin typeface="Calibri"/>
              <a:ea typeface="Calibri"/>
              <a:cs typeface="Calibri"/>
              <a:sym typeface="Calibri"/>
            </a:endParaRPr>
          </a:p>
        </p:txBody>
      </p:sp>
      <p:cxnSp>
        <p:nvCxnSpPr>
          <p:cNvPr id="378" name="Google Shape;378;p23"/>
          <p:cNvCxnSpPr/>
          <p:nvPr/>
        </p:nvCxnSpPr>
        <p:spPr>
          <a:xfrm>
            <a:off x="6327648" y="4636008"/>
            <a:ext cx="457200" cy="0"/>
          </a:xfrm>
          <a:prstGeom prst="straightConnector1">
            <a:avLst/>
          </a:prstGeom>
          <a:noFill/>
          <a:ln cap="flat" cmpd="sng" w="25400">
            <a:solidFill>
              <a:srgbClr val="3E7C78"/>
            </a:solidFill>
            <a:prstDash val="solid"/>
            <a:round/>
            <a:headEnd len="sm" w="sm" type="none"/>
            <a:tailEnd len="med" w="med" type="triangle"/>
          </a:ln>
        </p:spPr>
      </p:cxnSp>
      <p:sp>
        <p:nvSpPr>
          <p:cNvPr id="379" name="Google Shape;379;p23"/>
          <p:cNvSpPr/>
          <p:nvPr/>
        </p:nvSpPr>
        <p:spPr>
          <a:xfrm>
            <a:off x="6876288" y="4315968"/>
            <a:ext cx="4748479" cy="640080"/>
          </a:xfrm>
          <a:prstGeom prst="roundRect">
            <a:avLst>
              <a:gd fmla="val 12857"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3"/>
          <p:cNvSpPr/>
          <p:nvPr/>
        </p:nvSpPr>
        <p:spPr>
          <a:xfrm>
            <a:off x="7059168" y="4315968"/>
            <a:ext cx="4382719"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300"/>
              <a:buFont typeface="Calibri"/>
              <a:buNone/>
            </a:pPr>
            <a:r>
              <a:rPr b="0" i="0" lang="en-US" sz="1300" u="none" cap="none" strike="noStrike">
                <a:solidFill>
                  <a:srgbClr val="26333C"/>
                </a:solidFill>
                <a:latin typeface="Calibri"/>
                <a:ea typeface="Calibri"/>
                <a:cs typeface="Calibri"/>
                <a:sym typeface="Calibri"/>
              </a:rPr>
              <a:t>Inclusive workplace services</a:t>
            </a:r>
            <a:endParaRPr b="0" i="0" sz="1300" u="none" cap="none" strike="noStrike">
              <a:solidFill>
                <a:schemeClr val="dk1"/>
              </a:solidFill>
              <a:latin typeface="Calibri"/>
              <a:ea typeface="Calibri"/>
              <a:cs typeface="Calibri"/>
              <a:sym typeface="Calibri"/>
            </a:endParaRPr>
          </a:p>
        </p:txBody>
      </p:sp>
      <p:sp>
        <p:nvSpPr>
          <p:cNvPr id="381" name="Google Shape;381;p23"/>
          <p:cNvSpPr/>
          <p:nvPr/>
        </p:nvSpPr>
        <p:spPr>
          <a:xfrm>
            <a:off x="566928" y="5084064"/>
            <a:ext cx="2103120" cy="640080"/>
          </a:xfrm>
          <a:prstGeom prst="roundRect">
            <a:avLst>
              <a:gd fmla="val 12857" name="adj"/>
            </a:avLst>
          </a:prstGeom>
          <a:solidFill>
            <a:srgbClr val="E8EC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3"/>
          <p:cNvSpPr/>
          <p:nvPr/>
        </p:nvSpPr>
        <p:spPr>
          <a:xfrm>
            <a:off x="566928" y="5084064"/>
            <a:ext cx="2103120"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0303F"/>
              </a:buClr>
              <a:buSzPts val="1350"/>
              <a:buFont typeface="Calibri"/>
              <a:buNone/>
            </a:pPr>
            <a:r>
              <a:rPr b="1" i="0" lang="en-US" sz="1350" u="none" cap="none" strike="noStrike">
                <a:solidFill>
                  <a:srgbClr val="20303F"/>
                </a:solidFill>
                <a:latin typeface="Calibri"/>
                <a:ea typeface="Calibri"/>
                <a:cs typeface="Calibri"/>
                <a:sym typeface="Calibri"/>
              </a:rPr>
              <a:t>User</a:t>
            </a:r>
            <a:endParaRPr b="0" i="0" sz="1350" u="none" cap="none" strike="noStrike">
              <a:solidFill>
                <a:schemeClr val="dk1"/>
              </a:solidFill>
              <a:latin typeface="Calibri"/>
              <a:ea typeface="Calibri"/>
              <a:cs typeface="Calibri"/>
              <a:sym typeface="Calibri"/>
            </a:endParaRPr>
          </a:p>
        </p:txBody>
      </p:sp>
      <p:cxnSp>
        <p:nvCxnSpPr>
          <p:cNvPr id="383" name="Google Shape;383;p23"/>
          <p:cNvCxnSpPr/>
          <p:nvPr/>
        </p:nvCxnSpPr>
        <p:spPr>
          <a:xfrm>
            <a:off x="2761488" y="5404104"/>
            <a:ext cx="457200" cy="0"/>
          </a:xfrm>
          <a:prstGeom prst="straightConnector1">
            <a:avLst/>
          </a:prstGeom>
          <a:noFill/>
          <a:ln cap="flat" cmpd="sng" w="25400">
            <a:solidFill>
              <a:srgbClr val="3E7C78"/>
            </a:solidFill>
            <a:prstDash val="solid"/>
            <a:round/>
            <a:headEnd len="sm" w="sm" type="none"/>
            <a:tailEnd len="med" w="med" type="triangle"/>
          </a:ln>
        </p:spPr>
      </p:cxnSp>
      <p:sp>
        <p:nvSpPr>
          <p:cNvPr id="384" name="Google Shape;384;p23"/>
          <p:cNvSpPr/>
          <p:nvPr/>
        </p:nvSpPr>
        <p:spPr>
          <a:xfrm>
            <a:off x="3310128" y="5084064"/>
            <a:ext cx="2926080" cy="640080"/>
          </a:xfrm>
          <a:prstGeom prst="roundRect">
            <a:avLst>
              <a:gd fmla="val 12857" name="adj"/>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3"/>
          <p:cNvSpPr/>
          <p:nvPr/>
        </p:nvSpPr>
        <p:spPr>
          <a:xfrm>
            <a:off x="3310128" y="5084064"/>
            <a:ext cx="2926080"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300"/>
              <a:buFont typeface="Calibri"/>
              <a:buNone/>
            </a:pPr>
            <a:r>
              <a:rPr b="1" i="0" lang="en-US" sz="1300" u="none" cap="none" strike="noStrike">
                <a:solidFill>
                  <a:srgbClr val="2F5F5C"/>
                </a:solidFill>
                <a:latin typeface="Calibri"/>
                <a:ea typeface="Calibri"/>
                <a:cs typeface="Calibri"/>
                <a:sym typeface="Calibri"/>
              </a:rPr>
              <a:t>Attention / Data / Participation</a:t>
            </a:r>
            <a:endParaRPr b="0" i="0" sz="1300" u="none" cap="none" strike="noStrike">
              <a:solidFill>
                <a:schemeClr val="dk1"/>
              </a:solidFill>
              <a:latin typeface="Calibri"/>
              <a:ea typeface="Calibri"/>
              <a:cs typeface="Calibri"/>
              <a:sym typeface="Calibri"/>
            </a:endParaRPr>
          </a:p>
        </p:txBody>
      </p:sp>
      <p:cxnSp>
        <p:nvCxnSpPr>
          <p:cNvPr id="386" name="Google Shape;386;p23"/>
          <p:cNvCxnSpPr/>
          <p:nvPr/>
        </p:nvCxnSpPr>
        <p:spPr>
          <a:xfrm>
            <a:off x="6327648" y="5404104"/>
            <a:ext cx="457200" cy="0"/>
          </a:xfrm>
          <a:prstGeom prst="straightConnector1">
            <a:avLst/>
          </a:prstGeom>
          <a:noFill/>
          <a:ln cap="flat" cmpd="sng" w="25400">
            <a:solidFill>
              <a:srgbClr val="3E7C78"/>
            </a:solidFill>
            <a:prstDash val="solid"/>
            <a:round/>
            <a:headEnd len="sm" w="sm" type="none"/>
            <a:tailEnd len="med" w="med" type="triangle"/>
          </a:ln>
        </p:spPr>
      </p:cxnSp>
      <p:sp>
        <p:nvSpPr>
          <p:cNvPr id="387" name="Google Shape;387;p23"/>
          <p:cNvSpPr/>
          <p:nvPr/>
        </p:nvSpPr>
        <p:spPr>
          <a:xfrm>
            <a:off x="6876288" y="5084064"/>
            <a:ext cx="4748479" cy="640080"/>
          </a:xfrm>
          <a:prstGeom prst="roundRect">
            <a:avLst>
              <a:gd fmla="val 12857"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3"/>
          <p:cNvSpPr/>
          <p:nvPr/>
        </p:nvSpPr>
        <p:spPr>
          <a:xfrm>
            <a:off x="7059168" y="5084064"/>
            <a:ext cx="4382719"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300"/>
              <a:buFont typeface="Calibri"/>
              <a:buNone/>
            </a:pPr>
            <a:r>
              <a:rPr b="0" i="0" lang="en-US" sz="1300" u="none" cap="none" strike="noStrike">
                <a:solidFill>
                  <a:srgbClr val="26333C"/>
                </a:solidFill>
                <a:latin typeface="Calibri"/>
                <a:ea typeface="Calibri"/>
                <a:cs typeface="Calibri"/>
                <a:sym typeface="Calibri"/>
              </a:rPr>
              <a:t>Free service</a:t>
            </a:r>
            <a:endParaRPr b="0" i="0" sz="1300" u="none" cap="none" strike="noStrike">
              <a:solidFill>
                <a:schemeClr val="dk1"/>
              </a:solidFill>
              <a:latin typeface="Calibri"/>
              <a:ea typeface="Calibri"/>
              <a:cs typeface="Calibri"/>
              <a:sym typeface="Calibri"/>
            </a:endParaRPr>
          </a:p>
        </p:txBody>
      </p:sp>
      <p:sp>
        <p:nvSpPr>
          <p:cNvPr id="389" name="Google Shape;389;p23"/>
          <p:cNvSpPr/>
          <p:nvPr/>
        </p:nvSpPr>
        <p:spPr>
          <a:xfrm>
            <a:off x="566928" y="5806440"/>
            <a:ext cx="11057839"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450"/>
              <a:buFont typeface="Calibri"/>
              <a:buNone/>
            </a:pPr>
            <a:r>
              <a:rPr b="1" i="1" lang="en-US" sz="1450" u="none" cap="none" strike="noStrike">
                <a:solidFill>
                  <a:srgbClr val="20303F"/>
                </a:solidFill>
                <a:latin typeface="Calibri"/>
                <a:ea typeface="Calibri"/>
                <a:cs typeface="Calibri"/>
                <a:sym typeface="Calibri"/>
              </a:rPr>
              <a:t>The key question is: What does each side give and what does each side receive?</a:t>
            </a:r>
            <a:endParaRPr b="0" i="0" sz="145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394" name="Shape 394"/>
        <p:cNvGrpSpPr/>
        <p:nvPr/>
      </p:nvGrpSpPr>
      <p:grpSpPr>
        <a:xfrm>
          <a:off x="0" y="0"/>
          <a:ext cx="0" cy="0"/>
          <a:chOff x="0" y="0"/>
          <a:chExt cx="0" cy="0"/>
        </a:xfrm>
      </p:grpSpPr>
      <p:sp>
        <p:nvSpPr>
          <p:cNvPr id="395" name="Google Shape;395;p24"/>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Value exchange</a:t>
            </a:r>
            <a:endParaRPr b="0" i="0" sz="2900" u="none" cap="none" strike="noStrike">
              <a:solidFill>
                <a:schemeClr val="dk1"/>
              </a:solidFill>
              <a:latin typeface="Calibri"/>
              <a:ea typeface="Calibri"/>
              <a:cs typeface="Calibri"/>
              <a:sym typeface="Calibri"/>
            </a:endParaRPr>
          </a:p>
        </p:txBody>
      </p:sp>
      <p:sp>
        <p:nvSpPr>
          <p:cNvPr id="396" name="Google Shape;396;p24"/>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20</a:t>
            </a:r>
            <a:endParaRPr b="0" i="0" sz="900" u="none" cap="none" strike="noStrike">
              <a:solidFill>
                <a:schemeClr val="dk1"/>
              </a:solidFill>
              <a:latin typeface="Calibri"/>
              <a:ea typeface="Calibri"/>
              <a:cs typeface="Calibri"/>
              <a:sym typeface="Calibri"/>
            </a:endParaRPr>
          </a:p>
        </p:txBody>
      </p:sp>
      <p:sp>
        <p:nvSpPr>
          <p:cNvPr id="397" name="Google Shape;397;p24"/>
          <p:cNvSpPr/>
          <p:nvPr/>
        </p:nvSpPr>
        <p:spPr>
          <a:xfrm>
            <a:off x="566928" y="1463040"/>
            <a:ext cx="11057839"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C7A85"/>
              </a:buClr>
              <a:buSzPts val="1500"/>
              <a:buFont typeface="Calibri"/>
              <a:buNone/>
            </a:pPr>
            <a:r>
              <a:rPr b="0" i="1" lang="en-US" sz="1500" u="none" cap="none" strike="noStrike">
                <a:solidFill>
                  <a:srgbClr val="6C7A85"/>
                </a:solidFill>
                <a:latin typeface="Calibri"/>
                <a:ea typeface="Calibri"/>
                <a:cs typeface="Calibri"/>
                <a:sym typeface="Calibri"/>
              </a:rPr>
              <a:t>The same idea as a picture: each side both gives and receives.</a:t>
            </a:r>
            <a:endParaRPr b="0" i="0" sz="1500" u="none" cap="none" strike="noStrike">
              <a:solidFill>
                <a:schemeClr val="dk1"/>
              </a:solidFill>
              <a:latin typeface="Calibri"/>
              <a:ea typeface="Calibri"/>
              <a:cs typeface="Calibri"/>
              <a:sym typeface="Calibri"/>
            </a:endParaRPr>
          </a:p>
        </p:txBody>
      </p:sp>
      <p:sp>
        <p:nvSpPr>
          <p:cNvPr id="398" name="Google Shape;398;p24"/>
          <p:cNvSpPr/>
          <p:nvPr/>
        </p:nvSpPr>
        <p:spPr>
          <a:xfrm>
            <a:off x="566928" y="2286000"/>
            <a:ext cx="1965960" cy="822960"/>
          </a:xfrm>
          <a:prstGeom prst="roundRect">
            <a:avLst>
              <a:gd fmla="val 10000" name="adj"/>
            </a:avLst>
          </a:prstGeom>
          <a:solidFill>
            <a:srgbClr val="E8ECE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4"/>
          <p:cNvSpPr/>
          <p:nvPr/>
        </p:nvSpPr>
        <p:spPr>
          <a:xfrm>
            <a:off x="658368" y="2286000"/>
            <a:ext cx="1783080" cy="82296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2A3E4E"/>
              </a:buClr>
              <a:buSzPts val="1400"/>
              <a:buFont typeface="Calibri"/>
              <a:buNone/>
            </a:pPr>
            <a:r>
              <a:rPr b="1" i="0" lang="en-US" sz="1400" u="none" cap="none" strike="noStrike">
                <a:solidFill>
                  <a:srgbClr val="2A3E4E"/>
                </a:solidFill>
                <a:latin typeface="Calibri"/>
                <a:ea typeface="Calibri"/>
                <a:cs typeface="Calibri"/>
                <a:sym typeface="Calibri"/>
              </a:rPr>
              <a:t>Government</a:t>
            </a:r>
            <a:endParaRPr b="0" i="0" sz="1400" u="none" cap="none" strike="noStrike">
              <a:solidFill>
                <a:schemeClr val="dk1"/>
              </a:solidFill>
              <a:latin typeface="Calibri"/>
              <a:ea typeface="Calibri"/>
              <a:cs typeface="Calibri"/>
              <a:sym typeface="Calibri"/>
            </a:endParaRPr>
          </a:p>
        </p:txBody>
      </p:sp>
      <p:cxnSp>
        <p:nvCxnSpPr>
          <p:cNvPr id="400" name="Google Shape;400;p24"/>
          <p:cNvCxnSpPr/>
          <p:nvPr/>
        </p:nvCxnSpPr>
        <p:spPr>
          <a:xfrm>
            <a:off x="1549908" y="3108960"/>
            <a:ext cx="4545940" cy="1508760"/>
          </a:xfrm>
          <a:prstGeom prst="straightConnector1">
            <a:avLst/>
          </a:prstGeom>
          <a:noFill/>
          <a:ln cap="flat" cmpd="sng" w="22225">
            <a:solidFill>
              <a:srgbClr val="5B7488"/>
            </a:solidFill>
            <a:prstDash val="solid"/>
            <a:round/>
            <a:headEnd len="med" w="med" type="triangle"/>
            <a:tailEnd len="med" w="med" type="triangle"/>
          </a:ln>
        </p:spPr>
      </p:cxnSp>
      <p:sp>
        <p:nvSpPr>
          <p:cNvPr id="401" name="Google Shape;401;p24"/>
          <p:cNvSpPr/>
          <p:nvPr/>
        </p:nvSpPr>
        <p:spPr>
          <a:xfrm>
            <a:off x="2839898" y="2286000"/>
            <a:ext cx="1965960" cy="822960"/>
          </a:xfrm>
          <a:prstGeom prst="roundRect">
            <a:avLst>
              <a:gd fmla="val 10000" name="adj"/>
            </a:avLst>
          </a:prstGeom>
          <a:solidFill>
            <a:srgbClr val="E8ECE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4"/>
          <p:cNvSpPr/>
          <p:nvPr/>
        </p:nvSpPr>
        <p:spPr>
          <a:xfrm>
            <a:off x="2931338" y="2286000"/>
            <a:ext cx="1783080" cy="82296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2A3E4E"/>
              </a:buClr>
              <a:buSzPts val="1400"/>
              <a:buFont typeface="Calibri"/>
              <a:buNone/>
            </a:pPr>
            <a:r>
              <a:rPr b="1" i="0" lang="en-US" sz="1400" u="none" cap="none" strike="noStrike">
                <a:solidFill>
                  <a:srgbClr val="2A3E4E"/>
                </a:solidFill>
                <a:latin typeface="Calibri"/>
                <a:ea typeface="Calibri"/>
                <a:cs typeface="Calibri"/>
                <a:sym typeface="Calibri"/>
              </a:rPr>
              <a:t>University</a:t>
            </a:r>
            <a:endParaRPr b="0" i="0" sz="1400" u="none" cap="none" strike="noStrike">
              <a:solidFill>
                <a:schemeClr val="dk1"/>
              </a:solidFill>
              <a:latin typeface="Calibri"/>
              <a:ea typeface="Calibri"/>
              <a:cs typeface="Calibri"/>
              <a:sym typeface="Calibri"/>
            </a:endParaRPr>
          </a:p>
        </p:txBody>
      </p:sp>
      <p:cxnSp>
        <p:nvCxnSpPr>
          <p:cNvPr id="403" name="Google Shape;403;p24"/>
          <p:cNvCxnSpPr/>
          <p:nvPr/>
        </p:nvCxnSpPr>
        <p:spPr>
          <a:xfrm>
            <a:off x="3822878" y="3108960"/>
            <a:ext cx="2272970" cy="1508760"/>
          </a:xfrm>
          <a:prstGeom prst="straightConnector1">
            <a:avLst/>
          </a:prstGeom>
          <a:noFill/>
          <a:ln cap="flat" cmpd="sng" w="22225">
            <a:solidFill>
              <a:srgbClr val="5B7488"/>
            </a:solidFill>
            <a:prstDash val="solid"/>
            <a:round/>
            <a:headEnd len="med" w="med" type="triangle"/>
            <a:tailEnd len="med" w="med" type="triangle"/>
          </a:ln>
        </p:spPr>
      </p:cxnSp>
      <p:sp>
        <p:nvSpPr>
          <p:cNvPr id="404" name="Google Shape;404;p24"/>
          <p:cNvSpPr/>
          <p:nvPr/>
        </p:nvSpPr>
        <p:spPr>
          <a:xfrm>
            <a:off x="5112868" y="2286000"/>
            <a:ext cx="1965960" cy="822960"/>
          </a:xfrm>
          <a:prstGeom prst="roundRect">
            <a:avLst>
              <a:gd fmla="val 10000" name="adj"/>
            </a:avLst>
          </a:prstGeom>
          <a:solidFill>
            <a:srgbClr val="E8ECE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4"/>
          <p:cNvSpPr/>
          <p:nvPr/>
        </p:nvSpPr>
        <p:spPr>
          <a:xfrm>
            <a:off x="5204308" y="2286000"/>
            <a:ext cx="1783080" cy="82296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2A3E4E"/>
              </a:buClr>
              <a:buSzPts val="1400"/>
              <a:buFont typeface="Calibri"/>
              <a:buNone/>
            </a:pPr>
            <a:r>
              <a:rPr b="1" i="0" lang="en-US" sz="1400" u="none" cap="none" strike="noStrike">
                <a:solidFill>
                  <a:srgbClr val="2A3E4E"/>
                </a:solidFill>
                <a:latin typeface="Calibri"/>
                <a:ea typeface="Calibri"/>
                <a:cs typeface="Calibri"/>
                <a:sym typeface="Calibri"/>
              </a:rPr>
              <a:t>NGO</a:t>
            </a:r>
            <a:endParaRPr b="0" i="0" sz="1400" u="none" cap="none" strike="noStrike">
              <a:solidFill>
                <a:schemeClr val="dk1"/>
              </a:solidFill>
              <a:latin typeface="Calibri"/>
              <a:ea typeface="Calibri"/>
              <a:cs typeface="Calibri"/>
              <a:sym typeface="Calibri"/>
            </a:endParaRPr>
          </a:p>
        </p:txBody>
      </p:sp>
      <p:cxnSp>
        <p:nvCxnSpPr>
          <p:cNvPr id="406" name="Google Shape;406;p24"/>
          <p:cNvCxnSpPr/>
          <p:nvPr/>
        </p:nvCxnSpPr>
        <p:spPr>
          <a:xfrm>
            <a:off x="6095848" y="3108960"/>
            <a:ext cx="0" cy="1508760"/>
          </a:xfrm>
          <a:prstGeom prst="straightConnector1">
            <a:avLst/>
          </a:prstGeom>
          <a:noFill/>
          <a:ln cap="flat" cmpd="sng" w="22225">
            <a:solidFill>
              <a:srgbClr val="5B7488"/>
            </a:solidFill>
            <a:prstDash val="solid"/>
            <a:round/>
            <a:headEnd len="med" w="med" type="triangle"/>
            <a:tailEnd len="med" w="med" type="triangle"/>
          </a:ln>
        </p:spPr>
      </p:cxnSp>
      <p:sp>
        <p:nvSpPr>
          <p:cNvPr id="407" name="Google Shape;407;p24"/>
          <p:cNvSpPr/>
          <p:nvPr/>
        </p:nvSpPr>
        <p:spPr>
          <a:xfrm>
            <a:off x="7385837" y="2286000"/>
            <a:ext cx="1965960" cy="822960"/>
          </a:xfrm>
          <a:prstGeom prst="roundRect">
            <a:avLst>
              <a:gd fmla="val 10000" name="adj"/>
            </a:avLst>
          </a:prstGeom>
          <a:solidFill>
            <a:srgbClr val="E8ECE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4"/>
          <p:cNvSpPr/>
          <p:nvPr/>
        </p:nvSpPr>
        <p:spPr>
          <a:xfrm>
            <a:off x="7477277" y="2286000"/>
            <a:ext cx="1783080" cy="82296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2A3E4E"/>
              </a:buClr>
              <a:buSzPts val="1400"/>
              <a:buFont typeface="Calibri"/>
              <a:buNone/>
            </a:pPr>
            <a:r>
              <a:rPr b="1" i="0" lang="en-US" sz="1400" u="none" cap="none" strike="noStrike">
                <a:solidFill>
                  <a:srgbClr val="2A3E4E"/>
                </a:solidFill>
                <a:latin typeface="Calibri"/>
                <a:ea typeface="Calibri"/>
                <a:cs typeface="Calibri"/>
                <a:sym typeface="Calibri"/>
              </a:rPr>
              <a:t>Employer</a:t>
            </a:r>
            <a:endParaRPr b="0" i="0" sz="1400" u="none" cap="none" strike="noStrike">
              <a:solidFill>
                <a:schemeClr val="dk1"/>
              </a:solidFill>
              <a:latin typeface="Calibri"/>
              <a:ea typeface="Calibri"/>
              <a:cs typeface="Calibri"/>
              <a:sym typeface="Calibri"/>
            </a:endParaRPr>
          </a:p>
        </p:txBody>
      </p:sp>
      <p:cxnSp>
        <p:nvCxnSpPr>
          <p:cNvPr id="409" name="Google Shape;409;p24"/>
          <p:cNvCxnSpPr/>
          <p:nvPr/>
        </p:nvCxnSpPr>
        <p:spPr>
          <a:xfrm flipH="1">
            <a:off x="6095848" y="3108960"/>
            <a:ext cx="2272970" cy="1508760"/>
          </a:xfrm>
          <a:prstGeom prst="straightConnector1">
            <a:avLst/>
          </a:prstGeom>
          <a:noFill/>
          <a:ln cap="flat" cmpd="sng" w="22225">
            <a:solidFill>
              <a:srgbClr val="5B7488"/>
            </a:solidFill>
            <a:prstDash val="solid"/>
            <a:round/>
            <a:headEnd len="med" w="med" type="triangle"/>
            <a:tailEnd len="med" w="med" type="triangle"/>
          </a:ln>
        </p:spPr>
      </p:cxnSp>
      <p:sp>
        <p:nvSpPr>
          <p:cNvPr id="410" name="Google Shape;410;p24"/>
          <p:cNvSpPr/>
          <p:nvPr/>
        </p:nvSpPr>
        <p:spPr>
          <a:xfrm>
            <a:off x="9658807" y="2286000"/>
            <a:ext cx="1965960" cy="822960"/>
          </a:xfrm>
          <a:prstGeom prst="roundRect">
            <a:avLst>
              <a:gd fmla="val 10000" name="adj"/>
            </a:avLst>
          </a:prstGeom>
          <a:solidFill>
            <a:srgbClr val="E8ECE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4"/>
          <p:cNvSpPr/>
          <p:nvPr/>
        </p:nvSpPr>
        <p:spPr>
          <a:xfrm>
            <a:off x="9750247" y="2286000"/>
            <a:ext cx="1783080" cy="82296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2A3E4E"/>
              </a:buClr>
              <a:buSzPts val="1400"/>
              <a:buFont typeface="Calibri"/>
              <a:buNone/>
            </a:pPr>
            <a:r>
              <a:rPr b="1" i="0" lang="en-US" sz="1400" u="none" cap="none" strike="noStrike">
                <a:solidFill>
                  <a:srgbClr val="2A3E4E"/>
                </a:solidFill>
                <a:latin typeface="Calibri"/>
                <a:ea typeface="Calibri"/>
                <a:cs typeface="Calibri"/>
                <a:sym typeface="Calibri"/>
              </a:rPr>
              <a:t>User</a:t>
            </a:r>
            <a:endParaRPr b="0" i="0" sz="1400" u="none" cap="none" strike="noStrike">
              <a:solidFill>
                <a:schemeClr val="dk1"/>
              </a:solidFill>
              <a:latin typeface="Calibri"/>
              <a:ea typeface="Calibri"/>
              <a:cs typeface="Calibri"/>
              <a:sym typeface="Calibri"/>
            </a:endParaRPr>
          </a:p>
        </p:txBody>
      </p:sp>
      <p:cxnSp>
        <p:nvCxnSpPr>
          <p:cNvPr id="412" name="Google Shape;412;p24"/>
          <p:cNvCxnSpPr/>
          <p:nvPr/>
        </p:nvCxnSpPr>
        <p:spPr>
          <a:xfrm flipH="1">
            <a:off x="6095848" y="3108960"/>
            <a:ext cx="4545940" cy="1508760"/>
          </a:xfrm>
          <a:prstGeom prst="straightConnector1">
            <a:avLst/>
          </a:prstGeom>
          <a:noFill/>
          <a:ln cap="flat" cmpd="sng" w="22225">
            <a:solidFill>
              <a:srgbClr val="5B7488"/>
            </a:solidFill>
            <a:prstDash val="solid"/>
            <a:round/>
            <a:headEnd len="med" w="med" type="triangle"/>
            <a:tailEnd len="med" w="med" type="triangle"/>
          </a:ln>
        </p:spPr>
      </p:cxnSp>
      <p:sp>
        <p:nvSpPr>
          <p:cNvPr id="413" name="Google Shape;413;p24"/>
          <p:cNvSpPr/>
          <p:nvPr/>
        </p:nvSpPr>
        <p:spPr>
          <a:xfrm>
            <a:off x="4495648" y="4617720"/>
            <a:ext cx="3200400" cy="1097280"/>
          </a:xfrm>
          <a:prstGeom prst="roundRect">
            <a:avLst>
              <a:gd fmla="val 7500" name="adj"/>
            </a:avLst>
          </a:prstGeom>
          <a:solidFill>
            <a:srgbClr val="20303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4"/>
          <p:cNvSpPr/>
          <p:nvPr/>
        </p:nvSpPr>
        <p:spPr>
          <a:xfrm>
            <a:off x="4587088" y="4727448"/>
            <a:ext cx="3017520" cy="31089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800"/>
              <a:buFont typeface="Calibri"/>
              <a:buNone/>
            </a:pPr>
            <a:r>
              <a:rPr b="1" i="0" lang="en-US" sz="1800" u="none" cap="none" strike="noStrike">
                <a:solidFill>
                  <a:srgbClr val="FFFFFF"/>
                </a:solidFill>
                <a:latin typeface="Calibri"/>
                <a:ea typeface="Calibri"/>
                <a:cs typeface="Calibri"/>
                <a:sym typeface="Calibri"/>
              </a:rPr>
              <a:t>Value exchange</a:t>
            </a:r>
            <a:endParaRPr b="0" i="0" sz="1800" u="none" cap="none" strike="noStrike">
              <a:solidFill>
                <a:schemeClr val="dk1"/>
              </a:solidFill>
              <a:latin typeface="Calibri"/>
              <a:ea typeface="Calibri"/>
              <a:cs typeface="Calibri"/>
              <a:sym typeface="Calibri"/>
            </a:endParaRPr>
          </a:p>
        </p:txBody>
      </p:sp>
      <p:sp>
        <p:nvSpPr>
          <p:cNvPr id="415" name="Google Shape;415;p24"/>
          <p:cNvSpPr/>
          <p:nvPr/>
        </p:nvSpPr>
        <p:spPr>
          <a:xfrm>
            <a:off x="4605376" y="5038344"/>
            <a:ext cx="2980944" cy="58521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AEBCC6"/>
              </a:buClr>
              <a:buSzPts val="1100"/>
              <a:buFont typeface="Calibri"/>
              <a:buNone/>
            </a:pPr>
            <a:r>
              <a:rPr b="0" i="0" lang="en-US" sz="1100" u="none" cap="none" strike="noStrike">
                <a:solidFill>
                  <a:srgbClr val="AEBCC6"/>
                </a:solidFill>
                <a:latin typeface="Calibri"/>
                <a:ea typeface="Calibri"/>
                <a:cs typeface="Calibri"/>
                <a:sym typeface="Calibri"/>
              </a:rPr>
              <a:t>your product / service</a:t>
            </a:r>
            <a:endParaRPr b="0" i="0" sz="1100" u="none" cap="none" strike="noStrike">
              <a:solidFill>
                <a:schemeClr val="dk1"/>
              </a:solidFill>
              <a:latin typeface="Calibri"/>
              <a:ea typeface="Calibri"/>
              <a:cs typeface="Calibri"/>
              <a:sym typeface="Calibri"/>
            </a:endParaRPr>
          </a:p>
        </p:txBody>
      </p:sp>
      <p:sp>
        <p:nvSpPr>
          <p:cNvPr id="416" name="Google Shape;416;p24"/>
          <p:cNvSpPr/>
          <p:nvPr/>
        </p:nvSpPr>
        <p:spPr>
          <a:xfrm>
            <a:off x="0" y="5879592"/>
            <a:ext cx="12191695" cy="3200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E7C78"/>
              </a:buClr>
              <a:buSzPts val="1300"/>
              <a:buFont typeface="Calibri"/>
              <a:buNone/>
            </a:pPr>
            <a:r>
              <a:rPr b="1" i="0" lang="en-US" sz="1300" u="none" cap="none" strike="noStrike">
                <a:solidFill>
                  <a:srgbClr val="3E7C78"/>
                </a:solidFill>
                <a:latin typeface="Calibri"/>
                <a:ea typeface="Calibri"/>
                <a:cs typeface="Calibri"/>
                <a:sym typeface="Calibri"/>
              </a:rPr>
              <a:t>⇄  each side gives — and receives</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421" name="Shape 421"/>
        <p:cNvGrpSpPr/>
        <p:nvPr/>
      </p:nvGrpSpPr>
      <p:grpSpPr>
        <a:xfrm>
          <a:off x="0" y="0"/>
          <a:ext cx="0" cy="0"/>
          <a:chOff x="0" y="0"/>
          <a:chExt cx="0" cy="0"/>
        </a:xfrm>
      </p:grpSpPr>
      <p:sp>
        <p:nvSpPr>
          <p:cNvPr id="422" name="Google Shape;422;p25"/>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Difference between “Useful” and “Valuable”</a:t>
            </a:r>
            <a:endParaRPr b="0" i="0" sz="2900" u="none" cap="none" strike="noStrike">
              <a:solidFill>
                <a:schemeClr val="dk1"/>
              </a:solidFill>
              <a:latin typeface="Calibri"/>
              <a:ea typeface="Calibri"/>
              <a:cs typeface="Calibri"/>
              <a:sym typeface="Calibri"/>
            </a:endParaRPr>
          </a:p>
        </p:txBody>
      </p:sp>
      <p:sp>
        <p:nvSpPr>
          <p:cNvPr id="423" name="Google Shape;423;p25"/>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21</a:t>
            </a:r>
            <a:endParaRPr b="0" i="0" sz="900" u="none" cap="none" strike="noStrike">
              <a:solidFill>
                <a:schemeClr val="dk1"/>
              </a:solidFill>
              <a:latin typeface="Calibri"/>
              <a:ea typeface="Calibri"/>
              <a:cs typeface="Calibri"/>
              <a:sym typeface="Calibri"/>
            </a:endParaRPr>
          </a:p>
        </p:txBody>
      </p:sp>
      <p:sp>
        <p:nvSpPr>
          <p:cNvPr id="424" name="Google Shape;424;p25"/>
          <p:cNvSpPr/>
          <p:nvPr/>
        </p:nvSpPr>
        <p:spPr>
          <a:xfrm>
            <a:off x="566928" y="1737360"/>
            <a:ext cx="11057839" cy="777240"/>
          </a:xfrm>
          <a:prstGeom prst="roundRect">
            <a:avLst>
              <a:gd fmla="val 10588"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5"/>
          <p:cNvSpPr/>
          <p:nvPr/>
        </p:nvSpPr>
        <p:spPr>
          <a:xfrm>
            <a:off x="768096" y="1865376"/>
            <a:ext cx="10655503" cy="52120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FFFFFF"/>
              </a:buClr>
              <a:buSzPts val="1700"/>
              <a:buFont typeface="Calibri"/>
              <a:buNone/>
            </a:pPr>
            <a:r>
              <a:rPr b="0" i="0" lang="en-US" sz="1700" u="none" cap="none" strike="noStrike">
                <a:solidFill>
                  <a:srgbClr val="FFFFFF"/>
                </a:solidFill>
                <a:latin typeface="Calibri"/>
                <a:ea typeface="Calibri"/>
                <a:cs typeface="Calibri"/>
                <a:sym typeface="Calibri"/>
              </a:rPr>
              <a:t>Something can be useful without having a viable market.</a:t>
            </a:r>
            <a:endParaRPr b="0" i="0" sz="1700" u="none" cap="none" strike="noStrike">
              <a:solidFill>
                <a:schemeClr val="dk1"/>
              </a:solidFill>
              <a:latin typeface="Calibri"/>
              <a:ea typeface="Calibri"/>
              <a:cs typeface="Calibri"/>
              <a:sym typeface="Calibri"/>
            </a:endParaRPr>
          </a:p>
        </p:txBody>
      </p:sp>
      <p:sp>
        <p:nvSpPr>
          <p:cNvPr id="426" name="Google Shape;426;p25"/>
          <p:cNvSpPr/>
          <p:nvPr/>
        </p:nvSpPr>
        <p:spPr>
          <a:xfrm>
            <a:off x="566928" y="2743200"/>
            <a:ext cx="11057839" cy="713232"/>
          </a:xfrm>
          <a:prstGeom prst="roundRect">
            <a:avLst>
              <a:gd fmla="val 11538"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5"/>
          <p:cNvSpPr/>
          <p:nvPr/>
        </p:nvSpPr>
        <p:spPr>
          <a:xfrm>
            <a:off x="822960" y="2999232"/>
            <a:ext cx="457200" cy="457200"/>
          </a:xfrm>
          <a:prstGeom prst="ellipse">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5"/>
          <p:cNvSpPr/>
          <p:nvPr/>
        </p:nvSpPr>
        <p:spPr>
          <a:xfrm>
            <a:off x="822960" y="2999232"/>
            <a:ext cx="4572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700"/>
              <a:buFont typeface="Cambria"/>
              <a:buNone/>
            </a:pPr>
            <a:r>
              <a:rPr b="1" i="0" lang="en-US" sz="1700" u="none" cap="none" strike="noStrike">
                <a:solidFill>
                  <a:srgbClr val="2F5F5C"/>
                </a:solidFill>
                <a:latin typeface="Cambria"/>
                <a:ea typeface="Cambria"/>
                <a:cs typeface="Cambria"/>
                <a:sym typeface="Cambria"/>
              </a:rPr>
              <a:t>1</a:t>
            </a:r>
            <a:endParaRPr b="0" i="0" sz="1700" u="none" cap="none" strike="noStrike">
              <a:solidFill>
                <a:schemeClr val="dk1"/>
              </a:solidFill>
              <a:latin typeface="Calibri"/>
              <a:ea typeface="Calibri"/>
              <a:cs typeface="Calibri"/>
              <a:sym typeface="Calibri"/>
            </a:endParaRPr>
          </a:p>
        </p:txBody>
      </p:sp>
      <p:sp>
        <p:nvSpPr>
          <p:cNvPr id="429" name="Google Shape;429;p25"/>
          <p:cNvSpPr/>
          <p:nvPr/>
        </p:nvSpPr>
        <p:spPr>
          <a:xfrm>
            <a:off x="1481328" y="2907792"/>
            <a:ext cx="9869119" cy="384048"/>
          </a:xfrm>
          <a:prstGeom prst="rect">
            <a:avLst/>
          </a:prstGeom>
          <a:noFill/>
          <a:ln>
            <a:noFill/>
          </a:ln>
        </p:spPr>
        <p:txBody>
          <a:bodyPr anchorCtr="0" anchor="ctr" bIns="45700" lIns="91425" spcFirstLastPara="1" rIns="91425" wrap="square" tIns="45700">
            <a:noAutofit/>
          </a:bodyPr>
          <a:lstStyle/>
          <a:p>
            <a:pPr indent="0" lvl="0" marL="0" marR="0" rtl="0" algn="l">
              <a:lnSpc>
                <a:spcPct val="103000"/>
              </a:lnSpc>
              <a:spcBef>
                <a:spcPts val="0"/>
              </a:spcBef>
              <a:spcAft>
                <a:spcPts val="0"/>
              </a:spcAft>
              <a:buClr>
                <a:srgbClr val="26333C"/>
              </a:buClr>
              <a:buSzPts val="1450"/>
              <a:buFont typeface="Calibri"/>
              <a:buNone/>
            </a:pPr>
            <a:r>
              <a:rPr b="0" i="0" lang="en-US" sz="1450" u="none" cap="none" strike="noStrike">
                <a:solidFill>
                  <a:srgbClr val="26333C"/>
                </a:solidFill>
                <a:latin typeface="Calibri"/>
                <a:ea typeface="Calibri"/>
                <a:cs typeface="Calibri"/>
                <a:sym typeface="Calibri"/>
              </a:rPr>
              <a:t>Imagine you build an app that helps low-income students find free textbooks.</a:t>
            </a:r>
            <a:endParaRPr b="0" i="0" sz="1450" u="none" cap="none" strike="noStrike">
              <a:solidFill>
                <a:schemeClr val="dk1"/>
              </a:solidFill>
              <a:latin typeface="Calibri"/>
              <a:ea typeface="Calibri"/>
              <a:cs typeface="Calibri"/>
              <a:sym typeface="Calibri"/>
            </a:endParaRPr>
          </a:p>
        </p:txBody>
      </p:sp>
      <p:sp>
        <p:nvSpPr>
          <p:cNvPr id="430" name="Google Shape;430;p25"/>
          <p:cNvSpPr/>
          <p:nvPr/>
        </p:nvSpPr>
        <p:spPr>
          <a:xfrm>
            <a:off x="566928" y="3611880"/>
            <a:ext cx="11057839" cy="713232"/>
          </a:xfrm>
          <a:prstGeom prst="roundRect">
            <a:avLst>
              <a:gd fmla="val 11538"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5"/>
          <p:cNvSpPr/>
          <p:nvPr/>
        </p:nvSpPr>
        <p:spPr>
          <a:xfrm>
            <a:off x="822960" y="3867912"/>
            <a:ext cx="457200" cy="457200"/>
          </a:xfrm>
          <a:prstGeom prst="ellipse">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5"/>
          <p:cNvSpPr/>
          <p:nvPr/>
        </p:nvSpPr>
        <p:spPr>
          <a:xfrm>
            <a:off x="822960" y="3867912"/>
            <a:ext cx="4572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700"/>
              <a:buFont typeface="Cambria"/>
              <a:buNone/>
            </a:pPr>
            <a:r>
              <a:rPr b="1" i="0" lang="en-US" sz="1700" u="none" cap="none" strike="noStrike">
                <a:solidFill>
                  <a:srgbClr val="2F5F5C"/>
                </a:solidFill>
                <a:latin typeface="Cambria"/>
                <a:ea typeface="Cambria"/>
                <a:cs typeface="Cambria"/>
                <a:sym typeface="Cambria"/>
              </a:rPr>
              <a:t>2</a:t>
            </a:r>
            <a:endParaRPr b="0" i="0" sz="1700" u="none" cap="none" strike="noStrike">
              <a:solidFill>
                <a:schemeClr val="dk1"/>
              </a:solidFill>
              <a:latin typeface="Calibri"/>
              <a:ea typeface="Calibri"/>
              <a:cs typeface="Calibri"/>
              <a:sym typeface="Calibri"/>
            </a:endParaRPr>
          </a:p>
        </p:txBody>
      </p:sp>
      <p:sp>
        <p:nvSpPr>
          <p:cNvPr id="433" name="Google Shape;433;p25"/>
          <p:cNvSpPr/>
          <p:nvPr/>
        </p:nvSpPr>
        <p:spPr>
          <a:xfrm>
            <a:off x="1481328" y="3776472"/>
            <a:ext cx="9869119" cy="384048"/>
          </a:xfrm>
          <a:prstGeom prst="rect">
            <a:avLst/>
          </a:prstGeom>
          <a:noFill/>
          <a:ln>
            <a:noFill/>
          </a:ln>
        </p:spPr>
        <p:txBody>
          <a:bodyPr anchorCtr="0" anchor="ctr" bIns="45700" lIns="91425" spcFirstLastPara="1" rIns="91425" wrap="square" tIns="45700">
            <a:noAutofit/>
          </a:bodyPr>
          <a:lstStyle/>
          <a:p>
            <a:pPr indent="0" lvl="0" marL="0" marR="0" rtl="0" algn="l">
              <a:lnSpc>
                <a:spcPct val="103000"/>
              </a:lnSpc>
              <a:spcBef>
                <a:spcPts val="0"/>
              </a:spcBef>
              <a:spcAft>
                <a:spcPts val="0"/>
              </a:spcAft>
              <a:buClr>
                <a:srgbClr val="26333C"/>
              </a:buClr>
              <a:buSzPts val="1450"/>
              <a:buFont typeface="Calibri"/>
              <a:buNone/>
            </a:pPr>
            <a:r>
              <a:rPr b="0" i="0" lang="en-US" sz="1450" u="none" cap="none" strike="noStrike">
                <a:solidFill>
                  <a:srgbClr val="26333C"/>
                </a:solidFill>
                <a:latin typeface="Calibri"/>
                <a:ea typeface="Calibri"/>
                <a:cs typeface="Calibri"/>
                <a:sym typeface="Calibri"/>
              </a:rPr>
              <a:t>Students may say: “This is really useful”</a:t>
            </a:r>
            <a:endParaRPr b="0" i="0" sz="1450" u="none" cap="none" strike="noStrike">
              <a:solidFill>
                <a:schemeClr val="dk1"/>
              </a:solidFill>
              <a:latin typeface="Calibri"/>
              <a:ea typeface="Calibri"/>
              <a:cs typeface="Calibri"/>
              <a:sym typeface="Calibri"/>
            </a:endParaRPr>
          </a:p>
        </p:txBody>
      </p:sp>
      <p:sp>
        <p:nvSpPr>
          <p:cNvPr id="434" name="Google Shape;434;p25"/>
          <p:cNvSpPr/>
          <p:nvPr/>
        </p:nvSpPr>
        <p:spPr>
          <a:xfrm>
            <a:off x="566928" y="4480560"/>
            <a:ext cx="11057839" cy="713232"/>
          </a:xfrm>
          <a:prstGeom prst="roundRect">
            <a:avLst>
              <a:gd fmla="val 11538"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5"/>
          <p:cNvSpPr/>
          <p:nvPr/>
        </p:nvSpPr>
        <p:spPr>
          <a:xfrm>
            <a:off x="822960" y="4736592"/>
            <a:ext cx="457200" cy="457200"/>
          </a:xfrm>
          <a:prstGeom prst="ellipse">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5"/>
          <p:cNvSpPr/>
          <p:nvPr/>
        </p:nvSpPr>
        <p:spPr>
          <a:xfrm>
            <a:off x="822960" y="4736592"/>
            <a:ext cx="4572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700"/>
              <a:buFont typeface="Cambria"/>
              <a:buNone/>
            </a:pPr>
            <a:r>
              <a:rPr b="1" i="0" lang="en-US" sz="1700" u="none" cap="none" strike="noStrike">
                <a:solidFill>
                  <a:srgbClr val="2F5F5C"/>
                </a:solidFill>
                <a:latin typeface="Cambria"/>
                <a:ea typeface="Cambria"/>
                <a:cs typeface="Cambria"/>
                <a:sym typeface="Cambria"/>
              </a:rPr>
              <a:t>3</a:t>
            </a:r>
            <a:endParaRPr b="0" i="0" sz="1700" u="none" cap="none" strike="noStrike">
              <a:solidFill>
                <a:schemeClr val="dk1"/>
              </a:solidFill>
              <a:latin typeface="Calibri"/>
              <a:ea typeface="Calibri"/>
              <a:cs typeface="Calibri"/>
              <a:sym typeface="Calibri"/>
            </a:endParaRPr>
          </a:p>
        </p:txBody>
      </p:sp>
      <p:sp>
        <p:nvSpPr>
          <p:cNvPr id="437" name="Google Shape;437;p25"/>
          <p:cNvSpPr/>
          <p:nvPr/>
        </p:nvSpPr>
        <p:spPr>
          <a:xfrm>
            <a:off x="1481328" y="4645152"/>
            <a:ext cx="9869119" cy="384048"/>
          </a:xfrm>
          <a:prstGeom prst="rect">
            <a:avLst/>
          </a:prstGeom>
          <a:noFill/>
          <a:ln>
            <a:noFill/>
          </a:ln>
        </p:spPr>
        <p:txBody>
          <a:bodyPr anchorCtr="0" anchor="ctr" bIns="45700" lIns="91425" spcFirstLastPara="1" rIns="91425" wrap="square" tIns="45700">
            <a:noAutofit/>
          </a:bodyPr>
          <a:lstStyle/>
          <a:p>
            <a:pPr indent="0" lvl="0" marL="0" marR="0" rtl="0" algn="l">
              <a:lnSpc>
                <a:spcPct val="103000"/>
              </a:lnSpc>
              <a:spcBef>
                <a:spcPts val="0"/>
              </a:spcBef>
              <a:spcAft>
                <a:spcPts val="0"/>
              </a:spcAft>
              <a:buClr>
                <a:srgbClr val="26333C"/>
              </a:buClr>
              <a:buSzPts val="1450"/>
              <a:buFont typeface="Calibri"/>
              <a:buNone/>
            </a:pPr>
            <a:r>
              <a:rPr b="0" i="0" lang="en-US" sz="1450" u="none" cap="none" strike="noStrike">
                <a:solidFill>
                  <a:srgbClr val="26333C"/>
                </a:solidFill>
                <a:latin typeface="Calibri"/>
                <a:ea typeface="Calibri"/>
                <a:cs typeface="Calibri"/>
                <a:sym typeface="Calibri"/>
              </a:rPr>
              <a:t>But then ask them: “Would you pay 50ghs per month for it?”</a:t>
            </a:r>
            <a:endParaRPr b="0" i="0" sz="1450" u="none" cap="none" strike="noStrike">
              <a:solidFill>
                <a:schemeClr val="dk1"/>
              </a:solidFill>
              <a:latin typeface="Calibri"/>
              <a:ea typeface="Calibri"/>
              <a:cs typeface="Calibri"/>
              <a:sym typeface="Calibri"/>
            </a:endParaRPr>
          </a:p>
        </p:txBody>
      </p:sp>
      <p:sp>
        <p:nvSpPr>
          <p:cNvPr id="438" name="Google Shape;438;p25"/>
          <p:cNvSpPr/>
          <p:nvPr/>
        </p:nvSpPr>
        <p:spPr>
          <a:xfrm>
            <a:off x="566928" y="5394960"/>
            <a:ext cx="11057839" cy="777240"/>
          </a:xfrm>
          <a:prstGeom prst="roundRect">
            <a:avLst>
              <a:gd fmla="val 10588" name="adj"/>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5"/>
          <p:cNvSpPr/>
          <p:nvPr/>
        </p:nvSpPr>
        <p:spPr>
          <a:xfrm>
            <a:off x="768096" y="5522976"/>
            <a:ext cx="10655503" cy="52120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2F5F5C"/>
              </a:buClr>
              <a:buSzPts val="1400"/>
              <a:buFont typeface="Calibri"/>
              <a:buNone/>
            </a:pPr>
            <a:r>
              <a:rPr b="0" i="0" lang="en-US" sz="1400" u="none" cap="none" strike="noStrike">
                <a:solidFill>
                  <a:srgbClr val="2F5F5C"/>
                </a:solidFill>
                <a:latin typeface="Calibri"/>
                <a:ea typeface="Calibri"/>
                <a:cs typeface="Calibri"/>
                <a:sym typeface="Calibri"/>
              </a:rPr>
              <a:t>That doesn’t necessarily mean the product is bad, it means the person who benefits may not be the person who should pay for it.</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444" name="Shape 444"/>
        <p:cNvGrpSpPr/>
        <p:nvPr/>
      </p:nvGrpSpPr>
      <p:grpSpPr>
        <a:xfrm>
          <a:off x="0" y="0"/>
          <a:ext cx="0" cy="0"/>
          <a:chOff x="0" y="0"/>
          <a:chExt cx="0" cy="0"/>
        </a:xfrm>
      </p:grpSpPr>
      <p:sp>
        <p:nvSpPr>
          <p:cNvPr id="445" name="Google Shape;445;p26"/>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Difference between “Useful” and “Valuable”</a:t>
            </a:r>
            <a:endParaRPr b="0" i="0" sz="2900" u="none" cap="none" strike="noStrike">
              <a:solidFill>
                <a:schemeClr val="dk1"/>
              </a:solidFill>
              <a:latin typeface="Calibri"/>
              <a:ea typeface="Calibri"/>
              <a:cs typeface="Calibri"/>
              <a:sym typeface="Calibri"/>
            </a:endParaRPr>
          </a:p>
        </p:txBody>
      </p:sp>
      <p:sp>
        <p:nvSpPr>
          <p:cNvPr id="446" name="Google Shape;446;p26"/>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22</a:t>
            </a:r>
            <a:endParaRPr b="0" i="0" sz="900" u="none" cap="none" strike="noStrike">
              <a:solidFill>
                <a:schemeClr val="dk1"/>
              </a:solidFill>
              <a:latin typeface="Calibri"/>
              <a:ea typeface="Calibri"/>
              <a:cs typeface="Calibri"/>
              <a:sym typeface="Calibri"/>
            </a:endParaRPr>
          </a:p>
        </p:txBody>
      </p:sp>
      <p:sp>
        <p:nvSpPr>
          <p:cNvPr id="447" name="Google Shape;447;p26"/>
          <p:cNvSpPr/>
          <p:nvPr/>
        </p:nvSpPr>
        <p:spPr>
          <a:xfrm>
            <a:off x="566928" y="1645920"/>
            <a:ext cx="11057839"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600"/>
              <a:buFont typeface="Calibri"/>
              <a:buNone/>
            </a:pPr>
            <a:r>
              <a:rPr b="1" i="0" lang="en-US" sz="1600" u="none" cap="none" strike="noStrike">
                <a:solidFill>
                  <a:srgbClr val="20303F"/>
                </a:solidFill>
                <a:latin typeface="Calibri"/>
                <a:ea typeface="Calibri"/>
                <a:cs typeface="Calibri"/>
                <a:sym typeface="Calibri"/>
              </a:rPr>
              <a:t>Maybe:</a:t>
            </a:r>
            <a:endParaRPr b="0" i="0" sz="1600" u="none" cap="none" strike="noStrike">
              <a:solidFill>
                <a:schemeClr val="dk1"/>
              </a:solidFill>
              <a:latin typeface="Calibri"/>
              <a:ea typeface="Calibri"/>
              <a:cs typeface="Calibri"/>
              <a:sym typeface="Calibri"/>
            </a:endParaRPr>
          </a:p>
        </p:txBody>
      </p:sp>
      <p:sp>
        <p:nvSpPr>
          <p:cNvPr id="448" name="Google Shape;448;p26"/>
          <p:cNvSpPr/>
          <p:nvPr/>
        </p:nvSpPr>
        <p:spPr>
          <a:xfrm>
            <a:off x="566928" y="2286000"/>
            <a:ext cx="11057839" cy="731520"/>
          </a:xfrm>
          <a:prstGeom prst="roundRect">
            <a:avLst>
              <a:gd fmla="val 1125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6"/>
          <p:cNvSpPr/>
          <p:nvPr/>
        </p:nvSpPr>
        <p:spPr>
          <a:xfrm>
            <a:off x="640080" y="2286000"/>
            <a:ext cx="10911535" cy="7315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500"/>
              <a:buFont typeface="Calibri"/>
              <a:buNone/>
            </a:pPr>
            <a:r>
              <a:rPr b="1" i="0" lang="en-US" sz="1500" u="none" cap="none" strike="noStrike">
                <a:solidFill>
                  <a:srgbClr val="2F5F5C"/>
                </a:solidFill>
                <a:latin typeface="Calibri"/>
                <a:ea typeface="Calibri"/>
                <a:cs typeface="Calibri"/>
                <a:sym typeface="Calibri"/>
              </a:rPr>
              <a:t>Universities pay</a:t>
            </a:r>
            <a:endParaRPr b="0" i="0" sz="1500" u="none" cap="none" strike="noStrike">
              <a:solidFill>
                <a:schemeClr val="dk1"/>
              </a:solidFill>
              <a:latin typeface="Calibri"/>
              <a:ea typeface="Calibri"/>
              <a:cs typeface="Calibri"/>
              <a:sym typeface="Calibri"/>
            </a:endParaRPr>
          </a:p>
        </p:txBody>
      </p:sp>
      <p:sp>
        <p:nvSpPr>
          <p:cNvPr id="450" name="Google Shape;450;p26"/>
          <p:cNvSpPr/>
          <p:nvPr/>
        </p:nvSpPr>
        <p:spPr>
          <a:xfrm>
            <a:off x="566928" y="3163824"/>
            <a:ext cx="11057839" cy="731520"/>
          </a:xfrm>
          <a:prstGeom prst="roundRect">
            <a:avLst>
              <a:gd fmla="val 1125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6"/>
          <p:cNvSpPr/>
          <p:nvPr/>
        </p:nvSpPr>
        <p:spPr>
          <a:xfrm>
            <a:off x="640080" y="3163824"/>
            <a:ext cx="10911535" cy="7315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500"/>
              <a:buFont typeface="Calibri"/>
              <a:buNone/>
            </a:pPr>
            <a:r>
              <a:rPr b="1" i="0" lang="en-US" sz="1500" u="none" cap="none" strike="noStrike">
                <a:solidFill>
                  <a:srgbClr val="2F5F5C"/>
                </a:solidFill>
                <a:latin typeface="Calibri"/>
                <a:ea typeface="Calibri"/>
                <a:cs typeface="Calibri"/>
                <a:sym typeface="Calibri"/>
              </a:rPr>
              <a:t>Publishers sponsor it</a:t>
            </a:r>
            <a:endParaRPr b="0" i="0" sz="1500" u="none" cap="none" strike="noStrike">
              <a:solidFill>
                <a:schemeClr val="dk1"/>
              </a:solidFill>
              <a:latin typeface="Calibri"/>
              <a:ea typeface="Calibri"/>
              <a:cs typeface="Calibri"/>
              <a:sym typeface="Calibri"/>
            </a:endParaRPr>
          </a:p>
        </p:txBody>
      </p:sp>
      <p:sp>
        <p:nvSpPr>
          <p:cNvPr id="452" name="Google Shape;452;p26"/>
          <p:cNvSpPr/>
          <p:nvPr/>
        </p:nvSpPr>
        <p:spPr>
          <a:xfrm>
            <a:off x="566928" y="4041648"/>
            <a:ext cx="11057839" cy="731520"/>
          </a:xfrm>
          <a:prstGeom prst="roundRect">
            <a:avLst>
              <a:gd fmla="val 1125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6"/>
          <p:cNvSpPr/>
          <p:nvPr/>
        </p:nvSpPr>
        <p:spPr>
          <a:xfrm>
            <a:off x="640080" y="4041648"/>
            <a:ext cx="10911535" cy="7315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500"/>
              <a:buFont typeface="Calibri"/>
              <a:buNone/>
            </a:pPr>
            <a:r>
              <a:rPr b="1" i="0" lang="en-US" sz="1500" u="none" cap="none" strike="noStrike">
                <a:solidFill>
                  <a:srgbClr val="2F5F5C"/>
                </a:solidFill>
                <a:latin typeface="Calibri"/>
                <a:ea typeface="Calibri"/>
                <a:cs typeface="Calibri"/>
                <a:sym typeface="Calibri"/>
              </a:rPr>
              <a:t>Government funds it</a:t>
            </a:r>
            <a:endParaRPr b="0" i="0" sz="1500" u="none" cap="none" strike="noStrike">
              <a:solidFill>
                <a:schemeClr val="dk1"/>
              </a:solidFill>
              <a:latin typeface="Calibri"/>
              <a:ea typeface="Calibri"/>
              <a:cs typeface="Calibri"/>
              <a:sym typeface="Calibri"/>
            </a:endParaRPr>
          </a:p>
        </p:txBody>
      </p:sp>
      <p:sp>
        <p:nvSpPr>
          <p:cNvPr id="454" name="Google Shape;454;p26"/>
          <p:cNvSpPr/>
          <p:nvPr/>
        </p:nvSpPr>
        <p:spPr>
          <a:xfrm>
            <a:off x="566928" y="4919472"/>
            <a:ext cx="11057839" cy="731520"/>
          </a:xfrm>
          <a:prstGeom prst="roundRect">
            <a:avLst>
              <a:gd fmla="val 1125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6"/>
          <p:cNvSpPr/>
          <p:nvPr/>
        </p:nvSpPr>
        <p:spPr>
          <a:xfrm>
            <a:off x="640080" y="4919472"/>
            <a:ext cx="10911535" cy="7315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500"/>
              <a:buFont typeface="Calibri"/>
              <a:buNone/>
            </a:pPr>
            <a:r>
              <a:rPr b="1" i="0" lang="en-US" sz="1500" u="none" cap="none" strike="noStrike">
                <a:solidFill>
                  <a:srgbClr val="2F5F5C"/>
                </a:solidFill>
                <a:latin typeface="Calibri"/>
                <a:ea typeface="Calibri"/>
                <a:cs typeface="Calibri"/>
                <a:sym typeface="Calibri"/>
              </a:rPr>
              <a:t>NGO supports it</a:t>
            </a:r>
            <a:endParaRPr b="0" i="0" sz="1500" u="none" cap="none" strike="noStrike">
              <a:solidFill>
                <a:schemeClr val="dk1"/>
              </a:solidFill>
              <a:latin typeface="Calibri"/>
              <a:ea typeface="Calibri"/>
              <a:cs typeface="Calibri"/>
              <a:sym typeface="Calibri"/>
            </a:endParaRPr>
          </a:p>
        </p:txBody>
      </p:sp>
      <p:sp>
        <p:nvSpPr>
          <p:cNvPr id="456" name="Google Shape;456;p26"/>
          <p:cNvSpPr/>
          <p:nvPr/>
        </p:nvSpPr>
        <p:spPr>
          <a:xfrm>
            <a:off x="566928" y="5797296"/>
            <a:ext cx="11057839" cy="731520"/>
          </a:xfrm>
          <a:prstGeom prst="roundRect">
            <a:avLst>
              <a:gd fmla="val 1125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6"/>
          <p:cNvSpPr/>
          <p:nvPr/>
        </p:nvSpPr>
        <p:spPr>
          <a:xfrm>
            <a:off x="640080" y="5797296"/>
            <a:ext cx="10911535" cy="7315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500"/>
              <a:buFont typeface="Calibri"/>
              <a:buNone/>
            </a:pPr>
            <a:r>
              <a:rPr b="1" i="0" lang="en-US" sz="1500" u="none" cap="none" strike="noStrike">
                <a:solidFill>
                  <a:srgbClr val="2F5F5C"/>
                </a:solidFill>
                <a:latin typeface="Calibri"/>
                <a:ea typeface="Calibri"/>
                <a:cs typeface="Calibri"/>
                <a:sym typeface="Calibri"/>
              </a:rPr>
              <a:t>Employers sponsor access</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462" name="Shape 462"/>
        <p:cNvGrpSpPr/>
        <p:nvPr/>
      </p:nvGrpSpPr>
      <p:grpSpPr>
        <a:xfrm>
          <a:off x="0" y="0"/>
          <a:ext cx="0" cy="0"/>
          <a:chOff x="0" y="0"/>
          <a:chExt cx="0" cy="0"/>
        </a:xfrm>
      </p:grpSpPr>
      <p:sp>
        <p:nvSpPr>
          <p:cNvPr id="463" name="Google Shape;463;p27"/>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The “Who Pays” Exercise</a:t>
            </a:r>
            <a:endParaRPr b="0" i="0" sz="2900" u="none" cap="none" strike="noStrike">
              <a:solidFill>
                <a:schemeClr val="dk1"/>
              </a:solidFill>
              <a:latin typeface="Calibri"/>
              <a:ea typeface="Calibri"/>
              <a:cs typeface="Calibri"/>
              <a:sym typeface="Calibri"/>
            </a:endParaRPr>
          </a:p>
        </p:txBody>
      </p:sp>
      <p:sp>
        <p:nvSpPr>
          <p:cNvPr id="464" name="Google Shape;464;p27"/>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23</a:t>
            </a:r>
            <a:endParaRPr b="0" i="0" sz="900" u="none" cap="none" strike="noStrike">
              <a:solidFill>
                <a:schemeClr val="dk1"/>
              </a:solidFill>
              <a:latin typeface="Calibri"/>
              <a:ea typeface="Calibri"/>
              <a:cs typeface="Calibri"/>
              <a:sym typeface="Calibri"/>
            </a:endParaRPr>
          </a:p>
        </p:txBody>
      </p:sp>
      <p:sp>
        <p:nvSpPr>
          <p:cNvPr id="465" name="Google Shape;465;p27"/>
          <p:cNvSpPr/>
          <p:nvPr/>
        </p:nvSpPr>
        <p:spPr>
          <a:xfrm>
            <a:off x="566928" y="1554480"/>
            <a:ext cx="11057839" cy="548640"/>
          </a:xfrm>
          <a:prstGeom prst="rect">
            <a:avLst/>
          </a:prstGeom>
          <a:noFill/>
          <a:ln>
            <a:noFill/>
          </a:ln>
        </p:spPr>
        <p:txBody>
          <a:bodyPr anchorCtr="0" anchor="t" bIns="45700" lIns="91425" spcFirstLastPara="1" rIns="91425" wrap="square" tIns="45700">
            <a:noAutofit/>
          </a:bodyPr>
          <a:lstStyle/>
          <a:p>
            <a:pPr indent="0" lvl="0" marL="0" marR="0" rtl="0" algn="l">
              <a:lnSpc>
                <a:spcPct val="103000"/>
              </a:lnSpc>
              <a:spcBef>
                <a:spcPts val="0"/>
              </a:spcBef>
              <a:spcAft>
                <a:spcPts val="0"/>
              </a:spcAft>
              <a:buClr>
                <a:srgbClr val="20303F"/>
              </a:buClr>
              <a:buSzPts val="1600"/>
              <a:buFont typeface="Calibri"/>
              <a:buNone/>
            </a:pPr>
            <a:r>
              <a:rPr b="1" i="0" lang="en-US" sz="1600" u="none" cap="none" strike="noStrike">
                <a:solidFill>
                  <a:srgbClr val="20303F"/>
                </a:solidFill>
                <a:latin typeface="Calibri"/>
                <a:ea typeface="Calibri"/>
                <a:cs typeface="Calibri"/>
                <a:sym typeface="Calibri"/>
              </a:rPr>
              <a:t>For your solution you have come up with, create 4 boxes:</a:t>
            </a:r>
            <a:endParaRPr b="0" i="0" sz="1600" u="none" cap="none" strike="noStrike">
              <a:solidFill>
                <a:schemeClr val="dk1"/>
              </a:solidFill>
              <a:latin typeface="Calibri"/>
              <a:ea typeface="Calibri"/>
              <a:cs typeface="Calibri"/>
              <a:sym typeface="Calibri"/>
            </a:endParaRPr>
          </a:p>
        </p:txBody>
      </p:sp>
      <p:sp>
        <p:nvSpPr>
          <p:cNvPr id="466" name="Google Shape;466;p27"/>
          <p:cNvSpPr/>
          <p:nvPr/>
        </p:nvSpPr>
        <p:spPr>
          <a:xfrm>
            <a:off x="566928" y="2148840"/>
            <a:ext cx="5300320" cy="1051560"/>
          </a:xfrm>
          <a:prstGeom prst="roundRect">
            <a:avLst>
              <a:gd fmla="val 782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7"/>
          <p:cNvSpPr/>
          <p:nvPr/>
        </p:nvSpPr>
        <p:spPr>
          <a:xfrm>
            <a:off x="822960" y="2313432"/>
            <a:ext cx="484312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600"/>
              <a:buFont typeface="Calibri"/>
              <a:buNone/>
            </a:pPr>
            <a:r>
              <a:rPr b="1" i="0" lang="en-US" sz="1600" u="none" cap="none" strike="noStrike">
                <a:solidFill>
                  <a:srgbClr val="20303F"/>
                </a:solidFill>
                <a:latin typeface="Calibri"/>
                <a:ea typeface="Calibri"/>
                <a:cs typeface="Calibri"/>
                <a:sym typeface="Calibri"/>
              </a:rPr>
              <a:t>User</a:t>
            </a:r>
            <a:endParaRPr b="0" i="0" sz="1600" u="none" cap="none" strike="noStrike">
              <a:solidFill>
                <a:schemeClr val="dk1"/>
              </a:solidFill>
              <a:latin typeface="Calibri"/>
              <a:ea typeface="Calibri"/>
              <a:cs typeface="Calibri"/>
              <a:sym typeface="Calibri"/>
            </a:endParaRPr>
          </a:p>
        </p:txBody>
      </p:sp>
      <p:sp>
        <p:nvSpPr>
          <p:cNvPr id="468" name="Google Shape;468;p27"/>
          <p:cNvSpPr/>
          <p:nvPr/>
        </p:nvSpPr>
        <p:spPr>
          <a:xfrm>
            <a:off x="822960" y="2679192"/>
            <a:ext cx="484312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C7A85"/>
              </a:buClr>
              <a:buSzPts val="1300"/>
              <a:buFont typeface="Calibri"/>
              <a:buNone/>
            </a:pPr>
            <a:r>
              <a:rPr b="0" i="0" lang="en-US" sz="1300" u="none" cap="none" strike="noStrike">
                <a:solidFill>
                  <a:srgbClr val="6C7A85"/>
                </a:solidFill>
                <a:latin typeface="Calibri"/>
                <a:ea typeface="Calibri"/>
                <a:cs typeface="Calibri"/>
                <a:sym typeface="Calibri"/>
              </a:rPr>
              <a:t>Who actually uses the product</a:t>
            </a:r>
            <a:endParaRPr b="0" i="0" sz="1300" u="none" cap="none" strike="noStrike">
              <a:solidFill>
                <a:schemeClr val="dk1"/>
              </a:solidFill>
              <a:latin typeface="Calibri"/>
              <a:ea typeface="Calibri"/>
              <a:cs typeface="Calibri"/>
              <a:sym typeface="Calibri"/>
            </a:endParaRPr>
          </a:p>
        </p:txBody>
      </p:sp>
      <p:sp>
        <p:nvSpPr>
          <p:cNvPr id="469" name="Google Shape;469;p27"/>
          <p:cNvSpPr/>
          <p:nvPr/>
        </p:nvSpPr>
        <p:spPr>
          <a:xfrm>
            <a:off x="6324448" y="2148840"/>
            <a:ext cx="5300320" cy="1051560"/>
          </a:xfrm>
          <a:prstGeom prst="roundRect">
            <a:avLst>
              <a:gd fmla="val 782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7"/>
          <p:cNvSpPr/>
          <p:nvPr/>
        </p:nvSpPr>
        <p:spPr>
          <a:xfrm>
            <a:off x="6580480" y="2313432"/>
            <a:ext cx="484312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600"/>
              <a:buFont typeface="Calibri"/>
              <a:buNone/>
            </a:pPr>
            <a:r>
              <a:rPr b="1" i="0" lang="en-US" sz="1600" u="none" cap="none" strike="noStrike">
                <a:solidFill>
                  <a:srgbClr val="20303F"/>
                </a:solidFill>
                <a:latin typeface="Calibri"/>
                <a:ea typeface="Calibri"/>
                <a:cs typeface="Calibri"/>
                <a:sym typeface="Calibri"/>
              </a:rPr>
              <a:t>Beneficiary</a:t>
            </a:r>
            <a:endParaRPr b="0" i="0" sz="1600" u="none" cap="none" strike="noStrike">
              <a:solidFill>
                <a:schemeClr val="dk1"/>
              </a:solidFill>
              <a:latin typeface="Calibri"/>
              <a:ea typeface="Calibri"/>
              <a:cs typeface="Calibri"/>
              <a:sym typeface="Calibri"/>
            </a:endParaRPr>
          </a:p>
        </p:txBody>
      </p:sp>
      <p:sp>
        <p:nvSpPr>
          <p:cNvPr id="471" name="Google Shape;471;p27"/>
          <p:cNvSpPr/>
          <p:nvPr/>
        </p:nvSpPr>
        <p:spPr>
          <a:xfrm>
            <a:off x="6580480" y="2679192"/>
            <a:ext cx="484312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C7A85"/>
              </a:buClr>
              <a:buSzPts val="1300"/>
              <a:buFont typeface="Calibri"/>
              <a:buNone/>
            </a:pPr>
            <a:r>
              <a:rPr b="0" i="0" lang="en-US" sz="1300" u="none" cap="none" strike="noStrike">
                <a:solidFill>
                  <a:srgbClr val="6C7A85"/>
                </a:solidFill>
                <a:latin typeface="Calibri"/>
                <a:ea typeface="Calibri"/>
                <a:cs typeface="Calibri"/>
                <a:sym typeface="Calibri"/>
              </a:rPr>
              <a:t>Who receives the benefit offered by the product</a:t>
            </a:r>
            <a:endParaRPr b="0" i="0" sz="1300" u="none" cap="none" strike="noStrike">
              <a:solidFill>
                <a:schemeClr val="dk1"/>
              </a:solidFill>
              <a:latin typeface="Calibri"/>
              <a:ea typeface="Calibri"/>
              <a:cs typeface="Calibri"/>
              <a:sym typeface="Calibri"/>
            </a:endParaRPr>
          </a:p>
        </p:txBody>
      </p:sp>
      <p:sp>
        <p:nvSpPr>
          <p:cNvPr id="472" name="Google Shape;472;p27"/>
          <p:cNvSpPr/>
          <p:nvPr/>
        </p:nvSpPr>
        <p:spPr>
          <a:xfrm>
            <a:off x="566928" y="3474720"/>
            <a:ext cx="5300320" cy="1051560"/>
          </a:xfrm>
          <a:prstGeom prst="roundRect">
            <a:avLst>
              <a:gd fmla="val 782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7"/>
          <p:cNvSpPr/>
          <p:nvPr/>
        </p:nvSpPr>
        <p:spPr>
          <a:xfrm>
            <a:off x="822960" y="3639312"/>
            <a:ext cx="484312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600"/>
              <a:buFont typeface="Calibri"/>
              <a:buNone/>
            </a:pPr>
            <a:r>
              <a:rPr b="1" i="0" lang="en-US" sz="1600" u="none" cap="none" strike="noStrike">
                <a:solidFill>
                  <a:srgbClr val="20303F"/>
                </a:solidFill>
                <a:latin typeface="Calibri"/>
                <a:ea typeface="Calibri"/>
                <a:cs typeface="Calibri"/>
                <a:sym typeface="Calibri"/>
              </a:rPr>
              <a:t>Decision maker</a:t>
            </a:r>
            <a:endParaRPr b="0" i="0" sz="1600" u="none" cap="none" strike="noStrike">
              <a:solidFill>
                <a:schemeClr val="dk1"/>
              </a:solidFill>
              <a:latin typeface="Calibri"/>
              <a:ea typeface="Calibri"/>
              <a:cs typeface="Calibri"/>
              <a:sym typeface="Calibri"/>
            </a:endParaRPr>
          </a:p>
        </p:txBody>
      </p:sp>
      <p:sp>
        <p:nvSpPr>
          <p:cNvPr id="474" name="Google Shape;474;p27"/>
          <p:cNvSpPr/>
          <p:nvPr/>
        </p:nvSpPr>
        <p:spPr>
          <a:xfrm>
            <a:off x="822960" y="4005072"/>
            <a:ext cx="484312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C7A85"/>
              </a:buClr>
              <a:buSzPts val="1300"/>
              <a:buFont typeface="Calibri"/>
              <a:buNone/>
            </a:pPr>
            <a:r>
              <a:rPr b="0" i="0" lang="en-US" sz="1300" u="none" cap="none" strike="noStrike">
                <a:solidFill>
                  <a:srgbClr val="6C7A85"/>
                </a:solidFill>
                <a:latin typeface="Calibri"/>
                <a:ea typeface="Calibri"/>
                <a:cs typeface="Calibri"/>
                <a:sym typeface="Calibri"/>
              </a:rPr>
              <a:t>Who decides whether the solution is adopted</a:t>
            </a:r>
            <a:endParaRPr b="0" i="0" sz="1300" u="none" cap="none" strike="noStrike">
              <a:solidFill>
                <a:schemeClr val="dk1"/>
              </a:solidFill>
              <a:latin typeface="Calibri"/>
              <a:ea typeface="Calibri"/>
              <a:cs typeface="Calibri"/>
              <a:sym typeface="Calibri"/>
            </a:endParaRPr>
          </a:p>
        </p:txBody>
      </p:sp>
      <p:sp>
        <p:nvSpPr>
          <p:cNvPr id="475" name="Google Shape;475;p27"/>
          <p:cNvSpPr/>
          <p:nvPr/>
        </p:nvSpPr>
        <p:spPr>
          <a:xfrm>
            <a:off x="6324448" y="3474720"/>
            <a:ext cx="5300320" cy="1051560"/>
          </a:xfrm>
          <a:prstGeom prst="roundRect">
            <a:avLst>
              <a:gd fmla="val 782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7"/>
          <p:cNvSpPr/>
          <p:nvPr/>
        </p:nvSpPr>
        <p:spPr>
          <a:xfrm>
            <a:off x="6580480" y="3639312"/>
            <a:ext cx="484312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600"/>
              <a:buFont typeface="Calibri"/>
              <a:buNone/>
            </a:pPr>
            <a:r>
              <a:rPr b="1" i="0" lang="en-US" sz="1600" u="none" cap="none" strike="noStrike">
                <a:solidFill>
                  <a:srgbClr val="20303F"/>
                </a:solidFill>
                <a:latin typeface="Calibri"/>
                <a:ea typeface="Calibri"/>
                <a:cs typeface="Calibri"/>
                <a:sym typeface="Calibri"/>
              </a:rPr>
              <a:t>Payer</a:t>
            </a:r>
            <a:endParaRPr b="0" i="0" sz="1600" u="none" cap="none" strike="noStrike">
              <a:solidFill>
                <a:schemeClr val="dk1"/>
              </a:solidFill>
              <a:latin typeface="Calibri"/>
              <a:ea typeface="Calibri"/>
              <a:cs typeface="Calibri"/>
              <a:sym typeface="Calibri"/>
            </a:endParaRPr>
          </a:p>
        </p:txBody>
      </p:sp>
      <p:sp>
        <p:nvSpPr>
          <p:cNvPr id="477" name="Google Shape;477;p27"/>
          <p:cNvSpPr/>
          <p:nvPr/>
        </p:nvSpPr>
        <p:spPr>
          <a:xfrm>
            <a:off x="6580480" y="4005072"/>
            <a:ext cx="484312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C7A85"/>
              </a:buClr>
              <a:buSzPts val="1300"/>
              <a:buFont typeface="Calibri"/>
              <a:buNone/>
            </a:pPr>
            <a:r>
              <a:rPr b="0" i="0" lang="en-US" sz="1300" u="none" cap="none" strike="noStrike">
                <a:solidFill>
                  <a:srgbClr val="6C7A85"/>
                </a:solidFill>
                <a:latin typeface="Calibri"/>
                <a:ea typeface="Calibri"/>
                <a:cs typeface="Calibri"/>
                <a:sym typeface="Calibri"/>
              </a:rPr>
              <a:t>Who provides money or resources</a:t>
            </a:r>
            <a:endParaRPr b="0" i="0" sz="1300" u="none" cap="none" strike="noStrike">
              <a:solidFill>
                <a:schemeClr val="dk1"/>
              </a:solidFill>
              <a:latin typeface="Calibri"/>
              <a:ea typeface="Calibri"/>
              <a:cs typeface="Calibri"/>
              <a:sym typeface="Calibri"/>
            </a:endParaRPr>
          </a:p>
        </p:txBody>
      </p:sp>
      <p:sp>
        <p:nvSpPr>
          <p:cNvPr id="478" name="Google Shape;478;p27"/>
          <p:cNvSpPr/>
          <p:nvPr/>
        </p:nvSpPr>
        <p:spPr>
          <a:xfrm>
            <a:off x="566928" y="5029200"/>
            <a:ext cx="11057839" cy="914400"/>
          </a:xfrm>
          <a:prstGeom prst="roundRect">
            <a:avLst>
              <a:gd fmla="val 9000" name="adj"/>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7"/>
          <p:cNvSpPr/>
          <p:nvPr/>
        </p:nvSpPr>
        <p:spPr>
          <a:xfrm>
            <a:off x="768096" y="5157216"/>
            <a:ext cx="10655503" cy="65836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2F5F5C"/>
              </a:buClr>
              <a:buSzPts val="1500"/>
              <a:buFont typeface="Calibri"/>
              <a:buNone/>
            </a:pPr>
            <a:r>
              <a:rPr b="0" i="0" lang="en-US" sz="1500" u="none" cap="none" strike="noStrike">
                <a:solidFill>
                  <a:srgbClr val="2F5F5C"/>
                </a:solidFill>
                <a:latin typeface="Calibri"/>
                <a:ea typeface="Calibri"/>
                <a:cs typeface="Calibri"/>
                <a:sym typeface="Calibri"/>
              </a:rPr>
              <a:t>These 4 boxes may contain: The same person  —or—  Four completely different stakeholders</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484" name="Shape 484"/>
        <p:cNvGrpSpPr/>
        <p:nvPr/>
      </p:nvGrpSpPr>
      <p:grpSpPr>
        <a:xfrm>
          <a:off x="0" y="0"/>
          <a:ext cx="0" cy="0"/>
          <a:chOff x="0" y="0"/>
          <a:chExt cx="0" cy="0"/>
        </a:xfrm>
      </p:grpSpPr>
      <p:sp>
        <p:nvSpPr>
          <p:cNvPr id="485" name="Google Shape;485;p28"/>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Evidence vs Opinion on viability</a:t>
            </a:r>
            <a:endParaRPr b="0" i="0" sz="2900" u="none" cap="none" strike="noStrike">
              <a:solidFill>
                <a:schemeClr val="dk1"/>
              </a:solidFill>
              <a:latin typeface="Calibri"/>
              <a:ea typeface="Calibri"/>
              <a:cs typeface="Calibri"/>
              <a:sym typeface="Calibri"/>
            </a:endParaRPr>
          </a:p>
        </p:txBody>
      </p:sp>
      <p:sp>
        <p:nvSpPr>
          <p:cNvPr id="486" name="Google Shape;486;p28"/>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24</a:t>
            </a:r>
            <a:endParaRPr b="0" i="0" sz="900" u="none" cap="none" strike="noStrike">
              <a:solidFill>
                <a:schemeClr val="dk1"/>
              </a:solidFill>
              <a:latin typeface="Calibri"/>
              <a:ea typeface="Calibri"/>
              <a:cs typeface="Calibri"/>
              <a:sym typeface="Calibri"/>
            </a:endParaRPr>
          </a:p>
        </p:txBody>
      </p:sp>
      <p:sp>
        <p:nvSpPr>
          <p:cNvPr id="487" name="Google Shape;487;p28"/>
          <p:cNvSpPr/>
          <p:nvPr/>
        </p:nvSpPr>
        <p:spPr>
          <a:xfrm>
            <a:off x="566928" y="1554480"/>
            <a:ext cx="11057839" cy="548640"/>
          </a:xfrm>
          <a:prstGeom prst="rect">
            <a:avLst/>
          </a:prstGeom>
          <a:noFill/>
          <a:ln>
            <a:noFill/>
          </a:ln>
        </p:spPr>
        <p:txBody>
          <a:bodyPr anchorCtr="0" anchor="t" bIns="45700" lIns="91425" spcFirstLastPara="1" rIns="91425" wrap="square" tIns="45700">
            <a:noAutofit/>
          </a:bodyPr>
          <a:lstStyle/>
          <a:p>
            <a:pPr indent="0" lvl="0" marL="0" marR="0" rtl="0" algn="l">
              <a:lnSpc>
                <a:spcPct val="103000"/>
              </a:lnSpc>
              <a:spcBef>
                <a:spcPts val="0"/>
              </a:spcBef>
              <a:spcAft>
                <a:spcPts val="0"/>
              </a:spcAft>
              <a:buClr>
                <a:srgbClr val="26333C"/>
              </a:buClr>
              <a:buSzPts val="1500"/>
              <a:buFont typeface="Calibri"/>
              <a:buNone/>
            </a:pPr>
            <a:r>
              <a:rPr b="0" i="0" lang="en-US" sz="1500" u="none" cap="none" strike="noStrike">
                <a:solidFill>
                  <a:srgbClr val="26333C"/>
                </a:solidFill>
                <a:latin typeface="Calibri"/>
                <a:ea typeface="Calibri"/>
                <a:cs typeface="Calibri"/>
                <a:sym typeface="Calibri"/>
              </a:rPr>
              <a:t>When validating an idea, people often collect statements from users and treat all of them as equally valuable. They aren’t. There is major difference between:</a:t>
            </a:r>
            <a:endParaRPr b="0" i="0" sz="1500" u="none" cap="none" strike="noStrike">
              <a:solidFill>
                <a:schemeClr val="dk1"/>
              </a:solidFill>
              <a:latin typeface="Calibri"/>
              <a:ea typeface="Calibri"/>
              <a:cs typeface="Calibri"/>
              <a:sym typeface="Calibri"/>
            </a:endParaRPr>
          </a:p>
        </p:txBody>
      </p:sp>
      <p:sp>
        <p:nvSpPr>
          <p:cNvPr id="488" name="Google Shape;488;p28"/>
          <p:cNvSpPr/>
          <p:nvPr/>
        </p:nvSpPr>
        <p:spPr>
          <a:xfrm>
            <a:off x="566928" y="2514600"/>
            <a:ext cx="5300320" cy="1463040"/>
          </a:xfrm>
          <a:prstGeom prst="roundRect">
            <a:avLst>
              <a:gd fmla="val 5625" name="adj"/>
            </a:avLst>
          </a:prstGeom>
          <a:solidFill>
            <a:srgbClr val="E8EC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8"/>
          <p:cNvSpPr/>
          <p:nvPr/>
        </p:nvSpPr>
        <p:spPr>
          <a:xfrm>
            <a:off x="768096" y="2642616"/>
            <a:ext cx="4897984" cy="23774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7488"/>
              </a:buClr>
              <a:buSzPts val="1100"/>
              <a:buFont typeface="Calibri"/>
              <a:buNone/>
            </a:pPr>
            <a:r>
              <a:rPr b="1" i="0" lang="en-US" sz="1100" u="none" cap="none" strike="noStrike">
                <a:solidFill>
                  <a:srgbClr val="5B7488"/>
                </a:solidFill>
                <a:latin typeface="Calibri"/>
                <a:ea typeface="Calibri"/>
                <a:cs typeface="Calibri"/>
                <a:sym typeface="Calibri"/>
              </a:rPr>
              <a:t>OPINION</a:t>
            </a:r>
            <a:endParaRPr b="0" i="0" sz="1100" u="none" cap="none" strike="noStrike">
              <a:solidFill>
                <a:schemeClr val="dk1"/>
              </a:solidFill>
              <a:latin typeface="Calibri"/>
              <a:ea typeface="Calibri"/>
              <a:cs typeface="Calibri"/>
              <a:sym typeface="Calibri"/>
            </a:endParaRPr>
          </a:p>
        </p:txBody>
      </p:sp>
      <p:sp>
        <p:nvSpPr>
          <p:cNvPr id="490" name="Google Shape;490;p28"/>
          <p:cNvSpPr/>
          <p:nvPr/>
        </p:nvSpPr>
        <p:spPr>
          <a:xfrm>
            <a:off x="768096" y="2916936"/>
            <a:ext cx="4897984" cy="93268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20303F"/>
              </a:buClr>
              <a:buSzPts val="1800"/>
              <a:buFont typeface="Calibri"/>
              <a:buNone/>
            </a:pPr>
            <a:r>
              <a:rPr b="0" i="1" lang="en-US" sz="1800" u="none" cap="none" strike="noStrike">
                <a:solidFill>
                  <a:srgbClr val="20303F"/>
                </a:solidFill>
                <a:latin typeface="Calibri"/>
                <a:ea typeface="Calibri"/>
                <a:cs typeface="Calibri"/>
                <a:sym typeface="Calibri"/>
              </a:rPr>
              <a:t>“I think this is a good idea.”</a:t>
            </a:r>
            <a:endParaRPr b="0" i="0" sz="1800" u="none" cap="none" strike="noStrike">
              <a:solidFill>
                <a:schemeClr val="dk1"/>
              </a:solidFill>
              <a:latin typeface="Calibri"/>
              <a:ea typeface="Calibri"/>
              <a:cs typeface="Calibri"/>
              <a:sym typeface="Calibri"/>
            </a:endParaRPr>
          </a:p>
        </p:txBody>
      </p:sp>
      <p:sp>
        <p:nvSpPr>
          <p:cNvPr id="491" name="Google Shape;491;p28"/>
          <p:cNvSpPr/>
          <p:nvPr/>
        </p:nvSpPr>
        <p:spPr>
          <a:xfrm>
            <a:off x="6324448" y="2514600"/>
            <a:ext cx="5300320" cy="1463040"/>
          </a:xfrm>
          <a:prstGeom prst="roundRect">
            <a:avLst>
              <a:gd fmla="val 5625"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8"/>
          <p:cNvSpPr/>
          <p:nvPr/>
        </p:nvSpPr>
        <p:spPr>
          <a:xfrm>
            <a:off x="6525616" y="2642616"/>
            <a:ext cx="4897984" cy="23774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9FD0CC"/>
              </a:buClr>
              <a:buSzPts val="1100"/>
              <a:buFont typeface="Calibri"/>
              <a:buNone/>
            </a:pPr>
            <a:r>
              <a:rPr b="1" i="0" lang="en-US" sz="1100" u="none" cap="none" strike="noStrike">
                <a:solidFill>
                  <a:srgbClr val="9FD0CC"/>
                </a:solidFill>
                <a:latin typeface="Calibri"/>
                <a:ea typeface="Calibri"/>
                <a:cs typeface="Calibri"/>
                <a:sym typeface="Calibri"/>
              </a:rPr>
              <a:t>BEHAVIOUR</a:t>
            </a:r>
            <a:endParaRPr b="0" i="0" sz="1100" u="none" cap="none" strike="noStrike">
              <a:solidFill>
                <a:schemeClr val="dk1"/>
              </a:solidFill>
              <a:latin typeface="Calibri"/>
              <a:ea typeface="Calibri"/>
              <a:cs typeface="Calibri"/>
              <a:sym typeface="Calibri"/>
            </a:endParaRPr>
          </a:p>
        </p:txBody>
      </p:sp>
      <p:sp>
        <p:nvSpPr>
          <p:cNvPr id="493" name="Google Shape;493;p28"/>
          <p:cNvSpPr/>
          <p:nvPr/>
        </p:nvSpPr>
        <p:spPr>
          <a:xfrm>
            <a:off x="6525616" y="2916936"/>
            <a:ext cx="4897984" cy="93268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FFFFFF"/>
              </a:buClr>
              <a:buSzPts val="1800"/>
              <a:buFont typeface="Calibri"/>
              <a:buNone/>
            </a:pPr>
            <a:r>
              <a:rPr b="0" i="1" lang="en-US" sz="1800" u="none" cap="none" strike="noStrike">
                <a:solidFill>
                  <a:srgbClr val="FFFFFF"/>
                </a:solidFill>
                <a:latin typeface="Calibri"/>
                <a:ea typeface="Calibri"/>
                <a:cs typeface="Calibri"/>
                <a:sym typeface="Calibri"/>
              </a:rPr>
              <a:t>“I actually use this”</a:t>
            </a:r>
            <a:endParaRPr b="0" i="0" sz="1800" u="none" cap="none" strike="noStrike">
              <a:solidFill>
                <a:schemeClr val="dk1"/>
              </a:solidFill>
              <a:latin typeface="Calibri"/>
              <a:ea typeface="Calibri"/>
              <a:cs typeface="Calibri"/>
              <a:sym typeface="Calibri"/>
            </a:endParaRPr>
          </a:p>
        </p:txBody>
      </p:sp>
      <p:sp>
        <p:nvSpPr>
          <p:cNvPr id="494" name="Google Shape;494;p28"/>
          <p:cNvSpPr/>
          <p:nvPr/>
        </p:nvSpPr>
        <p:spPr>
          <a:xfrm>
            <a:off x="658368" y="4114800"/>
            <a:ext cx="530032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C7A85"/>
              </a:buClr>
              <a:buSzPts val="1250"/>
              <a:buFont typeface="Calibri"/>
              <a:buNone/>
            </a:pPr>
            <a:r>
              <a:rPr b="0" i="1" lang="en-US" sz="1250" u="none" cap="none" strike="noStrike">
                <a:solidFill>
                  <a:srgbClr val="6C7A85"/>
                </a:solidFill>
                <a:latin typeface="Calibri"/>
                <a:ea typeface="Calibri"/>
                <a:cs typeface="Calibri"/>
                <a:sym typeface="Calibri"/>
              </a:rPr>
              <a:t>The first tells us about someone’s opinion.</a:t>
            </a:r>
            <a:endParaRPr b="0" i="0" sz="1250" u="none" cap="none" strike="noStrike">
              <a:solidFill>
                <a:schemeClr val="dk1"/>
              </a:solidFill>
              <a:latin typeface="Calibri"/>
              <a:ea typeface="Calibri"/>
              <a:cs typeface="Calibri"/>
              <a:sym typeface="Calibri"/>
            </a:endParaRPr>
          </a:p>
        </p:txBody>
      </p:sp>
      <p:sp>
        <p:nvSpPr>
          <p:cNvPr id="495" name="Google Shape;495;p28"/>
          <p:cNvSpPr/>
          <p:nvPr/>
        </p:nvSpPr>
        <p:spPr>
          <a:xfrm>
            <a:off x="6415888" y="4114800"/>
            <a:ext cx="530032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C7A85"/>
              </a:buClr>
              <a:buSzPts val="1250"/>
              <a:buFont typeface="Calibri"/>
              <a:buNone/>
            </a:pPr>
            <a:r>
              <a:rPr b="0" i="1" lang="en-US" sz="1250" u="none" cap="none" strike="noStrike">
                <a:solidFill>
                  <a:srgbClr val="6C7A85"/>
                </a:solidFill>
                <a:latin typeface="Calibri"/>
                <a:ea typeface="Calibri"/>
                <a:cs typeface="Calibri"/>
                <a:sym typeface="Calibri"/>
              </a:rPr>
              <a:t>The second tells us about their behaviour.</a:t>
            </a:r>
            <a:endParaRPr b="0" i="0" sz="1250" u="none" cap="none" strike="noStrike">
              <a:solidFill>
                <a:schemeClr val="dk1"/>
              </a:solidFill>
              <a:latin typeface="Calibri"/>
              <a:ea typeface="Calibri"/>
              <a:cs typeface="Calibri"/>
              <a:sym typeface="Calibri"/>
            </a:endParaRPr>
          </a:p>
        </p:txBody>
      </p:sp>
      <p:sp>
        <p:nvSpPr>
          <p:cNvPr id="496" name="Google Shape;496;p28"/>
          <p:cNvSpPr/>
          <p:nvPr/>
        </p:nvSpPr>
        <p:spPr>
          <a:xfrm>
            <a:off x="566928" y="4709160"/>
            <a:ext cx="11057839" cy="1051560"/>
          </a:xfrm>
          <a:prstGeom prst="roundRect">
            <a:avLst>
              <a:gd fmla="val 7826" name="adj"/>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8"/>
          <p:cNvSpPr/>
          <p:nvPr/>
        </p:nvSpPr>
        <p:spPr>
          <a:xfrm>
            <a:off x="768096" y="4837176"/>
            <a:ext cx="10655503" cy="79552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2F5F5C"/>
              </a:buClr>
              <a:buSzPts val="1450"/>
              <a:buFont typeface="Calibri"/>
              <a:buNone/>
            </a:pPr>
            <a:r>
              <a:rPr b="0" i="0" lang="en-US" sz="1450" u="none" cap="none" strike="noStrike">
                <a:solidFill>
                  <a:srgbClr val="2F5F5C"/>
                </a:solidFill>
                <a:latin typeface="Calibri"/>
                <a:ea typeface="Calibri"/>
                <a:cs typeface="Calibri"/>
                <a:sym typeface="Calibri"/>
              </a:rPr>
              <a:t>Behaviour weighs more than opinions when checking for market viability. Don’t throw away opinions, just don’t confuse them with proof.</a:t>
            </a:r>
            <a:endParaRPr b="0" i="0" sz="145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502" name="Shape 502"/>
        <p:cNvGrpSpPr/>
        <p:nvPr/>
      </p:nvGrpSpPr>
      <p:grpSpPr>
        <a:xfrm>
          <a:off x="0" y="0"/>
          <a:ext cx="0" cy="0"/>
          <a:chOff x="0" y="0"/>
          <a:chExt cx="0" cy="0"/>
        </a:xfrm>
      </p:grpSpPr>
      <p:sp>
        <p:nvSpPr>
          <p:cNvPr id="503" name="Google Shape;503;p29"/>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Customer validation</a:t>
            </a:r>
            <a:endParaRPr b="0" i="0" sz="2900" u="none" cap="none" strike="noStrike">
              <a:solidFill>
                <a:schemeClr val="dk1"/>
              </a:solidFill>
              <a:latin typeface="Calibri"/>
              <a:ea typeface="Calibri"/>
              <a:cs typeface="Calibri"/>
              <a:sym typeface="Calibri"/>
            </a:endParaRPr>
          </a:p>
        </p:txBody>
      </p:sp>
      <p:sp>
        <p:nvSpPr>
          <p:cNvPr id="504" name="Google Shape;504;p29"/>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25</a:t>
            </a:r>
            <a:endParaRPr b="0" i="0" sz="900" u="none" cap="none" strike="noStrike">
              <a:solidFill>
                <a:schemeClr val="dk1"/>
              </a:solidFill>
              <a:latin typeface="Calibri"/>
              <a:ea typeface="Calibri"/>
              <a:cs typeface="Calibri"/>
              <a:sym typeface="Calibri"/>
            </a:endParaRPr>
          </a:p>
        </p:txBody>
      </p:sp>
      <p:sp>
        <p:nvSpPr>
          <p:cNvPr id="505" name="Google Shape;505;p29"/>
          <p:cNvSpPr/>
          <p:nvPr/>
        </p:nvSpPr>
        <p:spPr>
          <a:xfrm>
            <a:off x="566928" y="1463040"/>
            <a:ext cx="11057839"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C7A85"/>
              </a:buClr>
              <a:buSzPts val="1500"/>
              <a:buFont typeface="Calibri"/>
              <a:buNone/>
            </a:pPr>
            <a:r>
              <a:rPr b="0" i="1" lang="en-US" sz="1500" u="none" cap="none" strike="noStrike">
                <a:solidFill>
                  <a:srgbClr val="6C7A85"/>
                </a:solidFill>
                <a:latin typeface="Calibri"/>
                <a:ea typeface="Calibri"/>
                <a:cs typeface="Calibri"/>
                <a:sym typeface="Calibri"/>
              </a:rPr>
              <a:t>Validation is a loop, not a one-off step.</a:t>
            </a:r>
            <a:endParaRPr b="0" i="0" sz="1500" u="none" cap="none" strike="noStrike">
              <a:solidFill>
                <a:schemeClr val="dk1"/>
              </a:solidFill>
              <a:latin typeface="Calibri"/>
              <a:ea typeface="Calibri"/>
              <a:cs typeface="Calibri"/>
              <a:sym typeface="Calibri"/>
            </a:endParaRPr>
          </a:p>
        </p:txBody>
      </p:sp>
      <p:sp>
        <p:nvSpPr>
          <p:cNvPr id="506" name="Google Shape;506;p29"/>
          <p:cNvSpPr/>
          <p:nvPr/>
        </p:nvSpPr>
        <p:spPr>
          <a:xfrm>
            <a:off x="566928" y="2286000"/>
            <a:ext cx="2487168" cy="1051560"/>
          </a:xfrm>
          <a:prstGeom prst="roundRect">
            <a:avLst>
              <a:gd fmla="val 782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9"/>
          <p:cNvSpPr/>
          <p:nvPr/>
        </p:nvSpPr>
        <p:spPr>
          <a:xfrm>
            <a:off x="658368" y="2395728"/>
            <a:ext cx="2304288" cy="31089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0303F"/>
              </a:buClr>
              <a:buSzPts val="1450"/>
              <a:buFont typeface="Calibri"/>
              <a:buNone/>
            </a:pPr>
            <a:r>
              <a:rPr b="1" i="0" lang="en-US" sz="1450" u="none" cap="none" strike="noStrike">
                <a:solidFill>
                  <a:srgbClr val="20303F"/>
                </a:solidFill>
                <a:latin typeface="Calibri"/>
                <a:ea typeface="Calibri"/>
                <a:cs typeface="Calibri"/>
                <a:sym typeface="Calibri"/>
              </a:rPr>
              <a:t>Idea / assumption</a:t>
            </a:r>
            <a:endParaRPr b="0" i="0" sz="1450" u="none" cap="none" strike="noStrike">
              <a:solidFill>
                <a:schemeClr val="dk1"/>
              </a:solidFill>
              <a:latin typeface="Calibri"/>
              <a:ea typeface="Calibri"/>
              <a:cs typeface="Calibri"/>
              <a:sym typeface="Calibri"/>
            </a:endParaRPr>
          </a:p>
        </p:txBody>
      </p:sp>
      <p:sp>
        <p:nvSpPr>
          <p:cNvPr id="508" name="Google Shape;508;p29"/>
          <p:cNvSpPr/>
          <p:nvPr/>
        </p:nvSpPr>
        <p:spPr>
          <a:xfrm>
            <a:off x="676656" y="2706624"/>
            <a:ext cx="2267712" cy="53949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6C7A85"/>
              </a:buClr>
              <a:buSzPts val="1100"/>
              <a:buFont typeface="Calibri"/>
              <a:buNone/>
            </a:pPr>
            <a:r>
              <a:rPr b="0" i="0" lang="en-US" sz="1100" u="none" cap="none" strike="noStrike">
                <a:solidFill>
                  <a:srgbClr val="6C7A85"/>
                </a:solidFill>
                <a:latin typeface="Calibri"/>
                <a:ea typeface="Calibri"/>
                <a:cs typeface="Calibri"/>
                <a:sym typeface="Calibri"/>
              </a:rPr>
              <a:t>what you believe is true</a:t>
            </a:r>
            <a:endParaRPr b="0" i="0" sz="1100" u="none" cap="none" strike="noStrike">
              <a:solidFill>
                <a:schemeClr val="dk1"/>
              </a:solidFill>
              <a:latin typeface="Calibri"/>
              <a:ea typeface="Calibri"/>
              <a:cs typeface="Calibri"/>
              <a:sym typeface="Calibri"/>
            </a:endParaRPr>
          </a:p>
        </p:txBody>
      </p:sp>
      <p:cxnSp>
        <p:nvCxnSpPr>
          <p:cNvPr id="509" name="Google Shape;509;p29"/>
          <p:cNvCxnSpPr/>
          <p:nvPr/>
        </p:nvCxnSpPr>
        <p:spPr>
          <a:xfrm>
            <a:off x="3090672" y="2811780"/>
            <a:ext cx="296570" cy="0"/>
          </a:xfrm>
          <a:prstGeom prst="straightConnector1">
            <a:avLst/>
          </a:prstGeom>
          <a:noFill/>
          <a:ln cap="flat" cmpd="sng" w="28575">
            <a:solidFill>
              <a:srgbClr val="3E7C78"/>
            </a:solidFill>
            <a:prstDash val="solid"/>
            <a:round/>
            <a:headEnd len="sm" w="sm" type="none"/>
            <a:tailEnd len="med" w="med" type="triangle"/>
          </a:ln>
        </p:spPr>
      </p:cxnSp>
      <p:sp>
        <p:nvSpPr>
          <p:cNvPr id="510" name="Google Shape;510;p29"/>
          <p:cNvSpPr/>
          <p:nvPr/>
        </p:nvSpPr>
        <p:spPr>
          <a:xfrm>
            <a:off x="3423818" y="2286000"/>
            <a:ext cx="2487168" cy="1051560"/>
          </a:xfrm>
          <a:prstGeom prst="roundRect">
            <a:avLst>
              <a:gd fmla="val 782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9"/>
          <p:cNvSpPr/>
          <p:nvPr/>
        </p:nvSpPr>
        <p:spPr>
          <a:xfrm>
            <a:off x="3515258" y="2395728"/>
            <a:ext cx="2304288" cy="31089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0303F"/>
              </a:buClr>
              <a:buSzPts val="1450"/>
              <a:buFont typeface="Calibri"/>
              <a:buNone/>
            </a:pPr>
            <a:r>
              <a:rPr b="1" i="0" lang="en-US" sz="1450" u="none" cap="none" strike="noStrike">
                <a:solidFill>
                  <a:srgbClr val="20303F"/>
                </a:solidFill>
                <a:latin typeface="Calibri"/>
                <a:ea typeface="Calibri"/>
                <a:cs typeface="Calibri"/>
                <a:sym typeface="Calibri"/>
              </a:rPr>
              <a:t>Customer interviews</a:t>
            </a:r>
            <a:endParaRPr b="0" i="0" sz="1450" u="none" cap="none" strike="noStrike">
              <a:solidFill>
                <a:schemeClr val="dk1"/>
              </a:solidFill>
              <a:latin typeface="Calibri"/>
              <a:ea typeface="Calibri"/>
              <a:cs typeface="Calibri"/>
              <a:sym typeface="Calibri"/>
            </a:endParaRPr>
          </a:p>
        </p:txBody>
      </p:sp>
      <p:sp>
        <p:nvSpPr>
          <p:cNvPr id="512" name="Google Shape;512;p29"/>
          <p:cNvSpPr/>
          <p:nvPr/>
        </p:nvSpPr>
        <p:spPr>
          <a:xfrm>
            <a:off x="3533546" y="2706624"/>
            <a:ext cx="2267712" cy="53949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6C7A85"/>
              </a:buClr>
              <a:buSzPts val="1100"/>
              <a:buFont typeface="Calibri"/>
              <a:buNone/>
            </a:pPr>
            <a:r>
              <a:rPr b="0" i="0" lang="en-US" sz="1100" u="none" cap="none" strike="noStrike">
                <a:solidFill>
                  <a:srgbClr val="6C7A85"/>
                </a:solidFill>
                <a:latin typeface="Calibri"/>
                <a:ea typeface="Calibri"/>
                <a:cs typeface="Calibri"/>
                <a:sym typeface="Calibri"/>
              </a:rPr>
              <a:t>talk to real users</a:t>
            </a:r>
            <a:endParaRPr b="0" i="0" sz="1100" u="none" cap="none" strike="noStrike">
              <a:solidFill>
                <a:schemeClr val="dk1"/>
              </a:solidFill>
              <a:latin typeface="Calibri"/>
              <a:ea typeface="Calibri"/>
              <a:cs typeface="Calibri"/>
              <a:sym typeface="Calibri"/>
            </a:endParaRPr>
          </a:p>
        </p:txBody>
      </p:sp>
      <p:cxnSp>
        <p:nvCxnSpPr>
          <p:cNvPr id="513" name="Google Shape;513;p29"/>
          <p:cNvCxnSpPr/>
          <p:nvPr/>
        </p:nvCxnSpPr>
        <p:spPr>
          <a:xfrm>
            <a:off x="5947562" y="2811780"/>
            <a:ext cx="296570" cy="0"/>
          </a:xfrm>
          <a:prstGeom prst="straightConnector1">
            <a:avLst/>
          </a:prstGeom>
          <a:noFill/>
          <a:ln cap="flat" cmpd="sng" w="28575">
            <a:solidFill>
              <a:srgbClr val="3E7C78"/>
            </a:solidFill>
            <a:prstDash val="solid"/>
            <a:round/>
            <a:headEnd len="sm" w="sm" type="none"/>
            <a:tailEnd len="med" w="med" type="triangle"/>
          </a:ln>
        </p:spPr>
      </p:cxnSp>
      <p:sp>
        <p:nvSpPr>
          <p:cNvPr id="514" name="Google Shape;514;p29"/>
          <p:cNvSpPr/>
          <p:nvPr/>
        </p:nvSpPr>
        <p:spPr>
          <a:xfrm>
            <a:off x="6280709" y="2286000"/>
            <a:ext cx="2487168" cy="1051560"/>
          </a:xfrm>
          <a:prstGeom prst="roundRect">
            <a:avLst>
              <a:gd fmla="val 782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9"/>
          <p:cNvSpPr/>
          <p:nvPr/>
        </p:nvSpPr>
        <p:spPr>
          <a:xfrm>
            <a:off x="6372149" y="2395728"/>
            <a:ext cx="2304288" cy="31089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0303F"/>
              </a:buClr>
              <a:buSzPts val="1450"/>
              <a:buFont typeface="Calibri"/>
              <a:buNone/>
            </a:pPr>
            <a:r>
              <a:rPr b="1" i="0" lang="en-US" sz="1450" u="none" cap="none" strike="noStrike">
                <a:solidFill>
                  <a:srgbClr val="20303F"/>
                </a:solidFill>
                <a:latin typeface="Calibri"/>
                <a:ea typeface="Calibri"/>
                <a:cs typeface="Calibri"/>
                <a:sym typeface="Calibri"/>
              </a:rPr>
              <a:t>Opinion vs behaviour</a:t>
            </a:r>
            <a:endParaRPr b="0" i="0" sz="1450" u="none" cap="none" strike="noStrike">
              <a:solidFill>
                <a:schemeClr val="dk1"/>
              </a:solidFill>
              <a:latin typeface="Calibri"/>
              <a:ea typeface="Calibri"/>
              <a:cs typeface="Calibri"/>
              <a:sym typeface="Calibri"/>
            </a:endParaRPr>
          </a:p>
        </p:txBody>
      </p:sp>
      <p:sp>
        <p:nvSpPr>
          <p:cNvPr id="516" name="Google Shape;516;p29"/>
          <p:cNvSpPr/>
          <p:nvPr/>
        </p:nvSpPr>
        <p:spPr>
          <a:xfrm>
            <a:off x="6390437" y="2706624"/>
            <a:ext cx="2267712" cy="53949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6C7A85"/>
              </a:buClr>
              <a:buSzPts val="1100"/>
              <a:buFont typeface="Calibri"/>
              <a:buNone/>
            </a:pPr>
            <a:r>
              <a:rPr b="0" i="0" lang="en-US" sz="1100" u="none" cap="none" strike="noStrike">
                <a:solidFill>
                  <a:srgbClr val="6C7A85"/>
                </a:solidFill>
                <a:latin typeface="Calibri"/>
                <a:ea typeface="Calibri"/>
                <a:cs typeface="Calibri"/>
                <a:sym typeface="Calibri"/>
              </a:rPr>
              <a:t>“I actually use this”</a:t>
            </a:r>
            <a:endParaRPr b="0" i="0" sz="1100" u="none" cap="none" strike="noStrike">
              <a:solidFill>
                <a:schemeClr val="dk1"/>
              </a:solidFill>
              <a:latin typeface="Calibri"/>
              <a:ea typeface="Calibri"/>
              <a:cs typeface="Calibri"/>
              <a:sym typeface="Calibri"/>
            </a:endParaRPr>
          </a:p>
        </p:txBody>
      </p:sp>
      <p:cxnSp>
        <p:nvCxnSpPr>
          <p:cNvPr id="517" name="Google Shape;517;p29"/>
          <p:cNvCxnSpPr/>
          <p:nvPr/>
        </p:nvCxnSpPr>
        <p:spPr>
          <a:xfrm>
            <a:off x="8804453" y="2811780"/>
            <a:ext cx="296570" cy="0"/>
          </a:xfrm>
          <a:prstGeom prst="straightConnector1">
            <a:avLst/>
          </a:prstGeom>
          <a:noFill/>
          <a:ln cap="flat" cmpd="sng" w="28575">
            <a:solidFill>
              <a:srgbClr val="3E7C78"/>
            </a:solidFill>
            <a:prstDash val="solid"/>
            <a:round/>
            <a:headEnd len="sm" w="sm" type="none"/>
            <a:tailEnd len="med" w="med" type="triangle"/>
          </a:ln>
        </p:spPr>
      </p:cxnSp>
      <p:sp>
        <p:nvSpPr>
          <p:cNvPr id="518" name="Google Shape;518;p29"/>
          <p:cNvSpPr/>
          <p:nvPr/>
        </p:nvSpPr>
        <p:spPr>
          <a:xfrm>
            <a:off x="9137599" y="2286000"/>
            <a:ext cx="2487168" cy="1051560"/>
          </a:xfrm>
          <a:prstGeom prst="roundRect">
            <a:avLst>
              <a:gd fmla="val 782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9"/>
          <p:cNvSpPr/>
          <p:nvPr/>
        </p:nvSpPr>
        <p:spPr>
          <a:xfrm>
            <a:off x="9229039" y="2395728"/>
            <a:ext cx="2304288" cy="31089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0303F"/>
              </a:buClr>
              <a:buSzPts val="1450"/>
              <a:buFont typeface="Calibri"/>
              <a:buNone/>
            </a:pPr>
            <a:r>
              <a:rPr b="1" i="0" lang="en-US" sz="1450" u="none" cap="none" strike="noStrike">
                <a:solidFill>
                  <a:srgbClr val="20303F"/>
                </a:solidFill>
                <a:latin typeface="Calibri"/>
                <a:ea typeface="Calibri"/>
                <a:cs typeface="Calibri"/>
                <a:sym typeface="Calibri"/>
              </a:rPr>
              <a:t>Validated?</a:t>
            </a:r>
            <a:endParaRPr b="0" i="0" sz="1450" u="none" cap="none" strike="noStrike">
              <a:solidFill>
                <a:schemeClr val="dk1"/>
              </a:solidFill>
              <a:latin typeface="Calibri"/>
              <a:ea typeface="Calibri"/>
              <a:cs typeface="Calibri"/>
              <a:sym typeface="Calibri"/>
            </a:endParaRPr>
          </a:p>
        </p:txBody>
      </p:sp>
      <p:sp>
        <p:nvSpPr>
          <p:cNvPr id="520" name="Google Shape;520;p29"/>
          <p:cNvSpPr/>
          <p:nvPr/>
        </p:nvSpPr>
        <p:spPr>
          <a:xfrm>
            <a:off x="9247327" y="2706624"/>
            <a:ext cx="2267712" cy="53949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6C7A85"/>
              </a:buClr>
              <a:buSzPts val="1100"/>
              <a:buFont typeface="Calibri"/>
              <a:buNone/>
            </a:pPr>
            <a:r>
              <a:rPr b="0" i="0" lang="en-US" sz="1100" u="none" cap="none" strike="noStrike">
                <a:solidFill>
                  <a:srgbClr val="6C7A85"/>
                </a:solidFill>
                <a:latin typeface="Calibri"/>
                <a:ea typeface="Calibri"/>
                <a:cs typeface="Calibri"/>
                <a:sym typeface="Calibri"/>
              </a:rPr>
              <a:t>test against evidence</a:t>
            </a:r>
            <a:endParaRPr b="0" i="0" sz="1100" u="none" cap="none" strike="noStrike">
              <a:solidFill>
                <a:schemeClr val="dk1"/>
              </a:solidFill>
              <a:latin typeface="Calibri"/>
              <a:ea typeface="Calibri"/>
              <a:cs typeface="Calibri"/>
              <a:sym typeface="Calibri"/>
            </a:endParaRPr>
          </a:p>
        </p:txBody>
      </p:sp>
      <p:cxnSp>
        <p:nvCxnSpPr>
          <p:cNvPr id="521" name="Google Shape;521;p29"/>
          <p:cNvCxnSpPr/>
          <p:nvPr/>
        </p:nvCxnSpPr>
        <p:spPr>
          <a:xfrm>
            <a:off x="10381183" y="3337560"/>
            <a:ext cx="0" cy="594360"/>
          </a:xfrm>
          <a:prstGeom prst="straightConnector1">
            <a:avLst/>
          </a:prstGeom>
          <a:noFill/>
          <a:ln cap="flat" cmpd="sng" w="28575">
            <a:solidFill>
              <a:srgbClr val="5B7488"/>
            </a:solidFill>
            <a:prstDash val="solid"/>
            <a:round/>
            <a:headEnd len="sm" w="sm" type="none"/>
            <a:tailEnd len="med" w="med" type="triangle"/>
          </a:ln>
        </p:spPr>
      </p:cxnSp>
      <p:sp>
        <p:nvSpPr>
          <p:cNvPr id="522" name="Google Shape;522;p29"/>
          <p:cNvSpPr/>
          <p:nvPr/>
        </p:nvSpPr>
        <p:spPr>
          <a:xfrm>
            <a:off x="8817559" y="3977640"/>
            <a:ext cx="3127248" cy="566928"/>
          </a:xfrm>
          <a:prstGeom prst="roundRect">
            <a:avLst>
              <a:gd fmla="val 14516"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9"/>
          <p:cNvSpPr/>
          <p:nvPr/>
        </p:nvSpPr>
        <p:spPr>
          <a:xfrm>
            <a:off x="8890711" y="3977640"/>
            <a:ext cx="2980944" cy="5669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300"/>
              <a:buFont typeface="Calibri"/>
              <a:buNone/>
            </a:pPr>
            <a:r>
              <a:rPr b="1" i="0" lang="en-US" sz="1300" u="none" cap="none" strike="noStrike">
                <a:solidFill>
                  <a:srgbClr val="2F5F5C"/>
                </a:solidFill>
                <a:latin typeface="Calibri"/>
                <a:ea typeface="Calibri"/>
                <a:cs typeface="Calibri"/>
                <a:sym typeface="Calibri"/>
              </a:rPr>
              <a:t>Confirmed → build</a:t>
            </a:r>
            <a:endParaRPr b="0" i="0" sz="1300" u="none" cap="none" strike="noStrike">
              <a:solidFill>
                <a:schemeClr val="dk1"/>
              </a:solidFill>
              <a:latin typeface="Calibri"/>
              <a:ea typeface="Calibri"/>
              <a:cs typeface="Calibri"/>
              <a:sym typeface="Calibri"/>
            </a:endParaRPr>
          </a:p>
        </p:txBody>
      </p:sp>
      <p:sp>
        <p:nvSpPr>
          <p:cNvPr id="524" name="Google Shape;524;p29"/>
          <p:cNvSpPr/>
          <p:nvPr/>
        </p:nvSpPr>
        <p:spPr>
          <a:xfrm>
            <a:off x="8817559" y="4663440"/>
            <a:ext cx="3127248" cy="566928"/>
          </a:xfrm>
          <a:prstGeom prst="roundRect">
            <a:avLst>
              <a:gd fmla="val 14516" name="adj"/>
            </a:avLst>
          </a:prstGeom>
          <a:solidFill>
            <a:srgbClr val="E8ECEF"/>
          </a:solidFill>
          <a:ln cap="flat" cmpd="sng" w="12700">
            <a:solidFill>
              <a:srgbClr val="CBD4D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9"/>
          <p:cNvSpPr/>
          <p:nvPr/>
        </p:nvSpPr>
        <p:spPr>
          <a:xfrm>
            <a:off x="8890711" y="4663440"/>
            <a:ext cx="2980944" cy="5669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7488"/>
              </a:buClr>
              <a:buSzPts val="1300"/>
              <a:buFont typeface="Calibri"/>
              <a:buNone/>
            </a:pPr>
            <a:r>
              <a:rPr b="1" i="0" lang="en-US" sz="1300" u="none" cap="none" strike="noStrike">
                <a:solidFill>
                  <a:srgbClr val="5B7488"/>
                </a:solidFill>
                <a:latin typeface="Calibri"/>
                <a:ea typeface="Calibri"/>
                <a:cs typeface="Calibri"/>
                <a:sym typeface="Calibri"/>
              </a:rPr>
              <a:t>Wrong → iterate</a:t>
            </a:r>
            <a:endParaRPr b="0" i="0" sz="1300" u="none" cap="none" strike="noStrike">
              <a:solidFill>
                <a:schemeClr val="dk1"/>
              </a:solidFill>
              <a:latin typeface="Calibri"/>
              <a:ea typeface="Calibri"/>
              <a:cs typeface="Calibri"/>
              <a:sym typeface="Calibri"/>
            </a:endParaRPr>
          </a:p>
        </p:txBody>
      </p:sp>
      <p:cxnSp>
        <p:nvCxnSpPr>
          <p:cNvPr id="526" name="Google Shape;526;p29"/>
          <p:cNvCxnSpPr/>
          <p:nvPr/>
        </p:nvCxnSpPr>
        <p:spPr>
          <a:xfrm rot="10800000">
            <a:off x="896112" y="4946904"/>
            <a:ext cx="7921447" cy="0"/>
          </a:xfrm>
          <a:prstGeom prst="straightConnector1">
            <a:avLst/>
          </a:prstGeom>
          <a:noFill/>
          <a:ln cap="flat" cmpd="sng" w="28575">
            <a:solidFill>
              <a:srgbClr val="5B7488"/>
            </a:solidFill>
            <a:prstDash val="dash"/>
            <a:round/>
            <a:headEnd len="sm" w="sm" type="none"/>
            <a:tailEnd len="sm" w="sm" type="none"/>
          </a:ln>
        </p:spPr>
      </p:cxnSp>
      <p:cxnSp>
        <p:nvCxnSpPr>
          <p:cNvPr id="527" name="Google Shape;527;p29"/>
          <p:cNvCxnSpPr/>
          <p:nvPr/>
        </p:nvCxnSpPr>
        <p:spPr>
          <a:xfrm>
            <a:off x="896112" y="4946904"/>
            <a:ext cx="0" cy="813816"/>
          </a:xfrm>
          <a:prstGeom prst="straightConnector1">
            <a:avLst/>
          </a:prstGeom>
          <a:noFill/>
          <a:ln cap="flat" cmpd="sng" w="28575">
            <a:solidFill>
              <a:srgbClr val="5B7488"/>
            </a:solidFill>
            <a:prstDash val="dash"/>
            <a:round/>
            <a:headEnd len="sm" w="sm" type="none"/>
            <a:tailEnd len="sm" w="sm" type="none"/>
          </a:ln>
        </p:spPr>
      </p:cxnSp>
      <p:cxnSp>
        <p:nvCxnSpPr>
          <p:cNvPr id="528" name="Google Shape;528;p29"/>
          <p:cNvCxnSpPr/>
          <p:nvPr/>
        </p:nvCxnSpPr>
        <p:spPr>
          <a:xfrm>
            <a:off x="896112" y="5760720"/>
            <a:ext cx="914400" cy="0"/>
          </a:xfrm>
          <a:prstGeom prst="straightConnector1">
            <a:avLst/>
          </a:prstGeom>
          <a:noFill/>
          <a:ln cap="flat" cmpd="sng" w="28575">
            <a:solidFill>
              <a:srgbClr val="5B7488"/>
            </a:solidFill>
            <a:prstDash val="dash"/>
            <a:round/>
            <a:headEnd len="sm" w="sm" type="none"/>
            <a:tailEnd len="sm" w="sm" type="none"/>
          </a:ln>
        </p:spPr>
      </p:cxnSp>
      <p:cxnSp>
        <p:nvCxnSpPr>
          <p:cNvPr id="529" name="Google Shape;529;p29"/>
          <p:cNvCxnSpPr/>
          <p:nvPr/>
        </p:nvCxnSpPr>
        <p:spPr>
          <a:xfrm rot="10800000">
            <a:off x="1810512" y="3355848"/>
            <a:ext cx="0" cy="2404872"/>
          </a:xfrm>
          <a:prstGeom prst="straightConnector1">
            <a:avLst/>
          </a:prstGeom>
          <a:noFill/>
          <a:ln cap="flat" cmpd="sng" w="28575">
            <a:solidFill>
              <a:srgbClr val="5B7488"/>
            </a:solidFill>
            <a:prstDash val="dash"/>
            <a:round/>
            <a:headEnd len="sm" w="sm" type="none"/>
            <a:tailEnd len="med" w="med" type="triangle"/>
          </a:ln>
        </p:spPr>
      </p:cxnSp>
      <p:sp>
        <p:nvSpPr>
          <p:cNvPr id="530" name="Google Shape;530;p29"/>
          <p:cNvSpPr/>
          <p:nvPr/>
        </p:nvSpPr>
        <p:spPr>
          <a:xfrm>
            <a:off x="301752" y="5468112"/>
            <a:ext cx="1371600" cy="23774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7488"/>
              </a:buClr>
              <a:buSzPts val="1050"/>
              <a:buFont typeface="Calibri"/>
              <a:buNone/>
            </a:pPr>
            <a:r>
              <a:rPr b="1" i="1" lang="en-US" sz="1050" u="none" cap="none" strike="noStrike">
                <a:solidFill>
                  <a:srgbClr val="5B7488"/>
                </a:solidFill>
                <a:latin typeface="Calibri"/>
                <a:ea typeface="Calibri"/>
                <a:cs typeface="Calibri"/>
                <a:sym typeface="Calibri"/>
              </a:rPr>
              <a:t>iterate &amp; retest</a:t>
            </a:r>
            <a:endParaRPr b="0" i="0" sz="105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535" name="Shape 535"/>
        <p:cNvGrpSpPr/>
        <p:nvPr/>
      </p:nvGrpSpPr>
      <p:grpSpPr>
        <a:xfrm>
          <a:off x="0" y="0"/>
          <a:ext cx="0" cy="0"/>
          <a:chOff x="0" y="0"/>
          <a:chExt cx="0" cy="0"/>
        </a:xfrm>
      </p:grpSpPr>
      <p:sp>
        <p:nvSpPr>
          <p:cNvPr id="536" name="Google Shape;536;p30"/>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Market Segmentation: Don’t serve everyone, at least, not at once</a:t>
            </a:r>
            <a:endParaRPr b="0" i="0" sz="2900" u="none" cap="none" strike="noStrike">
              <a:solidFill>
                <a:schemeClr val="dk1"/>
              </a:solidFill>
              <a:latin typeface="Calibri"/>
              <a:ea typeface="Calibri"/>
              <a:cs typeface="Calibri"/>
              <a:sym typeface="Calibri"/>
            </a:endParaRPr>
          </a:p>
        </p:txBody>
      </p:sp>
      <p:sp>
        <p:nvSpPr>
          <p:cNvPr id="537" name="Google Shape;537;p30"/>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26</a:t>
            </a:r>
            <a:endParaRPr b="0" i="0" sz="900" u="none" cap="none" strike="noStrike">
              <a:solidFill>
                <a:schemeClr val="dk1"/>
              </a:solidFill>
              <a:latin typeface="Calibri"/>
              <a:ea typeface="Calibri"/>
              <a:cs typeface="Calibri"/>
              <a:sym typeface="Calibri"/>
            </a:endParaRPr>
          </a:p>
        </p:txBody>
      </p:sp>
      <p:sp>
        <p:nvSpPr>
          <p:cNvPr id="538" name="Google Shape;538;p30"/>
          <p:cNvSpPr/>
          <p:nvPr/>
        </p:nvSpPr>
        <p:spPr>
          <a:xfrm>
            <a:off x="566928" y="1691640"/>
            <a:ext cx="11057839" cy="502920"/>
          </a:xfrm>
          <a:prstGeom prst="rect">
            <a:avLst/>
          </a:prstGeom>
          <a:noFill/>
          <a:ln>
            <a:noFill/>
          </a:ln>
        </p:spPr>
        <p:txBody>
          <a:bodyPr anchorCtr="0" anchor="ctr" bIns="45700" lIns="91425" spcFirstLastPara="1" rIns="91425" wrap="square" tIns="45700">
            <a:noAutofit/>
          </a:bodyPr>
          <a:lstStyle/>
          <a:p>
            <a:pPr indent="0" lvl="0" marL="0" marR="0" rtl="0" algn="l">
              <a:lnSpc>
                <a:spcPct val="102000"/>
              </a:lnSpc>
              <a:spcBef>
                <a:spcPts val="0"/>
              </a:spcBef>
              <a:spcAft>
                <a:spcPts val="0"/>
              </a:spcAft>
              <a:buClr>
                <a:srgbClr val="26333C"/>
              </a:buClr>
              <a:buSzPts val="1550"/>
              <a:buFont typeface="Calibri"/>
              <a:buNone/>
            </a:pPr>
            <a:r>
              <a:rPr b="0" i="0" lang="en-US" sz="1550" u="none" cap="none" strike="noStrike">
                <a:solidFill>
                  <a:srgbClr val="26333C"/>
                </a:solidFill>
                <a:latin typeface="Calibri"/>
                <a:ea typeface="Calibri"/>
                <a:cs typeface="Calibri"/>
                <a:sym typeface="Calibri"/>
              </a:rPr>
              <a:t>Different users have different needs, income, behaviours, accessibility requirements, etc. Define a specific initial segment:</a:t>
            </a:r>
            <a:endParaRPr b="0" i="0" sz="1550" u="none" cap="none" strike="noStrike">
              <a:solidFill>
                <a:schemeClr val="dk1"/>
              </a:solidFill>
              <a:latin typeface="Calibri"/>
              <a:ea typeface="Calibri"/>
              <a:cs typeface="Calibri"/>
              <a:sym typeface="Calibri"/>
            </a:endParaRPr>
          </a:p>
        </p:txBody>
      </p:sp>
      <p:sp>
        <p:nvSpPr>
          <p:cNvPr id="539" name="Google Shape;539;p30"/>
          <p:cNvSpPr/>
          <p:nvPr/>
        </p:nvSpPr>
        <p:spPr>
          <a:xfrm>
            <a:off x="1115568" y="2514600"/>
            <a:ext cx="9960559" cy="914400"/>
          </a:xfrm>
          <a:prstGeom prst="roundRect">
            <a:avLst>
              <a:gd fmla="val 9000" name="adj"/>
            </a:avLst>
          </a:prstGeom>
          <a:solidFill>
            <a:srgbClr val="E8EC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30"/>
          <p:cNvSpPr/>
          <p:nvPr/>
        </p:nvSpPr>
        <p:spPr>
          <a:xfrm>
            <a:off x="1344168" y="2606040"/>
            <a:ext cx="182880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7488"/>
              </a:buClr>
              <a:buSzPts val="1050"/>
              <a:buFont typeface="Calibri"/>
              <a:buNone/>
            </a:pPr>
            <a:r>
              <a:rPr b="1" i="0" lang="en-US" sz="1050" u="none" cap="none" strike="noStrike">
                <a:solidFill>
                  <a:srgbClr val="5B7488"/>
                </a:solidFill>
                <a:latin typeface="Calibri"/>
                <a:ea typeface="Calibri"/>
                <a:cs typeface="Calibri"/>
                <a:sym typeface="Calibri"/>
              </a:rPr>
              <a:t>INSTEAD OF</a:t>
            </a:r>
            <a:endParaRPr b="0" i="0" sz="1050" u="none" cap="none" strike="noStrike">
              <a:solidFill>
                <a:schemeClr val="dk1"/>
              </a:solidFill>
              <a:latin typeface="Calibri"/>
              <a:ea typeface="Calibri"/>
              <a:cs typeface="Calibri"/>
              <a:sym typeface="Calibri"/>
            </a:endParaRPr>
          </a:p>
        </p:txBody>
      </p:sp>
      <p:sp>
        <p:nvSpPr>
          <p:cNvPr id="541" name="Google Shape;541;p30"/>
          <p:cNvSpPr/>
          <p:nvPr/>
        </p:nvSpPr>
        <p:spPr>
          <a:xfrm>
            <a:off x="1344168" y="2852928"/>
            <a:ext cx="9503359"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700"/>
              <a:buFont typeface="Calibri"/>
              <a:buNone/>
            </a:pPr>
            <a:r>
              <a:rPr b="0" i="1" lang="en-US" sz="1700" u="none" cap="none" strike="noStrike">
                <a:solidFill>
                  <a:srgbClr val="20303F"/>
                </a:solidFill>
                <a:latin typeface="Calibri"/>
                <a:ea typeface="Calibri"/>
                <a:cs typeface="Calibri"/>
                <a:sym typeface="Calibri"/>
              </a:rPr>
              <a:t>“A product for people with disabilities”</a:t>
            </a:r>
            <a:endParaRPr b="0" i="0" sz="1700" u="none" cap="none" strike="noStrike">
              <a:solidFill>
                <a:schemeClr val="dk1"/>
              </a:solidFill>
              <a:latin typeface="Calibri"/>
              <a:ea typeface="Calibri"/>
              <a:cs typeface="Calibri"/>
              <a:sym typeface="Calibri"/>
            </a:endParaRPr>
          </a:p>
        </p:txBody>
      </p:sp>
      <p:sp>
        <p:nvSpPr>
          <p:cNvPr id="542" name="Google Shape;542;p30"/>
          <p:cNvSpPr/>
          <p:nvPr/>
        </p:nvSpPr>
        <p:spPr>
          <a:xfrm>
            <a:off x="0" y="3520440"/>
            <a:ext cx="12191695"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E7C78"/>
              </a:buClr>
              <a:buSzPts val="2400"/>
              <a:buFont typeface="Calibri"/>
              <a:buNone/>
            </a:pPr>
            <a:r>
              <a:rPr b="0" i="0" lang="en-US" sz="2400" u="none" cap="none" strike="noStrike">
                <a:solidFill>
                  <a:srgbClr val="3E7C78"/>
                </a:solidFill>
                <a:latin typeface="Calibri"/>
                <a:ea typeface="Calibri"/>
                <a:cs typeface="Calibri"/>
                <a:sym typeface="Calibri"/>
              </a:rPr>
              <a:t>↓</a:t>
            </a:r>
            <a:endParaRPr b="0" i="0" sz="2400" u="none" cap="none" strike="noStrike">
              <a:solidFill>
                <a:schemeClr val="dk1"/>
              </a:solidFill>
              <a:latin typeface="Calibri"/>
              <a:ea typeface="Calibri"/>
              <a:cs typeface="Calibri"/>
              <a:sym typeface="Calibri"/>
            </a:endParaRPr>
          </a:p>
        </p:txBody>
      </p:sp>
      <p:sp>
        <p:nvSpPr>
          <p:cNvPr id="543" name="Google Shape;543;p30"/>
          <p:cNvSpPr/>
          <p:nvPr/>
        </p:nvSpPr>
        <p:spPr>
          <a:xfrm>
            <a:off x="2761488" y="4023360"/>
            <a:ext cx="6668719" cy="960120"/>
          </a:xfrm>
          <a:prstGeom prst="roundRect">
            <a:avLst>
              <a:gd fmla="val 8571"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30"/>
          <p:cNvSpPr/>
          <p:nvPr/>
        </p:nvSpPr>
        <p:spPr>
          <a:xfrm>
            <a:off x="2990088" y="4114800"/>
            <a:ext cx="274320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9FD0CC"/>
              </a:buClr>
              <a:buSzPts val="1050"/>
              <a:buFont typeface="Calibri"/>
              <a:buNone/>
            </a:pPr>
            <a:r>
              <a:rPr b="1" i="0" lang="en-US" sz="1050" u="none" cap="none" strike="noStrike">
                <a:solidFill>
                  <a:srgbClr val="9FD0CC"/>
                </a:solidFill>
                <a:latin typeface="Calibri"/>
                <a:ea typeface="Calibri"/>
                <a:cs typeface="Calibri"/>
                <a:sym typeface="Calibri"/>
              </a:rPr>
              <a:t>SCOPE IT DOWN TO</a:t>
            </a:r>
            <a:endParaRPr b="0" i="0" sz="1050" u="none" cap="none" strike="noStrike">
              <a:solidFill>
                <a:schemeClr val="dk1"/>
              </a:solidFill>
              <a:latin typeface="Calibri"/>
              <a:ea typeface="Calibri"/>
              <a:cs typeface="Calibri"/>
              <a:sym typeface="Calibri"/>
            </a:endParaRPr>
          </a:p>
        </p:txBody>
      </p:sp>
      <p:sp>
        <p:nvSpPr>
          <p:cNvPr id="545" name="Google Shape;545;p30"/>
          <p:cNvSpPr/>
          <p:nvPr/>
        </p:nvSpPr>
        <p:spPr>
          <a:xfrm>
            <a:off x="2990088" y="4361688"/>
            <a:ext cx="6211519" cy="5029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1600"/>
              <a:buFont typeface="Calibri"/>
              <a:buNone/>
            </a:pPr>
            <a:r>
              <a:rPr b="0" i="1" lang="en-US" sz="1600" u="none" cap="none" strike="noStrike">
                <a:solidFill>
                  <a:srgbClr val="FFFFFF"/>
                </a:solidFill>
                <a:latin typeface="Calibri"/>
                <a:ea typeface="Calibri"/>
                <a:cs typeface="Calibri"/>
                <a:sym typeface="Calibri"/>
              </a:rPr>
              <a:t>“Deaf university students at public universities in Ghana.</a:t>
            </a:r>
            <a:endParaRPr b="0" i="0" sz="1600" u="none" cap="none" strike="noStrike">
              <a:solidFill>
                <a:schemeClr val="dk1"/>
              </a:solidFill>
              <a:latin typeface="Calibri"/>
              <a:ea typeface="Calibri"/>
              <a:cs typeface="Calibri"/>
              <a:sym typeface="Calibri"/>
            </a:endParaRPr>
          </a:p>
        </p:txBody>
      </p:sp>
      <p:sp>
        <p:nvSpPr>
          <p:cNvPr id="546" name="Google Shape;546;p30"/>
          <p:cNvSpPr/>
          <p:nvPr/>
        </p:nvSpPr>
        <p:spPr>
          <a:xfrm>
            <a:off x="566928" y="5257800"/>
            <a:ext cx="11057839" cy="685800"/>
          </a:xfrm>
          <a:prstGeom prst="roundRect">
            <a:avLst>
              <a:gd fmla="val 12000" name="adj"/>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30"/>
          <p:cNvSpPr/>
          <p:nvPr/>
        </p:nvSpPr>
        <p:spPr>
          <a:xfrm>
            <a:off x="768096" y="5385816"/>
            <a:ext cx="10655503" cy="42976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2F5F5C"/>
              </a:buClr>
              <a:buSzPts val="1450"/>
              <a:buFont typeface="Calibri"/>
              <a:buNone/>
            </a:pPr>
            <a:r>
              <a:rPr b="0" i="0" lang="en-US" sz="1450" u="none" cap="none" strike="noStrike">
                <a:solidFill>
                  <a:srgbClr val="2F5F5C"/>
                </a:solidFill>
                <a:latin typeface="Calibri"/>
                <a:ea typeface="Calibri"/>
                <a:cs typeface="Calibri"/>
                <a:sym typeface="Calibri"/>
              </a:rPr>
              <a:t>Now you can actually investigate their specific problems, current alternatives, etc</a:t>
            </a:r>
            <a:endParaRPr b="0" i="0" sz="1450" u="none" cap="none" strike="noStrik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0303F"/>
        </a:solidFill>
      </p:bgPr>
    </p:bg>
    <p:spTree>
      <p:nvGrpSpPr>
        <p:cNvPr id="552" name="Shape 552"/>
        <p:cNvGrpSpPr/>
        <p:nvPr/>
      </p:nvGrpSpPr>
      <p:grpSpPr>
        <a:xfrm>
          <a:off x="0" y="0"/>
          <a:ext cx="0" cy="0"/>
          <a:chOff x="0" y="0"/>
          <a:chExt cx="0" cy="0"/>
        </a:xfrm>
      </p:grpSpPr>
      <p:sp>
        <p:nvSpPr>
          <p:cNvPr id="553" name="Google Shape;553;p31"/>
          <p:cNvSpPr/>
          <p:nvPr/>
        </p:nvSpPr>
        <p:spPr>
          <a:xfrm>
            <a:off x="566928" y="1737360"/>
            <a:ext cx="457200" cy="457200"/>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31"/>
          <p:cNvSpPr/>
          <p:nvPr/>
        </p:nvSpPr>
        <p:spPr>
          <a:xfrm>
            <a:off x="1133856" y="1737360"/>
            <a:ext cx="457200" cy="457200"/>
          </a:xfrm>
          <a:prstGeom prst="rect">
            <a:avLst/>
          </a:prstGeom>
          <a:solidFill>
            <a:srgbClr val="5B74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31"/>
          <p:cNvSpPr/>
          <p:nvPr/>
        </p:nvSpPr>
        <p:spPr>
          <a:xfrm>
            <a:off x="566928" y="2468880"/>
            <a:ext cx="11057839"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9FD0CC"/>
              </a:buClr>
              <a:buSzPts val="1300"/>
              <a:buFont typeface="Calibri"/>
              <a:buNone/>
            </a:pPr>
            <a:r>
              <a:rPr b="1" i="0" lang="en-US" sz="1300" u="none" cap="none" strike="noStrike">
                <a:solidFill>
                  <a:srgbClr val="9FD0CC"/>
                </a:solidFill>
                <a:latin typeface="Calibri"/>
                <a:ea typeface="Calibri"/>
                <a:cs typeface="Calibri"/>
                <a:sym typeface="Calibri"/>
              </a:rPr>
              <a:t>PART THREE</a:t>
            </a:r>
            <a:endParaRPr b="0" i="0" sz="1300" u="none" cap="none" strike="noStrike">
              <a:solidFill>
                <a:schemeClr val="dk1"/>
              </a:solidFill>
              <a:latin typeface="Calibri"/>
              <a:ea typeface="Calibri"/>
              <a:cs typeface="Calibri"/>
              <a:sym typeface="Calibri"/>
            </a:endParaRPr>
          </a:p>
        </p:txBody>
      </p:sp>
      <p:sp>
        <p:nvSpPr>
          <p:cNvPr id="556" name="Google Shape;556;p31"/>
          <p:cNvSpPr/>
          <p:nvPr/>
        </p:nvSpPr>
        <p:spPr>
          <a:xfrm>
            <a:off x="566928" y="2761488"/>
            <a:ext cx="11057839" cy="1554480"/>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FFFFFF"/>
              </a:buClr>
              <a:buSzPts val="3800"/>
              <a:buFont typeface="Cambria"/>
              <a:buNone/>
            </a:pPr>
            <a:r>
              <a:rPr b="1" i="0" lang="en-US" sz="3800" u="none" cap="none" strike="noStrike">
                <a:solidFill>
                  <a:srgbClr val="FFFFFF"/>
                </a:solidFill>
                <a:latin typeface="Cambria"/>
                <a:ea typeface="Cambria"/>
                <a:cs typeface="Cambria"/>
                <a:sym typeface="Cambria"/>
              </a:rPr>
              <a:t>Engineering &amp; Technology</a:t>
            </a:r>
            <a:endParaRPr b="0" i="0" sz="3800" u="none" cap="none" strike="noStrike">
              <a:solidFill>
                <a:schemeClr val="dk1"/>
              </a:solidFill>
              <a:latin typeface="Calibri"/>
              <a:ea typeface="Calibri"/>
              <a:cs typeface="Calibri"/>
              <a:sym typeface="Calibri"/>
            </a:endParaRPr>
          </a:p>
        </p:txBody>
      </p:sp>
      <p:sp>
        <p:nvSpPr>
          <p:cNvPr id="557" name="Google Shape;557;p31"/>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27</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562" name="Shape 562"/>
        <p:cNvGrpSpPr/>
        <p:nvPr/>
      </p:nvGrpSpPr>
      <p:grpSpPr>
        <a:xfrm>
          <a:off x="0" y="0"/>
          <a:ext cx="0" cy="0"/>
          <a:chOff x="0" y="0"/>
          <a:chExt cx="0" cy="0"/>
        </a:xfrm>
      </p:grpSpPr>
      <p:sp>
        <p:nvSpPr>
          <p:cNvPr id="563" name="Google Shape;563;p32"/>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We have a problem, now what?</a:t>
            </a:r>
            <a:endParaRPr b="0" i="0" sz="2900" u="none" cap="none" strike="noStrike">
              <a:solidFill>
                <a:schemeClr val="dk1"/>
              </a:solidFill>
              <a:latin typeface="Calibri"/>
              <a:ea typeface="Calibri"/>
              <a:cs typeface="Calibri"/>
              <a:sym typeface="Calibri"/>
            </a:endParaRPr>
          </a:p>
        </p:txBody>
      </p:sp>
      <p:sp>
        <p:nvSpPr>
          <p:cNvPr id="564" name="Google Shape;564;p32"/>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28</a:t>
            </a:r>
            <a:endParaRPr b="0" i="0" sz="900" u="none" cap="none" strike="noStrike">
              <a:solidFill>
                <a:schemeClr val="dk1"/>
              </a:solidFill>
              <a:latin typeface="Calibri"/>
              <a:ea typeface="Calibri"/>
              <a:cs typeface="Calibri"/>
              <a:sym typeface="Calibri"/>
            </a:endParaRPr>
          </a:p>
        </p:txBody>
      </p:sp>
      <p:sp>
        <p:nvSpPr>
          <p:cNvPr id="565" name="Google Shape;565;p32"/>
          <p:cNvSpPr/>
          <p:nvPr/>
        </p:nvSpPr>
        <p:spPr>
          <a:xfrm>
            <a:off x="566928" y="1554480"/>
            <a:ext cx="11057839" cy="548640"/>
          </a:xfrm>
          <a:prstGeom prst="rect">
            <a:avLst/>
          </a:prstGeom>
          <a:noFill/>
          <a:ln>
            <a:noFill/>
          </a:ln>
        </p:spPr>
        <p:txBody>
          <a:bodyPr anchorCtr="0" anchor="t" bIns="45700" lIns="91425" spcFirstLastPara="1" rIns="91425" wrap="square" tIns="45700">
            <a:noAutofit/>
          </a:bodyPr>
          <a:lstStyle/>
          <a:p>
            <a:pPr indent="0" lvl="0" marL="0" marR="0" rtl="0" algn="l">
              <a:lnSpc>
                <a:spcPct val="103000"/>
              </a:lnSpc>
              <a:spcBef>
                <a:spcPts val="0"/>
              </a:spcBef>
              <a:spcAft>
                <a:spcPts val="0"/>
              </a:spcAft>
              <a:buClr>
                <a:srgbClr val="26333C"/>
              </a:buClr>
              <a:buSzPts val="1600"/>
              <a:buFont typeface="Calibri"/>
              <a:buNone/>
            </a:pPr>
            <a:r>
              <a:rPr b="0" i="0" lang="en-US" sz="1600" u="none" cap="none" strike="noStrike">
                <a:solidFill>
                  <a:srgbClr val="26333C"/>
                </a:solidFill>
                <a:latin typeface="Calibri"/>
                <a:ea typeface="Calibri"/>
                <a:cs typeface="Calibri"/>
                <a:sym typeface="Calibri"/>
              </a:rPr>
              <a:t>So far, by the time you get to this stage, it is assumed that you have established:</a:t>
            </a:r>
            <a:endParaRPr b="0" i="0" sz="1600" u="none" cap="none" strike="noStrike">
              <a:solidFill>
                <a:schemeClr val="dk1"/>
              </a:solidFill>
              <a:latin typeface="Calibri"/>
              <a:ea typeface="Calibri"/>
              <a:cs typeface="Calibri"/>
              <a:sym typeface="Calibri"/>
            </a:endParaRPr>
          </a:p>
        </p:txBody>
      </p:sp>
      <p:sp>
        <p:nvSpPr>
          <p:cNvPr id="566" name="Google Shape;566;p32"/>
          <p:cNvSpPr/>
          <p:nvPr/>
        </p:nvSpPr>
        <p:spPr>
          <a:xfrm>
            <a:off x="566928" y="2240280"/>
            <a:ext cx="5300320" cy="640080"/>
          </a:xfrm>
          <a:prstGeom prst="roundRect">
            <a:avLst>
              <a:gd fmla="val 12857"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2"/>
          <p:cNvSpPr/>
          <p:nvPr/>
        </p:nvSpPr>
        <p:spPr>
          <a:xfrm>
            <a:off x="795528" y="2240280"/>
            <a:ext cx="365760"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E7C78"/>
              </a:buClr>
              <a:buSzPts val="1600"/>
              <a:buFont typeface="Calibri"/>
              <a:buNone/>
            </a:pPr>
            <a:r>
              <a:rPr b="1" i="0" lang="en-US" sz="1600" u="none" cap="none" strike="noStrike">
                <a:solidFill>
                  <a:srgbClr val="3E7C78"/>
                </a:solidFill>
                <a:latin typeface="Calibri"/>
                <a:ea typeface="Calibri"/>
                <a:cs typeface="Calibri"/>
                <a:sym typeface="Calibri"/>
              </a:rPr>
              <a:t>✓</a:t>
            </a:r>
            <a:endParaRPr b="0" i="0" sz="1600" u="none" cap="none" strike="noStrike">
              <a:solidFill>
                <a:schemeClr val="dk1"/>
              </a:solidFill>
              <a:latin typeface="Calibri"/>
              <a:ea typeface="Calibri"/>
              <a:cs typeface="Calibri"/>
              <a:sym typeface="Calibri"/>
            </a:endParaRPr>
          </a:p>
        </p:txBody>
      </p:sp>
      <p:sp>
        <p:nvSpPr>
          <p:cNvPr id="568" name="Google Shape;568;p32"/>
          <p:cNvSpPr/>
          <p:nvPr/>
        </p:nvSpPr>
        <p:spPr>
          <a:xfrm>
            <a:off x="1207008" y="2240280"/>
            <a:ext cx="4477360"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A real problem</a:t>
            </a:r>
            <a:endParaRPr b="0" i="0" sz="1400" u="none" cap="none" strike="noStrike">
              <a:solidFill>
                <a:schemeClr val="dk1"/>
              </a:solidFill>
              <a:latin typeface="Calibri"/>
              <a:ea typeface="Calibri"/>
              <a:cs typeface="Calibri"/>
              <a:sym typeface="Calibri"/>
            </a:endParaRPr>
          </a:p>
        </p:txBody>
      </p:sp>
      <p:sp>
        <p:nvSpPr>
          <p:cNvPr id="569" name="Google Shape;569;p32"/>
          <p:cNvSpPr/>
          <p:nvPr/>
        </p:nvSpPr>
        <p:spPr>
          <a:xfrm>
            <a:off x="6324448" y="2240280"/>
            <a:ext cx="5300320" cy="640080"/>
          </a:xfrm>
          <a:prstGeom prst="roundRect">
            <a:avLst>
              <a:gd fmla="val 12857"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2"/>
          <p:cNvSpPr/>
          <p:nvPr/>
        </p:nvSpPr>
        <p:spPr>
          <a:xfrm>
            <a:off x="6553048" y="2240280"/>
            <a:ext cx="365760"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E7C78"/>
              </a:buClr>
              <a:buSzPts val="1600"/>
              <a:buFont typeface="Calibri"/>
              <a:buNone/>
            </a:pPr>
            <a:r>
              <a:rPr b="1" i="0" lang="en-US" sz="1600" u="none" cap="none" strike="noStrike">
                <a:solidFill>
                  <a:srgbClr val="3E7C78"/>
                </a:solidFill>
                <a:latin typeface="Calibri"/>
                <a:ea typeface="Calibri"/>
                <a:cs typeface="Calibri"/>
                <a:sym typeface="Calibri"/>
              </a:rPr>
              <a:t>✓</a:t>
            </a:r>
            <a:endParaRPr b="0" i="0" sz="1600" u="none" cap="none" strike="noStrike">
              <a:solidFill>
                <a:schemeClr val="dk1"/>
              </a:solidFill>
              <a:latin typeface="Calibri"/>
              <a:ea typeface="Calibri"/>
              <a:cs typeface="Calibri"/>
              <a:sym typeface="Calibri"/>
            </a:endParaRPr>
          </a:p>
        </p:txBody>
      </p:sp>
      <p:sp>
        <p:nvSpPr>
          <p:cNvPr id="571" name="Google Shape;571;p32"/>
          <p:cNvSpPr/>
          <p:nvPr/>
        </p:nvSpPr>
        <p:spPr>
          <a:xfrm>
            <a:off x="6964528" y="2240280"/>
            <a:ext cx="4477360"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Who experiences it</a:t>
            </a:r>
            <a:endParaRPr b="0" i="0" sz="1400" u="none" cap="none" strike="noStrike">
              <a:solidFill>
                <a:schemeClr val="dk1"/>
              </a:solidFill>
              <a:latin typeface="Calibri"/>
              <a:ea typeface="Calibri"/>
              <a:cs typeface="Calibri"/>
              <a:sym typeface="Calibri"/>
            </a:endParaRPr>
          </a:p>
        </p:txBody>
      </p:sp>
      <p:sp>
        <p:nvSpPr>
          <p:cNvPr id="572" name="Google Shape;572;p32"/>
          <p:cNvSpPr/>
          <p:nvPr/>
        </p:nvSpPr>
        <p:spPr>
          <a:xfrm>
            <a:off x="566928" y="3026664"/>
            <a:ext cx="5300320" cy="640080"/>
          </a:xfrm>
          <a:prstGeom prst="roundRect">
            <a:avLst>
              <a:gd fmla="val 12857"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32"/>
          <p:cNvSpPr/>
          <p:nvPr/>
        </p:nvSpPr>
        <p:spPr>
          <a:xfrm>
            <a:off x="795528" y="3026664"/>
            <a:ext cx="365760"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E7C78"/>
              </a:buClr>
              <a:buSzPts val="1600"/>
              <a:buFont typeface="Calibri"/>
              <a:buNone/>
            </a:pPr>
            <a:r>
              <a:rPr b="1" i="0" lang="en-US" sz="1600" u="none" cap="none" strike="noStrike">
                <a:solidFill>
                  <a:srgbClr val="3E7C78"/>
                </a:solidFill>
                <a:latin typeface="Calibri"/>
                <a:ea typeface="Calibri"/>
                <a:cs typeface="Calibri"/>
                <a:sym typeface="Calibri"/>
              </a:rPr>
              <a:t>✓</a:t>
            </a:r>
            <a:endParaRPr b="0" i="0" sz="1600" u="none" cap="none" strike="noStrike">
              <a:solidFill>
                <a:schemeClr val="dk1"/>
              </a:solidFill>
              <a:latin typeface="Calibri"/>
              <a:ea typeface="Calibri"/>
              <a:cs typeface="Calibri"/>
              <a:sym typeface="Calibri"/>
            </a:endParaRPr>
          </a:p>
        </p:txBody>
      </p:sp>
      <p:sp>
        <p:nvSpPr>
          <p:cNvPr id="574" name="Google Shape;574;p32"/>
          <p:cNvSpPr/>
          <p:nvPr/>
        </p:nvSpPr>
        <p:spPr>
          <a:xfrm>
            <a:off x="1207008" y="3026664"/>
            <a:ext cx="4477360"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Why it matters</a:t>
            </a:r>
            <a:endParaRPr b="0" i="0" sz="1400" u="none" cap="none" strike="noStrike">
              <a:solidFill>
                <a:schemeClr val="dk1"/>
              </a:solidFill>
              <a:latin typeface="Calibri"/>
              <a:ea typeface="Calibri"/>
              <a:cs typeface="Calibri"/>
              <a:sym typeface="Calibri"/>
            </a:endParaRPr>
          </a:p>
        </p:txBody>
      </p:sp>
      <p:sp>
        <p:nvSpPr>
          <p:cNvPr id="575" name="Google Shape;575;p32"/>
          <p:cNvSpPr/>
          <p:nvPr/>
        </p:nvSpPr>
        <p:spPr>
          <a:xfrm>
            <a:off x="6324448" y="3026664"/>
            <a:ext cx="5300320" cy="640080"/>
          </a:xfrm>
          <a:prstGeom prst="roundRect">
            <a:avLst>
              <a:gd fmla="val 12857"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2"/>
          <p:cNvSpPr/>
          <p:nvPr/>
        </p:nvSpPr>
        <p:spPr>
          <a:xfrm>
            <a:off x="6553048" y="3026664"/>
            <a:ext cx="365760"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E7C78"/>
              </a:buClr>
              <a:buSzPts val="1600"/>
              <a:buFont typeface="Calibri"/>
              <a:buNone/>
            </a:pPr>
            <a:r>
              <a:rPr b="1" i="0" lang="en-US" sz="1600" u="none" cap="none" strike="noStrike">
                <a:solidFill>
                  <a:srgbClr val="3E7C78"/>
                </a:solidFill>
                <a:latin typeface="Calibri"/>
                <a:ea typeface="Calibri"/>
                <a:cs typeface="Calibri"/>
                <a:sym typeface="Calibri"/>
              </a:rPr>
              <a:t>✓</a:t>
            </a:r>
            <a:endParaRPr b="0" i="0" sz="1600" u="none" cap="none" strike="noStrike">
              <a:solidFill>
                <a:schemeClr val="dk1"/>
              </a:solidFill>
              <a:latin typeface="Calibri"/>
              <a:ea typeface="Calibri"/>
              <a:cs typeface="Calibri"/>
              <a:sym typeface="Calibri"/>
            </a:endParaRPr>
          </a:p>
        </p:txBody>
      </p:sp>
      <p:sp>
        <p:nvSpPr>
          <p:cNvPr id="577" name="Google Shape;577;p32"/>
          <p:cNvSpPr/>
          <p:nvPr/>
        </p:nvSpPr>
        <p:spPr>
          <a:xfrm>
            <a:off x="6964528" y="3026664"/>
            <a:ext cx="4477360"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Evidence that it exists</a:t>
            </a:r>
            <a:endParaRPr b="0" i="0" sz="1400" u="none" cap="none" strike="noStrike">
              <a:solidFill>
                <a:schemeClr val="dk1"/>
              </a:solidFill>
              <a:latin typeface="Calibri"/>
              <a:ea typeface="Calibri"/>
              <a:cs typeface="Calibri"/>
              <a:sym typeface="Calibri"/>
            </a:endParaRPr>
          </a:p>
        </p:txBody>
      </p:sp>
      <p:sp>
        <p:nvSpPr>
          <p:cNvPr id="578" name="Google Shape;578;p32"/>
          <p:cNvSpPr/>
          <p:nvPr/>
        </p:nvSpPr>
        <p:spPr>
          <a:xfrm>
            <a:off x="566928" y="3813048"/>
            <a:ext cx="5300320" cy="640080"/>
          </a:xfrm>
          <a:prstGeom prst="roundRect">
            <a:avLst>
              <a:gd fmla="val 12857"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2"/>
          <p:cNvSpPr/>
          <p:nvPr/>
        </p:nvSpPr>
        <p:spPr>
          <a:xfrm>
            <a:off x="795528" y="3813048"/>
            <a:ext cx="365760"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E7C78"/>
              </a:buClr>
              <a:buSzPts val="1600"/>
              <a:buFont typeface="Calibri"/>
              <a:buNone/>
            </a:pPr>
            <a:r>
              <a:rPr b="1" i="0" lang="en-US" sz="1600" u="none" cap="none" strike="noStrike">
                <a:solidFill>
                  <a:srgbClr val="3E7C78"/>
                </a:solidFill>
                <a:latin typeface="Calibri"/>
                <a:ea typeface="Calibri"/>
                <a:cs typeface="Calibri"/>
                <a:sym typeface="Calibri"/>
              </a:rPr>
              <a:t>✓</a:t>
            </a:r>
            <a:endParaRPr b="0" i="0" sz="1600" u="none" cap="none" strike="noStrike">
              <a:solidFill>
                <a:schemeClr val="dk1"/>
              </a:solidFill>
              <a:latin typeface="Calibri"/>
              <a:ea typeface="Calibri"/>
              <a:cs typeface="Calibri"/>
              <a:sym typeface="Calibri"/>
            </a:endParaRPr>
          </a:p>
        </p:txBody>
      </p:sp>
      <p:sp>
        <p:nvSpPr>
          <p:cNvPr id="580" name="Google Shape;580;p32"/>
          <p:cNvSpPr/>
          <p:nvPr/>
        </p:nvSpPr>
        <p:spPr>
          <a:xfrm>
            <a:off x="1207008" y="3813048"/>
            <a:ext cx="4477360"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A proposed solution</a:t>
            </a:r>
            <a:endParaRPr b="0" i="0" sz="1400" u="none" cap="none" strike="noStrike">
              <a:solidFill>
                <a:schemeClr val="dk1"/>
              </a:solidFill>
              <a:latin typeface="Calibri"/>
              <a:ea typeface="Calibri"/>
              <a:cs typeface="Calibri"/>
              <a:sym typeface="Calibri"/>
            </a:endParaRPr>
          </a:p>
        </p:txBody>
      </p:sp>
      <p:sp>
        <p:nvSpPr>
          <p:cNvPr id="581" name="Google Shape;581;p32"/>
          <p:cNvSpPr/>
          <p:nvPr/>
        </p:nvSpPr>
        <p:spPr>
          <a:xfrm>
            <a:off x="6324448" y="3813048"/>
            <a:ext cx="5300320" cy="640080"/>
          </a:xfrm>
          <a:prstGeom prst="roundRect">
            <a:avLst>
              <a:gd fmla="val 12857"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32"/>
          <p:cNvSpPr/>
          <p:nvPr/>
        </p:nvSpPr>
        <p:spPr>
          <a:xfrm>
            <a:off x="6553048" y="3813048"/>
            <a:ext cx="365760"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E7C78"/>
              </a:buClr>
              <a:buSzPts val="1600"/>
              <a:buFont typeface="Calibri"/>
              <a:buNone/>
            </a:pPr>
            <a:r>
              <a:rPr b="1" i="0" lang="en-US" sz="1600" u="none" cap="none" strike="noStrike">
                <a:solidFill>
                  <a:srgbClr val="3E7C78"/>
                </a:solidFill>
                <a:latin typeface="Calibri"/>
                <a:ea typeface="Calibri"/>
                <a:cs typeface="Calibri"/>
                <a:sym typeface="Calibri"/>
              </a:rPr>
              <a:t>✓</a:t>
            </a:r>
            <a:endParaRPr b="0" i="0" sz="1600" u="none" cap="none" strike="noStrike">
              <a:solidFill>
                <a:schemeClr val="dk1"/>
              </a:solidFill>
              <a:latin typeface="Calibri"/>
              <a:ea typeface="Calibri"/>
              <a:cs typeface="Calibri"/>
              <a:sym typeface="Calibri"/>
            </a:endParaRPr>
          </a:p>
        </p:txBody>
      </p:sp>
      <p:sp>
        <p:nvSpPr>
          <p:cNvPr id="583" name="Google Shape;583;p32"/>
          <p:cNvSpPr/>
          <p:nvPr/>
        </p:nvSpPr>
        <p:spPr>
          <a:xfrm>
            <a:off x="6964528" y="3813048"/>
            <a:ext cx="4477360"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Some evidence that people might value it.</a:t>
            </a:r>
            <a:endParaRPr b="0" i="0" sz="1400" u="none" cap="none" strike="noStrike">
              <a:solidFill>
                <a:schemeClr val="dk1"/>
              </a:solidFill>
              <a:latin typeface="Calibri"/>
              <a:ea typeface="Calibri"/>
              <a:cs typeface="Calibri"/>
              <a:sym typeface="Calibri"/>
            </a:endParaRPr>
          </a:p>
        </p:txBody>
      </p:sp>
      <p:sp>
        <p:nvSpPr>
          <p:cNvPr id="584" name="Google Shape;584;p32"/>
          <p:cNvSpPr/>
          <p:nvPr/>
        </p:nvSpPr>
        <p:spPr>
          <a:xfrm>
            <a:off x="566928" y="5120640"/>
            <a:ext cx="11057839" cy="777240"/>
          </a:xfrm>
          <a:prstGeom prst="roundRect">
            <a:avLst>
              <a:gd fmla="val 10588"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32"/>
          <p:cNvSpPr/>
          <p:nvPr/>
        </p:nvSpPr>
        <p:spPr>
          <a:xfrm>
            <a:off x="768096" y="5248656"/>
            <a:ext cx="10655503" cy="52120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FFFFFF"/>
              </a:buClr>
              <a:buSzPts val="1600"/>
              <a:buFont typeface="Calibri"/>
              <a:buNone/>
            </a:pPr>
            <a:r>
              <a:rPr b="0" i="0" lang="en-US" sz="1600" u="none" cap="none" strike="noStrike">
                <a:solidFill>
                  <a:srgbClr val="FFFFFF"/>
                </a:solidFill>
                <a:latin typeface="Calibri"/>
                <a:ea typeface="Calibri"/>
                <a:cs typeface="Calibri"/>
                <a:sym typeface="Calibri"/>
              </a:rPr>
              <a:t>The next question we ask ourselves is, is this solution technically feasible?</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590" name="Shape 590"/>
        <p:cNvGrpSpPr/>
        <p:nvPr/>
      </p:nvGrpSpPr>
      <p:grpSpPr>
        <a:xfrm>
          <a:off x="0" y="0"/>
          <a:ext cx="0" cy="0"/>
          <a:chOff x="0" y="0"/>
          <a:chExt cx="0" cy="0"/>
        </a:xfrm>
      </p:grpSpPr>
      <p:sp>
        <p:nvSpPr>
          <p:cNvPr id="591" name="Google Shape;591;p33"/>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We have a problem, now what?</a:t>
            </a:r>
            <a:endParaRPr b="0" i="0" sz="2900" u="none" cap="none" strike="noStrike">
              <a:solidFill>
                <a:schemeClr val="dk1"/>
              </a:solidFill>
              <a:latin typeface="Calibri"/>
              <a:ea typeface="Calibri"/>
              <a:cs typeface="Calibri"/>
              <a:sym typeface="Calibri"/>
            </a:endParaRPr>
          </a:p>
        </p:txBody>
      </p:sp>
      <p:sp>
        <p:nvSpPr>
          <p:cNvPr id="592" name="Google Shape;592;p33"/>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29</a:t>
            </a:r>
            <a:endParaRPr b="0" i="0" sz="900" u="none" cap="none" strike="noStrike">
              <a:solidFill>
                <a:schemeClr val="dk1"/>
              </a:solidFill>
              <a:latin typeface="Calibri"/>
              <a:ea typeface="Calibri"/>
              <a:cs typeface="Calibri"/>
              <a:sym typeface="Calibri"/>
            </a:endParaRPr>
          </a:p>
        </p:txBody>
      </p:sp>
      <p:sp>
        <p:nvSpPr>
          <p:cNvPr id="593" name="Google Shape;593;p33"/>
          <p:cNvSpPr/>
          <p:nvPr/>
        </p:nvSpPr>
        <p:spPr>
          <a:xfrm>
            <a:off x="566928" y="1737360"/>
            <a:ext cx="11057839" cy="1691640"/>
          </a:xfrm>
          <a:prstGeom prst="roundRect">
            <a:avLst>
              <a:gd fmla="val 4865"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3"/>
          <p:cNvSpPr/>
          <p:nvPr/>
        </p:nvSpPr>
        <p:spPr>
          <a:xfrm>
            <a:off x="841248" y="1938528"/>
            <a:ext cx="10509199" cy="1325880"/>
          </a:xfrm>
          <a:prstGeom prst="rect">
            <a:avLst/>
          </a:prstGeom>
          <a:noFill/>
          <a:ln>
            <a:noFill/>
          </a:ln>
        </p:spPr>
        <p:txBody>
          <a:bodyPr anchorCtr="0" anchor="t" bIns="0" lIns="0" spcFirstLastPara="1" rIns="0" wrap="square" tIns="0">
            <a:noAutofit/>
          </a:bodyPr>
          <a:lstStyle/>
          <a:p>
            <a:pPr indent="-203200" lvl="0" marL="203200" marR="0" rtl="0" algn="l">
              <a:spcBef>
                <a:spcPts val="0"/>
              </a:spcBef>
              <a:spcAft>
                <a:spcPts val="0"/>
              </a:spcAft>
              <a:buClr>
                <a:srgbClr val="26333C"/>
              </a:buClr>
              <a:buSzPts val="1450"/>
              <a:buFont typeface="Calibri"/>
              <a:buChar char="•"/>
            </a:pPr>
            <a:r>
              <a:rPr b="0" i="0" lang="en-US" sz="1450" u="none" cap="none" strike="noStrike">
                <a:solidFill>
                  <a:srgbClr val="26333C"/>
                </a:solidFill>
                <a:latin typeface="Calibri"/>
                <a:ea typeface="Calibri"/>
                <a:cs typeface="Calibri"/>
                <a:sym typeface="Calibri"/>
              </a:rPr>
              <a:t>A technically impressive system can still fail if it doesn’t solve the right problem, doesn’t work for the intended users, or cannot realistically operate in the region it was targeted for.</a:t>
            </a:r>
            <a:endParaRPr b="0" i="0" sz="1450" u="none" cap="none" strike="noStrike">
              <a:solidFill>
                <a:schemeClr val="dk1"/>
              </a:solidFill>
              <a:latin typeface="Calibri"/>
              <a:ea typeface="Calibri"/>
              <a:cs typeface="Calibri"/>
              <a:sym typeface="Calibri"/>
            </a:endParaRPr>
          </a:p>
          <a:p>
            <a:pPr indent="-203200" lvl="0" marL="203200" marR="0" rtl="0" algn="l">
              <a:spcBef>
                <a:spcPts val="1000"/>
              </a:spcBef>
              <a:spcAft>
                <a:spcPts val="0"/>
              </a:spcAft>
              <a:buClr>
                <a:srgbClr val="26333C"/>
              </a:buClr>
              <a:buSzPts val="1450"/>
              <a:buFont typeface="Calibri"/>
              <a:buChar char="•"/>
            </a:pPr>
            <a:r>
              <a:rPr b="0" i="0" lang="en-US" sz="1450" u="none" cap="none" strike="noStrike">
                <a:solidFill>
                  <a:srgbClr val="26333C"/>
                </a:solidFill>
                <a:latin typeface="Calibri"/>
                <a:ea typeface="Calibri"/>
                <a:cs typeface="Calibri"/>
                <a:sym typeface="Calibri"/>
              </a:rPr>
              <a:t>The technology should be selected because it enables the desired outcome, not because it is technically interesting.</a:t>
            </a:r>
            <a:endParaRPr b="0" i="0" sz="1450" u="none" cap="none" strike="noStrike">
              <a:solidFill>
                <a:schemeClr val="dk1"/>
              </a:solidFill>
              <a:latin typeface="Calibri"/>
              <a:ea typeface="Calibri"/>
              <a:cs typeface="Calibri"/>
              <a:sym typeface="Calibri"/>
            </a:endParaRPr>
          </a:p>
        </p:txBody>
      </p:sp>
      <p:sp>
        <p:nvSpPr>
          <p:cNvPr id="595" name="Google Shape;595;p33"/>
          <p:cNvSpPr/>
          <p:nvPr/>
        </p:nvSpPr>
        <p:spPr>
          <a:xfrm>
            <a:off x="566928" y="3749040"/>
            <a:ext cx="5300320" cy="1737360"/>
          </a:xfrm>
          <a:prstGeom prst="roundRect">
            <a:avLst>
              <a:gd fmla="val 4737" name="adj"/>
            </a:avLst>
          </a:prstGeom>
          <a:solidFill>
            <a:srgbClr val="E8EC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3"/>
          <p:cNvSpPr/>
          <p:nvPr/>
        </p:nvSpPr>
        <p:spPr>
          <a:xfrm>
            <a:off x="768096" y="3877056"/>
            <a:ext cx="4897984" cy="23774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7488"/>
              </a:buClr>
              <a:buSzPts val="1100"/>
              <a:buFont typeface="Calibri"/>
              <a:buNone/>
            </a:pPr>
            <a:r>
              <a:rPr b="1" i="0" lang="en-US" sz="1100" u="none" cap="none" strike="noStrike">
                <a:solidFill>
                  <a:srgbClr val="5B7488"/>
                </a:solidFill>
                <a:latin typeface="Calibri"/>
                <a:ea typeface="Calibri"/>
                <a:cs typeface="Calibri"/>
                <a:sym typeface="Calibri"/>
              </a:rPr>
              <a:t>THE PRODUCT IS NOT</a:t>
            </a:r>
            <a:endParaRPr b="0" i="0" sz="1100" u="none" cap="none" strike="noStrike">
              <a:solidFill>
                <a:schemeClr val="dk1"/>
              </a:solidFill>
              <a:latin typeface="Calibri"/>
              <a:ea typeface="Calibri"/>
              <a:cs typeface="Calibri"/>
              <a:sym typeface="Calibri"/>
            </a:endParaRPr>
          </a:p>
        </p:txBody>
      </p:sp>
      <p:sp>
        <p:nvSpPr>
          <p:cNvPr id="597" name="Google Shape;597;p33"/>
          <p:cNvSpPr/>
          <p:nvPr/>
        </p:nvSpPr>
        <p:spPr>
          <a:xfrm>
            <a:off x="768096" y="4151376"/>
            <a:ext cx="4897984" cy="120700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5B7488"/>
              </a:buClr>
              <a:buSzPts val="1700"/>
              <a:buFont typeface="Calibri"/>
              <a:buNone/>
            </a:pPr>
            <a:r>
              <a:rPr b="0" i="0" lang="en-US" sz="1700" u="none" cap="none" strike="noStrike">
                <a:solidFill>
                  <a:srgbClr val="5B7488"/>
                </a:solidFill>
                <a:latin typeface="Calibri"/>
                <a:ea typeface="Calibri"/>
                <a:cs typeface="Calibri"/>
                <a:sym typeface="Calibri"/>
              </a:rPr>
              <a:t>“React + Nodejs + Postgres + AI”</a:t>
            </a:r>
            <a:endParaRPr b="0" i="0" sz="1700" u="none" cap="none" strike="noStrike">
              <a:solidFill>
                <a:schemeClr val="dk1"/>
              </a:solidFill>
              <a:latin typeface="Calibri"/>
              <a:ea typeface="Calibri"/>
              <a:cs typeface="Calibri"/>
              <a:sym typeface="Calibri"/>
            </a:endParaRPr>
          </a:p>
        </p:txBody>
      </p:sp>
      <p:sp>
        <p:nvSpPr>
          <p:cNvPr id="598" name="Google Shape;598;p33"/>
          <p:cNvSpPr/>
          <p:nvPr/>
        </p:nvSpPr>
        <p:spPr>
          <a:xfrm>
            <a:off x="6324448" y="3749040"/>
            <a:ext cx="5300320" cy="1737360"/>
          </a:xfrm>
          <a:prstGeom prst="roundRect">
            <a:avLst>
              <a:gd fmla="val 4737"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33"/>
          <p:cNvSpPr/>
          <p:nvPr/>
        </p:nvSpPr>
        <p:spPr>
          <a:xfrm>
            <a:off x="6525616" y="3877056"/>
            <a:ext cx="4897984" cy="23774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9FD0CC"/>
              </a:buClr>
              <a:buSzPts val="1100"/>
              <a:buFont typeface="Calibri"/>
              <a:buNone/>
            </a:pPr>
            <a:r>
              <a:rPr b="1" i="0" lang="en-US" sz="1100" u="none" cap="none" strike="noStrike">
                <a:solidFill>
                  <a:srgbClr val="9FD0CC"/>
                </a:solidFill>
                <a:latin typeface="Calibri"/>
                <a:ea typeface="Calibri"/>
                <a:cs typeface="Calibri"/>
                <a:sym typeface="Calibri"/>
              </a:rPr>
              <a:t>THE PRODUCT IS</a:t>
            </a:r>
            <a:endParaRPr b="0" i="0" sz="1100" u="none" cap="none" strike="noStrike">
              <a:solidFill>
                <a:schemeClr val="dk1"/>
              </a:solidFill>
              <a:latin typeface="Calibri"/>
              <a:ea typeface="Calibri"/>
              <a:cs typeface="Calibri"/>
              <a:sym typeface="Calibri"/>
            </a:endParaRPr>
          </a:p>
        </p:txBody>
      </p:sp>
      <p:sp>
        <p:nvSpPr>
          <p:cNvPr id="600" name="Google Shape;600;p33"/>
          <p:cNvSpPr/>
          <p:nvPr/>
        </p:nvSpPr>
        <p:spPr>
          <a:xfrm>
            <a:off x="6525616" y="4151376"/>
            <a:ext cx="4897984" cy="120700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FFFFFF"/>
              </a:buClr>
              <a:buSzPts val="1700"/>
              <a:buFont typeface="Calibri"/>
              <a:buNone/>
            </a:pPr>
            <a:r>
              <a:rPr b="0" i="0" lang="en-US" sz="1700" u="none" cap="none" strike="noStrike">
                <a:solidFill>
                  <a:srgbClr val="FFFFFF"/>
                </a:solidFill>
                <a:latin typeface="Calibri"/>
                <a:ea typeface="Calibri"/>
                <a:cs typeface="Calibri"/>
                <a:sym typeface="Calibri"/>
              </a:rPr>
              <a:t>“The experience and value delivered to the user”</a:t>
            </a:r>
            <a:endParaRPr b="0" i="0" sz="1700" u="none" cap="none" strike="noStrik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605" name="Shape 605"/>
        <p:cNvGrpSpPr/>
        <p:nvPr/>
      </p:nvGrpSpPr>
      <p:grpSpPr>
        <a:xfrm>
          <a:off x="0" y="0"/>
          <a:ext cx="0" cy="0"/>
          <a:chOff x="0" y="0"/>
          <a:chExt cx="0" cy="0"/>
        </a:xfrm>
      </p:grpSpPr>
      <p:sp>
        <p:nvSpPr>
          <p:cNvPr id="606" name="Google Shape;606;p34"/>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Translate the problem into Engineering requirements</a:t>
            </a:r>
            <a:endParaRPr b="0" i="0" sz="2900" u="none" cap="none" strike="noStrike">
              <a:solidFill>
                <a:schemeClr val="dk1"/>
              </a:solidFill>
              <a:latin typeface="Calibri"/>
              <a:ea typeface="Calibri"/>
              <a:cs typeface="Calibri"/>
              <a:sym typeface="Calibri"/>
            </a:endParaRPr>
          </a:p>
        </p:txBody>
      </p:sp>
      <p:sp>
        <p:nvSpPr>
          <p:cNvPr id="607" name="Google Shape;607;p34"/>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30</a:t>
            </a:r>
            <a:endParaRPr b="0" i="0" sz="900" u="none" cap="none" strike="noStrike">
              <a:solidFill>
                <a:schemeClr val="dk1"/>
              </a:solidFill>
              <a:latin typeface="Calibri"/>
              <a:ea typeface="Calibri"/>
              <a:cs typeface="Calibri"/>
              <a:sym typeface="Calibri"/>
            </a:endParaRPr>
          </a:p>
        </p:txBody>
      </p:sp>
      <p:sp>
        <p:nvSpPr>
          <p:cNvPr id="608" name="Google Shape;608;p34"/>
          <p:cNvSpPr/>
          <p:nvPr/>
        </p:nvSpPr>
        <p:spPr>
          <a:xfrm>
            <a:off x="566928" y="1554480"/>
            <a:ext cx="11057839" cy="502920"/>
          </a:xfrm>
          <a:prstGeom prst="rect">
            <a:avLst/>
          </a:prstGeom>
          <a:noFill/>
          <a:ln>
            <a:noFill/>
          </a:ln>
        </p:spPr>
        <p:txBody>
          <a:bodyPr anchorCtr="0" anchor="ctr" bIns="45700" lIns="91425" spcFirstLastPara="1" rIns="91425" wrap="square" tIns="45700">
            <a:noAutofit/>
          </a:bodyPr>
          <a:lstStyle/>
          <a:p>
            <a:pPr indent="0" lvl="0" marL="0" marR="0" rtl="0" algn="l">
              <a:lnSpc>
                <a:spcPct val="102000"/>
              </a:lnSpc>
              <a:spcBef>
                <a:spcPts val="0"/>
              </a:spcBef>
              <a:spcAft>
                <a:spcPts val="0"/>
              </a:spcAft>
              <a:buClr>
                <a:srgbClr val="26333C"/>
              </a:buClr>
              <a:buSzPts val="1500"/>
              <a:buFont typeface="Calibri"/>
              <a:buNone/>
            </a:pPr>
            <a:r>
              <a:rPr b="0" i="0" lang="en-US" sz="1500" u="none" cap="none" strike="noStrike">
                <a:solidFill>
                  <a:srgbClr val="26333C"/>
                </a:solidFill>
                <a:latin typeface="Calibri"/>
                <a:ea typeface="Calibri"/>
                <a:cs typeface="Calibri"/>
                <a:sym typeface="Calibri"/>
              </a:rPr>
              <a:t>A problem statement describes the human problem. Engineering needs to translate that into system requirements.</a:t>
            </a:r>
            <a:endParaRPr b="0" i="0" sz="1500" u="none" cap="none" strike="noStrike">
              <a:solidFill>
                <a:schemeClr val="dk1"/>
              </a:solidFill>
              <a:latin typeface="Calibri"/>
              <a:ea typeface="Calibri"/>
              <a:cs typeface="Calibri"/>
              <a:sym typeface="Calibri"/>
            </a:endParaRPr>
          </a:p>
        </p:txBody>
      </p:sp>
      <p:sp>
        <p:nvSpPr>
          <p:cNvPr id="609" name="Google Shape;609;p34"/>
          <p:cNvSpPr/>
          <p:nvPr/>
        </p:nvSpPr>
        <p:spPr>
          <a:xfrm>
            <a:off x="566928" y="2148840"/>
            <a:ext cx="11057839" cy="777240"/>
          </a:xfrm>
          <a:prstGeom prst="roundRect">
            <a:avLst>
              <a:gd fmla="val 10588" name="adj"/>
            </a:avLst>
          </a:prstGeom>
          <a:solidFill>
            <a:srgbClr val="E8EC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4"/>
          <p:cNvSpPr/>
          <p:nvPr/>
        </p:nvSpPr>
        <p:spPr>
          <a:xfrm>
            <a:off x="768096" y="2276856"/>
            <a:ext cx="10655503" cy="23774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7488"/>
              </a:buClr>
              <a:buSzPts val="1100"/>
              <a:buFont typeface="Calibri"/>
              <a:buNone/>
            </a:pPr>
            <a:r>
              <a:rPr b="1" i="0" lang="en-US" sz="1100" u="none" cap="none" strike="noStrike">
                <a:solidFill>
                  <a:srgbClr val="5B7488"/>
                </a:solidFill>
                <a:latin typeface="Calibri"/>
                <a:ea typeface="Calibri"/>
                <a:cs typeface="Calibri"/>
                <a:sym typeface="Calibri"/>
              </a:rPr>
              <a:t>EXAMPLE</a:t>
            </a:r>
            <a:endParaRPr b="0" i="0" sz="1100" u="none" cap="none" strike="noStrike">
              <a:solidFill>
                <a:schemeClr val="dk1"/>
              </a:solidFill>
              <a:latin typeface="Calibri"/>
              <a:ea typeface="Calibri"/>
              <a:cs typeface="Calibri"/>
              <a:sym typeface="Calibri"/>
            </a:endParaRPr>
          </a:p>
        </p:txBody>
      </p:sp>
      <p:sp>
        <p:nvSpPr>
          <p:cNvPr id="611" name="Google Shape;611;p34"/>
          <p:cNvSpPr/>
          <p:nvPr/>
        </p:nvSpPr>
        <p:spPr>
          <a:xfrm>
            <a:off x="768096" y="2551176"/>
            <a:ext cx="10655503" cy="24688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20303F"/>
              </a:buClr>
              <a:buSzPts val="1450"/>
              <a:buFont typeface="Calibri"/>
              <a:buNone/>
            </a:pPr>
            <a:r>
              <a:rPr b="0" i="1" lang="en-US" sz="1450" u="none" cap="none" strike="noStrike">
                <a:solidFill>
                  <a:srgbClr val="20303F"/>
                </a:solidFill>
                <a:latin typeface="Calibri"/>
                <a:ea typeface="Calibri"/>
                <a:cs typeface="Calibri"/>
                <a:sym typeface="Calibri"/>
              </a:rPr>
              <a:t>Deaf students struggle to follow lectures because spoken information is not always accessible.</a:t>
            </a:r>
            <a:endParaRPr b="0" i="0" sz="1450" u="none" cap="none" strike="noStrike">
              <a:solidFill>
                <a:schemeClr val="dk1"/>
              </a:solidFill>
              <a:latin typeface="Calibri"/>
              <a:ea typeface="Calibri"/>
              <a:cs typeface="Calibri"/>
              <a:sym typeface="Calibri"/>
            </a:endParaRPr>
          </a:p>
        </p:txBody>
      </p:sp>
      <p:sp>
        <p:nvSpPr>
          <p:cNvPr id="612" name="Google Shape;612;p34"/>
          <p:cNvSpPr/>
          <p:nvPr/>
        </p:nvSpPr>
        <p:spPr>
          <a:xfrm>
            <a:off x="566928" y="3063240"/>
            <a:ext cx="11057839"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F5F5C"/>
              </a:buClr>
              <a:buSzPts val="1100"/>
              <a:buFont typeface="Calibri"/>
              <a:buNone/>
            </a:pPr>
            <a:r>
              <a:rPr b="1" i="0" lang="en-US" sz="1100" u="none" cap="none" strike="noStrike">
                <a:solidFill>
                  <a:srgbClr val="2F5F5C"/>
                </a:solidFill>
                <a:latin typeface="Calibri"/>
                <a:ea typeface="Calibri"/>
                <a:cs typeface="Calibri"/>
                <a:sym typeface="Calibri"/>
              </a:rPr>
              <a:t>POTENTIAL REQUIREMENTS</a:t>
            </a:r>
            <a:endParaRPr b="0" i="0" sz="1100" u="none" cap="none" strike="noStrike">
              <a:solidFill>
                <a:schemeClr val="dk1"/>
              </a:solidFill>
              <a:latin typeface="Calibri"/>
              <a:ea typeface="Calibri"/>
              <a:cs typeface="Calibri"/>
              <a:sym typeface="Calibri"/>
            </a:endParaRPr>
          </a:p>
        </p:txBody>
      </p:sp>
      <p:sp>
        <p:nvSpPr>
          <p:cNvPr id="613" name="Google Shape;613;p34"/>
          <p:cNvSpPr/>
          <p:nvPr/>
        </p:nvSpPr>
        <p:spPr>
          <a:xfrm>
            <a:off x="566928" y="3383280"/>
            <a:ext cx="5300320" cy="566928"/>
          </a:xfrm>
          <a:prstGeom prst="roundRect">
            <a:avLst>
              <a:gd fmla="val 14516"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4"/>
          <p:cNvSpPr/>
          <p:nvPr/>
        </p:nvSpPr>
        <p:spPr>
          <a:xfrm>
            <a:off x="795528" y="3593592"/>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4"/>
          <p:cNvSpPr/>
          <p:nvPr/>
        </p:nvSpPr>
        <p:spPr>
          <a:xfrm>
            <a:off x="1115568" y="3383280"/>
            <a:ext cx="4568800" cy="56692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300"/>
              <a:buFont typeface="Calibri"/>
              <a:buNone/>
            </a:pPr>
            <a:r>
              <a:rPr b="0" i="0" lang="en-US" sz="1300" u="none" cap="none" strike="noStrike">
                <a:solidFill>
                  <a:srgbClr val="26333C"/>
                </a:solidFill>
                <a:latin typeface="Calibri"/>
                <a:ea typeface="Calibri"/>
                <a:cs typeface="Calibri"/>
                <a:sym typeface="Calibri"/>
              </a:rPr>
              <a:t>Capture spoken audio</a:t>
            </a:r>
            <a:endParaRPr b="0" i="0" sz="1300" u="none" cap="none" strike="noStrike">
              <a:solidFill>
                <a:schemeClr val="dk1"/>
              </a:solidFill>
              <a:latin typeface="Calibri"/>
              <a:ea typeface="Calibri"/>
              <a:cs typeface="Calibri"/>
              <a:sym typeface="Calibri"/>
            </a:endParaRPr>
          </a:p>
        </p:txBody>
      </p:sp>
      <p:sp>
        <p:nvSpPr>
          <p:cNvPr id="616" name="Google Shape;616;p34"/>
          <p:cNvSpPr/>
          <p:nvPr/>
        </p:nvSpPr>
        <p:spPr>
          <a:xfrm>
            <a:off x="6324448" y="3383280"/>
            <a:ext cx="5300320" cy="566928"/>
          </a:xfrm>
          <a:prstGeom prst="roundRect">
            <a:avLst>
              <a:gd fmla="val 14516"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4"/>
          <p:cNvSpPr/>
          <p:nvPr/>
        </p:nvSpPr>
        <p:spPr>
          <a:xfrm>
            <a:off x="6553048" y="3593592"/>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4"/>
          <p:cNvSpPr/>
          <p:nvPr/>
        </p:nvSpPr>
        <p:spPr>
          <a:xfrm>
            <a:off x="6873088" y="3383280"/>
            <a:ext cx="4568800" cy="56692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300"/>
              <a:buFont typeface="Calibri"/>
              <a:buNone/>
            </a:pPr>
            <a:r>
              <a:rPr b="0" i="0" lang="en-US" sz="1300" u="none" cap="none" strike="noStrike">
                <a:solidFill>
                  <a:srgbClr val="26333C"/>
                </a:solidFill>
                <a:latin typeface="Calibri"/>
                <a:ea typeface="Calibri"/>
                <a:cs typeface="Calibri"/>
                <a:sym typeface="Calibri"/>
              </a:rPr>
              <a:t>Convert speech to text</a:t>
            </a:r>
            <a:endParaRPr b="0" i="0" sz="1300" u="none" cap="none" strike="noStrike">
              <a:solidFill>
                <a:schemeClr val="dk1"/>
              </a:solidFill>
              <a:latin typeface="Calibri"/>
              <a:ea typeface="Calibri"/>
              <a:cs typeface="Calibri"/>
              <a:sym typeface="Calibri"/>
            </a:endParaRPr>
          </a:p>
        </p:txBody>
      </p:sp>
      <p:sp>
        <p:nvSpPr>
          <p:cNvPr id="619" name="Google Shape;619;p34"/>
          <p:cNvSpPr/>
          <p:nvPr/>
        </p:nvSpPr>
        <p:spPr>
          <a:xfrm>
            <a:off x="566928" y="4078224"/>
            <a:ext cx="5300320" cy="566928"/>
          </a:xfrm>
          <a:prstGeom prst="roundRect">
            <a:avLst>
              <a:gd fmla="val 14516"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4"/>
          <p:cNvSpPr/>
          <p:nvPr/>
        </p:nvSpPr>
        <p:spPr>
          <a:xfrm>
            <a:off x="795528" y="4288536"/>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4"/>
          <p:cNvSpPr/>
          <p:nvPr/>
        </p:nvSpPr>
        <p:spPr>
          <a:xfrm>
            <a:off x="1115568" y="4078224"/>
            <a:ext cx="4568800" cy="56692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300"/>
              <a:buFont typeface="Calibri"/>
              <a:buNone/>
            </a:pPr>
            <a:r>
              <a:rPr b="0" i="0" lang="en-US" sz="1300" u="none" cap="none" strike="noStrike">
                <a:solidFill>
                  <a:srgbClr val="26333C"/>
                </a:solidFill>
                <a:latin typeface="Calibri"/>
                <a:ea typeface="Calibri"/>
                <a:cs typeface="Calibri"/>
                <a:sym typeface="Calibri"/>
              </a:rPr>
              <a:t>Display captions in real time</a:t>
            </a:r>
            <a:endParaRPr b="0" i="0" sz="1300" u="none" cap="none" strike="noStrike">
              <a:solidFill>
                <a:schemeClr val="dk1"/>
              </a:solidFill>
              <a:latin typeface="Calibri"/>
              <a:ea typeface="Calibri"/>
              <a:cs typeface="Calibri"/>
              <a:sym typeface="Calibri"/>
            </a:endParaRPr>
          </a:p>
        </p:txBody>
      </p:sp>
      <p:sp>
        <p:nvSpPr>
          <p:cNvPr id="622" name="Google Shape;622;p34"/>
          <p:cNvSpPr/>
          <p:nvPr/>
        </p:nvSpPr>
        <p:spPr>
          <a:xfrm>
            <a:off x="6324448" y="4078224"/>
            <a:ext cx="5300320" cy="566928"/>
          </a:xfrm>
          <a:prstGeom prst="roundRect">
            <a:avLst>
              <a:gd fmla="val 14516"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4"/>
          <p:cNvSpPr/>
          <p:nvPr/>
        </p:nvSpPr>
        <p:spPr>
          <a:xfrm>
            <a:off x="6553048" y="4288536"/>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4"/>
          <p:cNvSpPr/>
          <p:nvPr/>
        </p:nvSpPr>
        <p:spPr>
          <a:xfrm>
            <a:off x="6873088" y="4078224"/>
            <a:ext cx="4568800" cy="56692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300"/>
              <a:buFont typeface="Calibri"/>
              <a:buNone/>
            </a:pPr>
            <a:r>
              <a:rPr b="0" i="0" lang="en-US" sz="1300" u="none" cap="none" strike="noStrike">
                <a:solidFill>
                  <a:srgbClr val="26333C"/>
                </a:solidFill>
                <a:latin typeface="Calibri"/>
                <a:ea typeface="Calibri"/>
                <a:cs typeface="Calibri"/>
                <a:sym typeface="Calibri"/>
              </a:rPr>
              <a:t>Maintain readable text</a:t>
            </a:r>
            <a:endParaRPr b="0" i="0" sz="1300" u="none" cap="none" strike="noStrike">
              <a:solidFill>
                <a:schemeClr val="dk1"/>
              </a:solidFill>
              <a:latin typeface="Calibri"/>
              <a:ea typeface="Calibri"/>
              <a:cs typeface="Calibri"/>
              <a:sym typeface="Calibri"/>
            </a:endParaRPr>
          </a:p>
        </p:txBody>
      </p:sp>
      <p:sp>
        <p:nvSpPr>
          <p:cNvPr id="625" name="Google Shape;625;p34"/>
          <p:cNvSpPr/>
          <p:nvPr/>
        </p:nvSpPr>
        <p:spPr>
          <a:xfrm>
            <a:off x="566928" y="4773168"/>
            <a:ext cx="5300320" cy="566928"/>
          </a:xfrm>
          <a:prstGeom prst="roundRect">
            <a:avLst>
              <a:gd fmla="val 14516"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4"/>
          <p:cNvSpPr/>
          <p:nvPr/>
        </p:nvSpPr>
        <p:spPr>
          <a:xfrm>
            <a:off x="795528" y="4983480"/>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4"/>
          <p:cNvSpPr/>
          <p:nvPr/>
        </p:nvSpPr>
        <p:spPr>
          <a:xfrm>
            <a:off x="1115568" y="4773168"/>
            <a:ext cx="4568800" cy="56692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300"/>
              <a:buFont typeface="Calibri"/>
              <a:buNone/>
            </a:pPr>
            <a:r>
              <a:rPr b="0" i="0" lang="en-US" sz="1300" u="none" cap="none" strike="noStrike">
                <a:solidFill>
                  <a:srgbClr val="26333C"/>
                </a:solidFill>
                <a:latin typeface="Calibri"/>
                <a:ea typeface="Calibri"/>
                <a:cs typeface="Calibri"/>
                <a:sym typeface="Calibri"/>
              </a:rPr>
              <a:t>Work with different speakers</a:t>
            </a:r>
            <a:endParaRPr b="0" i="0" sz="1300" u="none" cap="none" strike="noStrike">
              <a:solidFill>
                <a:schemeClr val="dk1"/>
              </a:solidFill>
              <a:latin typeface="Calibri"/>
              <a:ea typeface="Calibri"/>
              <a:cs typeface="Calibri"/>
              <a:sym typeface="Calibri"/>
            </a:endParaRPr>
          </a:p>
        </p:txBody>
      </p:sp>
      <p:sp>
        <p:nvSpPr>
          <p:cNvPr id="628" name="Google Shape;628;p34"/>
          <p:cNvSpPr/>
          <p:nvPr/>
        </p:nvSpPr>
        <p:spPr>
          <a:xfrm>
            <a:off x="6324448" y="4773168"/>
            <a:ext cx="5300320" cy="566928"/>
          </a:xfrm>
          <a:prstGeom prst="roundRect">
            <a:avLst>
              <a:gd fmla="val 14516"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4"/>
          <p:cNvSpPr/>
          <p:nvPr/>
        </p:nvSpPr>
        <p:spPr>
          <a:xfrm>
            <a:off x="6553048" y="4983480"/>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4"/>
          <p:cNvSpPr/>
          <p:nvPr/>
        </p:nvSpPr>
        <p:spPr>
          <a:xfrm>
            <a:off x="6873088" y="4773168"/>
            <a:ext cx="4568800" cy="56692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300"/>
              <a:buFont typeface="Calibri"/>
              <a:buNone/>
            </a:pPr>
            <a:r>
              <a:rPr b="0" i="0" lang="en-US" sz="1300" u="none" cap="none" strike="noStrike">
                <a:solidFill>
                  <a:srgbClr val="26333C"/>
                </a:solidFill>
                <a:latin typeface="Calibri"/>
                <a:ea typeface="Calibri"/>
                <a:cs typeface="Calibri"/>
                <a:sym typeface="Calibri"/>
              </a:rPr>
              <a:t>Handle noisy environments</a:t>
            </a:r>
            <a:endParaRPr b="0" i="0" sz="1300" u="none" cap="none" strike="noStrike">
              <a:solidFill>
                <a:schemeClr val="dk1"/>
              </a:solidFill>
              <a:latin typeface="Calibri"/>
              <a:ea typeface="Calibri"/>
              <a:cs typeface="Calibri"/>
              <a:sym typeface="Calibri"/>
            </a:endParaRPr>
          </a:p>
        </p:txBody>
      </p:sp>
      <p:sp>
        <p:nvSpPr>
          <p:cNvPr id="631" name="Google Shape;631;p34"/>
          <p:cNvSpPr/>
          <p:nvPr/>
        </p:nvSpPr>
        <p:spPr>
          <a:xfrm>
            <a:off x="566928" y="5468112"/>
            <a:ext cx="5300320" cy="566928"/>
          </a:xfrm>
          <a:prstGeom prst="roundRect">
            <a:avLst>
              <a:gd fmla="val 14516"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4"/>
          <p:cNvSpPr/>
          <p:nvPr/>
        </p:nvSpPr>
        <p:spPr>
          <a:xfrm>
            <a:off x="795528" y="5678424"/>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34"/>
          <p:cNvSpPr/>
          <p:nvPr/>
        </p:nvSpPr>
        <p:spPr>
          <a:xfrm>
            <a:off x="1115568" y="5468112"/>
            <a:ext cx="4568800" cy="56692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300"/>
              <a:buFont typeface="Calibri"/>
              <a:buNone/>
            </a:pPr>
            <a:r>
              <a:rPr b="0" i="0" lang="en-US" sz="1300" u="none" cap="none" strike="noStrike">
                <a:solidFill>
                  <a:srgbClr val="26333C"/>
                </a:solidFill>
                <a:latin typeface="Calibri"/>
                <a:ea typeface="Calibri"/>
                <a:cs typeface="Calibri"/>
                <a:sym typeface="Calibri"/>
              </a:rPr>
              <a:t>Allow lecturers to upload materials</a:t>
            </a:r>
            <a:endParaRPr b="0" i="0" sz="1300" u="none" cap="none" strike="noStrike">
              <a:solidFill>
                <a:schemeClr val="dk1"/>
              </a:solidFill>
              <a:latin typeface="Calibri"/>
              <a:ea typeface="Calibri"/>
              <a:cs typeface="Calibri"/>
              <a:sym typeface="Calibri"/>
            </a:endParaRPr>
          </a:p>
        </p:txBody>
      </p:sp>
      <p:sp>
        <p:nvSpPr>
          <p:cNvPr id="634" name="Google Shape;634;p34"/>
          <p:cNvSpPr/>
          <p:nvPr/>
        </p:nvSpPr>
        <p:spPr>
          <a:xfrm>
            <a:off x="6324448" y="5468112"/>
            <a:ext cx="5300320" cy="566928"/>
          </a:xfrm>
          <a:prstGeom prst="roundRect">
            <a:avLst>
              <a:gd fmla="val 14516"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4"/>
          <p:cNvSpPr/>
          <p:nvPr/>
        </p:nvSpPr>
        <p:spPr>
          <a:xfrm>
            <a:off x="6553048" y="5678424"/>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34"/>
          <p:cNvSpPr/>
          <p:nvPr/>
        </p:nvSpPr>
        <p:spPr>
          <a:xfrm>
            <a:off x="6873088" y="5468112"/>
            <a:ext cx="4568800" cy="56692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300"/>
              <a:buFont typeface="Calibri"/>
              <a:buNone/>
            </a:pPr>
            <a:r>
              <a:rPr b="0" i="0" lang="en-US" sz="1300" u="none" cap="none" strike="noStrike">
                <a:solidFill>
                  <a:srgbClr val="26333C"/>
                </a:solidFill>
                <a:latin typeface="Calibri"/>
                <a:ea typeface="Calibri"/>
                <a:cs typeface="Calibri"/>
                <a:sym typeface="Calibri"/>
              </a:rPr>
              <a:t>Work on commonly available devices</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641" name="Shape 641"/>
        <p:cNvGrpSpPr/>
        <p:nvPr/>
      </p:nvGrpSpPr>
      <p:grpSpPr>
        <a:xfrm>
          <a:off x="0" y="0"/>
          <a:ext cx="0" cy="0"/>
          <a:chOff x="0" y="0"/>
          <a:chExt cx="0" cy="0"/>
        </a:xfrm>
      </p:grpSpPr>
      <p:sp>
        <p:nvSpPr>
          <p:cNvPr id="642" name="Google Shape;642;p35"/>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Engineering is about trade-offs</a:t>
            </a:r>
            <a:endParaRPr b="0" i="0" sz="2900" u="none" cap="none" strike="noStrike">
              <a:solidFill>
                <a:schemeClr val="dk1"/>
              </a:solidFill>
              <a:latin typeface="Calibri"/>
              <a:ea typeface="Calibri"/>
              <a:cs typeface="Calibri"/>
              <a:sym typeface="Calibri"/>
            </a:endParaRPr>
          </a:p>
        </p:txBody>
      </p:sp>
      <p:sp>
        <p:nvSpPr>
          <p:cNvPr id="643" name="Google Shape;643;p35"/>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31</a:t>
            </a:r>
            <a:endParaRPr b="0" i="0" sz="900" u="none" cap="none" strike="noStrike">
              <a:solidFill>
                <a:schemeClr val="dk1"/>
              </a:solidFill>
              <a:latin typeface="Calibri"/>
              <a:ea typeface="Calibri"/>
              <a:cs typeface="Calibri"/>
              <a:sym typeface="Calibri"/>
            </a:endParaRPr>
          </a:p>
        </p:txBody>
      </p:sp>
      <p:sp>
        <p:nvSpPr>
          <p:cNvPr id="644" name="Google Shape;644;p35"/>
          <p:cNvSpPr/>
          <p:nvPr/>
        </p:nvSpPr>
        <p:spPr>
          <a:xfrm>
            <a:off x="566928" y="1737360"/>
            <a:ext cx="11057839" cy="868680"/>
          </a:xfrm>
          <a:prstGeom prst="roundRect">
            <a:avLst>
              <a:gd fmla="val 9474"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35"/>
          <p:cNvSpPr/>
          <p:nvPr/>
        </p:nvSpPr>
        <p:spPr>
          <a:xfrm>
            <a:off x="768096" y="1865376"/>
            <a:ext cx="10655503" cy="61264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FFFFFF"/>
              </a:buClr>
              <a:buSzPts val="1700"/>
              <a:buFont typeface="Calibri"/>
              <a:buNone/>
            </a:pPr>
            <a:r>
              <a:rPr b="0" i="0" lang="en-US" sz="1700" u="none" cap="none" strike="noStrike">
                <a:solidFill>
                  <a:srgbClr val="FFFFFF"/>
                </a:solidFill>
                <a:latin typeface="Calibri"/>
                <a:ea typeface="Calibri"/>
                <a:cs typeface="Calibri"/>
                <a:sym typeface="Calibri"/>
              </a:rPr>
              <a:t>There is almost never a perfect technical solution. Every decision involves trade-offs.</a:t>
            </a:r>
            <a:endParaRPr b="0" i="0" sz="1700" u="none" cap="none" strike="noStrike">
              <a:solidFill>
                <a:schemeClr val="dk1"/>
              </a:solidFill>
              <a:latin typeface="Calibri"/>
              <a:ea typeface="Calibri"/>
              <a:cs typeface="Calibri"/>
              <a:sym typeface="Calibri"/>
            </a:endParaRPr>
          </a:p>
        </p:txBody>
      </p:sp>
      <p:sp>
        <p:nvSpPr>
          <p:cNvPr id="646" name="Google Shape;646;p35"/>
          <p:cNvSpPr/>
          <p:nvPr/>
        </p:nvSpPr>
        <p:spPr>
          <a:xfrm>
            <a:off x="566928" y="2834640"/>
            <a:ext cx="11057839"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450"/>
              <a:buFont typeface="Calibri"/>
              <a:buNone/>
            </a:pPr>
            <a:r>
              <a:rPr b="1" i="0" lang="en-US" sz="1450" u="none" cap="none" strike="noStrike">
                <a:solidFill>
                  <a:srgbClr val="20303F"/>
                </a:solidFill>
                <a:latin typeface="Calibri"/>
                <a:ea typeface="Calibri"/>
                <a:cs typeface="Calibri"/>
                <a:sym typeface="Calibri"/>
              </a:rPr>
              <a:t>For example:</a:t>
            </a:r>
            <a:endParaRPr b="0" i="0" sz="1450" u="none" cap="none" strike="noStrike">
              <a:solidFill>
                <a:schemeClr val="dk1"/>
              </a:solidFill>
              <a:latin typeface="Calibri"/>
              <a:ea typeface="Calibri"/>
              <a:cs typeface="Calibri"/>
              <a:sym typeface="Calibri"/>
            </a:endParaRPr>
          </a:p>
        </p:txBody>
      </p:sp>
      <p:sp>
        <p:nvSpPr>
          <p:cNvPr id="647" name="Google Shape;647;p35"/>
          <p:cNvSpPr/>
          <p:nvPr/>
        </p:nvSpPr>
        <p:spPr>
          <a:xfrm>
            <a:off x="566928" y="3200400"/>
            <a:ext cx="11057839" cy="749808"/>
          </a:xfrm>
          <a:prstGeom prst="roundRect">
            <a:avLst>
              <a:gd fmla="val 1097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5"/>
          <p:cNvSpPr/>
          <p:nvPr/>
        </p:nvSpPr>
        <p:spPr>
          <a:xfrm>
            <a:off x="841248" y="3291840"/>
            <a:ext cx="10509199" cy="566928"/>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A highly accurate AI model may require more computing power (which is expensive)</a:t>
            </a:r>
            <a:endParaRPr b="0" i="0" sz="1400" u="none" cap="none" strike="noStrike">
              <a:solidFill>
                <a:schemeClr val="dk1"/>
              </a:solidFill>
              <a:latin typeface="Calibri"/>
              <a:ea typeface="Calibri"/>
              <a:cs typeface="Calibri"/>
              <a:sym typeface="Calibri"/>
            </a:endParaRPr>
          </a:p>
        </p:txBody>
      </p:sp>
      <p:sp>
        <p:nvSpPr>
          <p:cNvPr id="649" name="Google Shape;649;p35"/>
          <p:cNvSpPr/>
          <p:nvPr/>
        </p:nvSpPr>
        <p:spPr>
          <a:xfrm>
            <a:off x="566928" y="4096512"/>
            <a:ext cx="11057839" cy="749808"/>
          </a:xfrm>
          <a:prstGeom prst="roundRect">
            <a:avLst>
              <a:gd fmla="val 1097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35"/>
          <p:cNvSpPr/>
          <p:nvPr/>
        </p:nvSpPr>
        <p:spPr>
          <a:xfrm>
            <a:off x="841248" y="4187952"/>
            <a:ext cx="10509199" cy="566928"/>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A simpler model may be cheaper and faster but less accurate</a:t>
            </a:r>
            <a:endParaRPr b="0" i="0" sz="1400" u="none" cap="none" strike="noStrike">
              <a:solidFill>
                <a:schemeClr val="dk1"/>
              </a:solidFill>
              <a:latin typeface="Calibri"/>
              <a:ea typeface="Calibri"/>
              <a:cs typeface="Calibri"/>
              <a:sym typeface="Calibri"/>
            </a:endParaRPr>
          </a:p>
        </p:txBody>
      </p:sp>
      <p:sp>
        <p:nvSpPr>
          <p:cNvPr id="651" name="Google Shape;651;p35"/>
          <p:cNvSpPr/>
          <p:nvPr/>
        </p:nvSpPr>
        <p:spPr>
          <a:xfrm>
            <a:off x="566928" y="4992624"/>
            <a:ext cx="11057839" cy="749808"/>
          </a:xfrm>
          <a:prstGeom prst="roundRect">
            <a:avLst>
              <a:gd fmla="val 1097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35"/>
          <p:cNvSpPr/>
          <p:nvPr/>
        </p:nvSpPr>
        <p:spPr>
          <a:xfrm>
            <a:off x="841248" y="5084064"/>
            <a:ext cx="10509199" cy="566928"/>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An offline application may provide better reliability but require more complicated synchronization</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657" name="Shape 657"/>
        <p:cNvGrpSpPr/>
        <p:nvPr/>
      </p:nvGrpSpPr>
      <p:grpSpPr>
        <a:xfrm>
          <a:off x="0" y="0"/>
          <a:ext cx="0" cy="0"/>
          <a:chOff x="0" y="0"/>
          <a:chExt cx="0" cy="0"/>
        </a:xfrm>
      </p:grpSpPr>
      <p:sp>
        <p:nvSpPr>
          <p:cNvPr id="658" name="Google Shape;658;p36"/>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Functional Vs Non-Functional Requirements</a:t>
            </a:r>
            <a:endParaRPr b="0" i="0" sz="2900" u="none" cap="none" strike="noStrike">
              <a:solidFill>
                <a:schemeClr val="dk1"/>
              </a:solidFill>
              <a:latin typeface="Calibri"/>
              <a:ea typeface="Calibri"/>
              <a:cs typeface="Calibri"/>
              <a:sym typeface="Calibri"/>
            </a:endParaRPr>
          </a:p>
        </p:txBody>
      </p:sp>
      <p:sp>
        <p:nvSpPr>
          <p:cNvPr id="659" name="Google Shape;659;p36"/>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32</a:t>
            </a:r>
            <a:endParaRPr b="0" i="0" sz="900" u="none" cap="none" strike="noStrike">
              <a:solidFill>
                <a:schemeClr val="dk1"/>
              </a:solidFill>
              <a:latin typeface="Calibri"/>
              <a:ea typeface="Calibri"/>
              <a:cs typeface="Calibri"/>
              <a:sym typeface="Calibri"/>
            </a:endParaRPr>
          </a:p>
        </p:txBody>
      </p:sp>
      <p:sp>
        <p:nvSpPr>
          <p:cNvPr id="660" name="Google Shape;660;p36"/>
          <p:cNvSpPr/>
          <p:nvPr/>
        </p:nvSpPr>
        <p:spPr>
          <a:xfrm>
            <a:off x="566928" y="1554480"/>
            <a:ext cx="11057839"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2000"/>
              </a:lnSpc>
              <a:spcBef>
                <a:spcPts val="0"/>
              </a:spcBef>
              <a:spcAft>
                <a:spcPts val="0"/>
              </a:spcAft>
              <a:buClr>
                <a:srgbClr val="26333C"/>
              </a:buClr>
              <a:buSzPts val="1500"/>
              <a:buFont typeface="Calibri"/>
              <a:buNone/>
            </a:pPr>
            <a:r>
              <a:rPr b="0" i="0" lang="en-US" sz="1500" u="none" cap="none" strike="noStrike">
                <a:solidFill>
                  <a:srgbClr val="26333C"/>
                </a:solidFill>
                <a:latin typeface="Calibri"/>
                <a:ea typeface="Calibri"/>
                <a:cs typeface="Calibri"/>
                <a:sym typeface="Calibri"/>
              </a:rPr>
              <a:t>The system you build must answer 2 different questions. When engineering a product, we need to describe both:</a:t>
            </a:r>
            <a:endParaRPr b="0" i="0" sz="1500" u="none" cap="none" strike="noStrike">
              <a:solidFill>
                <a:schemeClr val="dk1"/>
              </a:solidFill>
              <a:latin typeface="Calibri"/>
              <a:ea typeface="Calibri"/>
              <a:cs typeface="Calibri"/>
              <a:sym typeface="Calibri"/>
            </a:endParaRPr>
          </a:p>
        </p:txBody>
      </p:sp>
      <p:sp>
        <p:nvSpPr>
          <p:cNvPr id="661" name="Google Shape;661;p36"/>
          <p:cNvSpPr/>
          <p:nvPr/>
        </p:nvSpPr>
        <p:spPr>
          <a:xfrm>
            <a:off x="566928" y="2331720"/>
            <a:ext cx="5300320" cy="2468880"/>
          </a:xfrm>
          <a:prstGeom prst="roundRect">
            <a:avLst>
              <a:gd fmla="val 333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36"/>
          <p:cNvSpPr/>
          <p:nvPr/>
        </p:nvSpPr>
        <p:spPr>
          <a:xfrm>
            <a:off x="768096" y="2459736"/>
            <a:ext cx="4897984" cy="23774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F5F5C"/>
              </a:buClr>
              <a:buSzPts val="1100"/>
              <a:buFont typeface="Calibri"/>
              <a:buNone/>
            </a:pPr>
            <a:r>
              <a:rPr b="1" i="0" lang="en-US" sz="1100" u="none" cap="none" strike="noStrike">
                <a:solidFill>
                  <a:srgbClr val="2F5F5C"/>
                </a:solidFill>
                <a:latin typeface="Calibri"/>
                <a:ea typeface="Calibri"/>
                <a:cs typeface="Calibri"/>
                <a:sym typeface="Calibri"/>
              </a:rPr>
              <a:t>FUNCTIONAL</a:t>
            </a:r>
            <a:endParaRPr b="0" i="0" sz="1100" u="none" cap="none" strike="noStrike">
              <a:solidFill>
                <a:schemeClr val="dk1"/>
              </a:solidFill>
              <a:latin typeface="Calibri"/>
              <a:ea typeface="Calibri"/>
              <a:cs typeface="Calibri"/>
              <a:sym typeface="Calibri"/>
            </a:endParaRPr>
          </a:p>
        </p:txBody>
      </p:sp>
      <p:sp>
        <p:nvSpPr>
          <p:cNvPr id="663" name="Google Shape;663;p36"/>
          <p:cNvSpPr/>
          <p:nvPr/>
        </p:nvSpPr>
        <p:spPr>
          <a:xfrm>
            <a:off x="768096" y="2734056"/>
            <a:ext cx="4897984" cy="193852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What should the system do?</a:t>
            </a:r>
            <a:endParaRPr b="0" i="0" sz="1400" u="none" cap="none" strike="noStrike">
              <a:solidFill>
                <a:schemeClr val="dk1"/>
              </a:solidFill>
              <a:latin typeface="Calibri"/>
              <a:ea typeface="Calibri"/>
              <a:cs typeface="Calibri"/>
              <a:sym typeface="Calibri"/>
            </a:endParaRPr>
          </a:p>
          <a:p>
            <a:pPr indent="0" lvl="0" marL="0" marR="0" rtl="0" algn="l">
              <a:lnSpc>
                <a:spcPct val="102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2000"/>
              </a:lnSpc>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These are functional requirements, they describe behaviours, capabilities and operations the system must provide.</a:t>
            </a:r>
            <a:endParaRPr b="0" i="0" sz="1400" u="none" cap="none" strike="noStrike">
              <a:solidFill>
                <a:schemeClr val="dk1"/>
              </a:solidFill>
              <a:latin typeface="Calibri"/>
              <a:ea typeface="Calibri"/>
              <a:cs typeface="Calibri"/>
              <a:sym typeface="Calibri"/>
            </a:endParaRPr>
          </a:p>
        </p:txBody>
      </p:sp>
      <p:sp>
        <p:nvSpPr>
          <p:cNvPr id="664" name="Google Shape;664;p36"/>
          <p:cNvSpPr/>
          <p:nvPr/>
        </p:nvSpPr>
        <p:spPr>
          <a:xfrm>
            <a:off x="566928" y="2331720"/>
            <a:ext cx="5300320" cy="2468880"/>
          </a:xfrm>
          <a:prstGeom prst="roundRect">
            <a:avLst>
              <a:gd fmla="val 3333"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6"/>
          <p:cNvSpPr/>
          <p:nvPr/>
        </p:nvSpPr>
        <p:spPr>
          <a:xfrm>
            <a:off x="768096" y="2459736"/>
            <a:ext cx="4897984" cy="23774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F5F5C"/>
              </a:buClr>
              <a:buSzPts val="1100"/>
              <a:buFont typeface="Calibri"/>
              <a:buNone/>
            </a:pPr>
            <a:r>
              <a:rPr b="1" i="0" lang="en-US" sz="1100" u="none" cap="none" strike="noStrike">
                <a:solidFill>
                  <a:srgbClr val="2F5F5C"/>
                </a:solidFill>
                <a:latin typeface="Calibri"/>
                <a:ea typeface="Calibri"/>
                <a:cs typeface="Calibri"/>
                <a:sym typeface="Calibri"/>
              </a:rPr>
              <a:t>FUNCTIONAL</a:t>
            </a:r>
            <a:endParaRPr b="0" i="0" sz="1100" u="none" cap="none" strike="noStrike">
              <a:solidFill>
                <a:schemeClr val="dk1"/>
              </a:solidFill>
              <a:latin typeface="Calibri"/>
              <a:ea typeface="Calibri"/>
              <a:cs typeface="Calibri"/>
              <a:sym typeface="Calibri"/>
            </a:endParaRPr>
          </a:p>
        </p:txBody>
      </p:sp>
      <p:sp>
        <p:nvSpPr>
          <p:cNvPr id="666" name="Google Shape;666;p36"/>
          <p:cNvSpPr/>
          <p:nvPr/>
        </p:nvSpPr>
        <p:spPr>
          <a:xfrm>
            <a:off x="768096" y="2743200"/>
            <a:ext cx="4897984" cy="1920240"/>
          </a:xfrm>
          <a:prstGeom prst="rect">
            <a:avLst/>
          </a:prstGeom>
          <a:noFill/>
          <a:ln>
            <a:noFill/>
          </a:ln>
        </p:spPr>
        <p:txBody>
          <a:bodyPr anchorCtr="0" anchor="t" bIns="45700" lIns="91425" spcFirstLastPara="1" rIns="91425" wrap="square" tIns="45700">
            <a:noAutofit/>
          </a:bodyPr>
          <a:lstStyle/>
          <a:p>
            <a:pPr indent="0" lvl="0" marL="0" marR="0" rtl="0" algn="l">
              <a:lnSpc>
                <a:spcPct val="105000"/>
              </a:lnSpc>
              <a:spcBef>
                <a:spcPts val="0"/>
              </a:spcBef>
              <a:spcAft>
                <a:spcPts val="0"/>
              </a:spcAft>
              <a:buClr>
                <a:srgbClr val="20303F"/>
              </a:buClr>
              <a:buSzPts val="1400"/>
              <a:buFont typeface="Calibri"/>
              <a:buNone/>
            </a:pPr>
            <a:r>
              <a:rPr b="1" i="0" lang="en-US" sz="1400" u="none" cap="none" strike="noStrike">
                <a:solidFill>
                  <a:srgbClr val="20303F"/>
                </a:solidFill>
                <a:latin typeface="Calibri"/>
                <a:ea typeface="Calibri"/>
                <a:cs typeface="Calibri"/>
                <a:sym typeface="Calibri"/>
              </a:rPr>
              <a:t>What should the system do?</a:t>
            </a:r>
            <a:endParaRPr b="0" i="0" sz="140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000000"/>
              </a:buClr>
              <a:buSzPts val="1400"/>
              <a:buFont typeface="Calibri"/>
              <a:buNone/>
            </a:pPr>
            <a:br>
              <a:rPr b="0" i="0" lang="en-US" sz="1400" u="none" cap="none" strike="noStrike">
                <a:solidFill>
                  <a:srgbClr val="000000"/>
                </a:solidFill>
                <a:latin typeface="Calibri"/>
                <a:ea typeface="Calibri"/>
                <a:cs typeface="Calibri"/>
                <a:sym typeface="Calibri"/>
              </a:rPr>
            </a:br>
            <a:endParaRPr b="0" i="0" sz="140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These are functional requirements, they describe behaviours, capabilities and operations the system must provide.</a:t>
            </a:r>
            <a:endParaRPr b="0" i="0" sz="1400" u="none" cap="none" strike="noStrike">
              <a:solidFill>
                <a:schemeClr val="dk1"/>
              </a:solidFill>
              <a:latin typeface="Calibri"/>
              <a:ea typeface="Calibri"/>
              <a:cs typeface="Calibri"/>
              <a:sym typeface="Calibri"/>
            </a:endParaRPr>
          </a:p>
        </p:txBody>
      </p:sp>
      <p:sp>
        <p:nvSpPr>
          <p:cNvPr id="667" name="Google Shape;667;p36"/>
          <p:cNvSpPr/>
          <p:nvPr/>
        </p:nvSpPr>
        <p:spPr>
          <a:xfrm>
            <a:off x="6324448" y="2331720"/>
            <a:ext cx="5300320" cy="2468880"/>
          </a:xfrm>
          <a:prstGeom prst="roundRect">
            <a:avLst>
              <a:gd fmla="val 3333"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6"/>
          <p:cNvSpPr/>
          <p:nvPr/>
        </p:nvSpPr>
        <p:spPr>
          <a:xfrm>
            <a:off x="6525616" y="2459736"/>
            <a:ext cx="4897984" cy="23774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9FD0CC"/>
              </a:buClr>
              <a:buSzPts val="1100"/>
              <a:buFont typeface="Calibri"/>
              <a:buNone/>
            </a:pPr>
            <a:r>
              <a:rPr b="1" i="0" lang="en-US" sz="1100" u="none" cap="none" strike="noStrike">
                <a:solidFill>
                  <a:srgbClr val="9FD0CC"/>
                </a:solidFill>
                <a:latin typeface="Calibri"/>
                <a:ea typeface="Calibri"/>
                <a:cs typeface="Calibri"/>
                <a:sym typeface="Calibri"/>
              </a:rPr>
              <a:t>NON-FUNCTIONAL</a:t>
            </a:r>
            <a:endParaRPr b="0" i="0" sz="1100" u="none" cap="none" strike="noStrike">
              <a:solidFill>
                <a:schemeClr val="dk1"/>
              </a:solidFill>
              <a:latin typeface="Calibri"/>
              <a:ea typeface="Calibri"/>
              <a:cs typeface="Calibri"/>
              <a:sym typeface="Calibri"/>
            </a:endParaRPr>
          </a:p>
        </p:txBody>
      </p:sp>
      <p:sp>
        <p:nvSpPr>
          <p:cNvPr id="669" name="Google Shape;669;p36"/>
          <p:cNvSpPr/>
          <p:nvPr/>
        </p:nvSpPr>
        <p:spPr>
          <a:xfrm>
            <a:off x="6525616" y="2743200"/>
            <a:ext cx="4897984" cy="1920240"/>
          </a:xfrm>
          <a:prstGeom prst="rect">
            <a:avLst/>
          </a:prstGeom>
          <a:noFill/>
          <a:ln>
            <a:noFill/>
          </a:ln>
        </p:spPr>
        <p:txBody>
          <a:bodyPr anchorCtr="0" anchor="t" bIns="45700" lIns="91425" spcFirstLastPara="1" rIns="91425" wrap="square" tIns="45700">
            <a:noAutofit/>
          </a:bodyPr>
          <a:lstStyle/>
          <a:p>
            <a:pPr indent="0" lvl="0" marL="0" marR="0" rtl="0" algn="l">
              <a:lnSpc>
                <a:spcPct val="105000"/>
              </a:lnSpc>
              <a:spcBef>
                <a:spcPts val="0"/>
              </a:spcBef>
              <a:spcAft>
                <a:spcPts val="0"/>
              </a:spcAft>
              <a:buClr>
                <a:srgbClr val="FFFFFF"/>
              </a:buClr>
              <a:buSzPts val="1400"/>
              <a:buFont typeface="Calibri"/>
              <a:buNone/>
            </a:pPr>
            <a:r>
              <a:rPr b="1" i="0" lang="en-US" sz="1400" u="none" cap="none" strike="noStrike">
                <a:solidFill>
                  <a:srgbClr val="FFFFFF"/>
                </a:solidFill>
                <a:latin typeface="Calibri"/>
                <a:ea typeface="Calibri"/>
                <a:cs typeface="Calibri"/>
                <a:sym typeface="Calibri"/>
              </a:rPr>
              <a:t>How should the system behave while doing the functional things.</a:t>
            </a:r>
            <a:endParaRPr b="0" i="0" sz="140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000000"/>
              </a:buClr>
              <a:buSzPts val="1400"/>
              <a:buFont typeface="Calibri"/>
              <a:buNone/>
            </a:pPr>
            <a:br>
              <a:rPr b="0" i="0" lang="en-US" sz="1400" u="none" cap="none" strike="noStrike">
                <a:solidFill>
                  <a:srgbClr val="000000"/>
                </a:solidFill>
                <a:latin typeface="Calibri"/>
                <a:ea typeface="Calibri"/>
                <a:cs typeface="Calibri"/>
                <a:sym typeface="Calibri"/>
              </a:rPr>
            </a:br>
            <a:endParaRPr b="0" i="0" sz="140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C7D2DA"/>
              </a:buClr>
              <a:buSzPts val="1400"/>
              <a:buFont typeface="Calibri"/>
              <a:buNone/>
            </a:pPr>
            <a:r>
              <a:rPr b="0" i="0" lang="en-US" sz="1400" u="none" cap="none" strike="noStrike">
                <a:solidFill>
                  <a:srgbClr val="C7D2DA"/>
                </a:solidFill>
                <a:latin typeface="Calibri"/>
                <a:ea typeface="Calibri"/>
                <a:cs typeface="Calibri"/>
                <a:sym typeface="Calibri"/>
              </a:rPr>
              <a:t>These are non-functional requirements, they describe the quality, constraints and characteristics of the system.</a:t>
            </a:r>
            <a:endParaRPr b="0" i="0" sz="1400" u="none" cap="none" strike="noStrike">
              <a:solidFill>
                <a:schemeClr val="dk1"/>
              </a:solidFill>
              <a:latin typeface="Calibri"/>
              <a:ea typeface="Calibri"/>
              <a:cs typeface="Calibri"/>
              <a:sym typeface="Calibri"/>
            </a:endParaRPr>
          </a:p>
        </p:txBody>
      </p:sp>
      <p:sp>
        <p:nvSpPr>
          <p:cNvPr id="670" name="Google Shape;670;p36"/>
          <p:cNvSpPr/>
          <p:nvPr/>
        </p:nvSpPr>
        <p:spPr>
          <a:xfrm>
            <a:off x="566928" y="5029200"/>
            <a:ext cx="11057839"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7488"/>
              </a:buClr>
              <a:buSzPts val="1600"/>
              <a:buFont typeface="Calibri"/>
              <a:buNone/>
            </a:pPr>
            <a:r>
              <a:rPr b="1" i="1" lang="en-US" sz="1600" u="none" cap="none" strike="noStrike">
                <a:solidFill>
                  <a:srgbClr val="5B7488"/>
                </a:solidFill>
                <a:latin typeface="Calibri"/>
                <a:ea typeface="Calibri"/>
                <a:cs typeface="Calibri"/>
                <a:sym typeface="Calibri"/>
              </a:rPr>
              <a:t>Examples?</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675" name="Shape 675"/>
        <p:cNvGrpSpPr/>
        <p:nvPr/>
      </p:nvGrpSpPr>
      <p:grpSpPr>
        <a:xfrm>
          <a:off x="0" y="0"/>
          <a:ext cx="0" cy="0"/>
          <a:chOff x="0" y="0"/>
          <a:chExt cx="0" cy="0"/>
        </a:xfrm>
      </p:grpSpPr>
      <p:sp>
        <p:nvSpPr>
          <p:cNvPr id="676" name="Google Shape;676;p37"/>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From problem to product</a:t>
            </a:r>
            <a:endParaRPr b="0" i="0" sz="2900" u="none" cap="none" strike="noStrike">
              <a:solidFill>
                <a:schemeClr val="dk1"/>
              </a:solidFill>
              <a:latin typeface="Calibri"/>
              <a:ea typeface="Calibri"/>
              <a:cs typeface="Calibri"/>
              <a:sym typeface="Calibri"/>
            </a:endParaRPr>
          </a:p>
        </p:txBody>
      </p:sp>
      <p:sp>
        <p:nvSpPr>
          <p:cNvPr id="677" name="Google Shape;677;p37"/>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33</a:t>
            </a:r>
            <a:endParaRPr b="0" i="0" sz="900" u="none" cap="none" strike="noStrike">
              <a:solidFill>
                <a:schemeClr val="dk1"/>
              </a:solidFill>
              <a:latin typeface="Calibri"/>
              <a:ea typeface="Calibri"/>
              <a:cs typeface="Calibri"/>
              <a:sym typeface="Calibri"/>
            </a:endParaRPr>
          </a:p>
        </p:txBody>
      </p:sp>
      <p:sp>
        <p:nvSpPr>
          <p:cNvPr id="678" name="Google Shape;678;p37"/>
          <p:cNvSpPr/>
          <p:nvPr/>
        </p:nvSpPr>
        <p:spPr>
          <a:xfrm>
            <a:off x="566928" y="1463040"/>
            <a:ext cx="11057839"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C7A85"/>
              </a:buClr>
              <a:buSzPts val="1500"/>
              <a:buFont typeface="Calibri"/>
              <a:buNone/>
            </a:pPr>
            <a:r>
              <a:rPr b="0" i="1" lang="en-US" sz="1500" u="none" cap="none" strike="noStrike">
                <a:solidFill>
                  <a:srgbClr val="6C7A85"/>
                </a:solidFill>
                <a:latin typeface="Calibri"/>
                <a:ea typeface="Calibri"/>
                <a:cs typeface="Calibri"/>
                <a:sym typeface="Calibri"/>
              </a:rPr>
              <a:t>Engineering flows from the problem forward — not from the technology back.</a:t>
            </a:r>
            <a:endParaRPr b="0" i="0" sz="1500" u="none" cap="none" strike="noStrike">
              <a:solidFill>
                <a:schemeClr val="dk1"/>
              </a:solidFill>
              <a:latin typeface="Calibri"/>
              <a:ea typeface="Calibri"/>
              <a:cs typeface="Calibri"/>
              <a:sym typeface="Calibri"/>
            </a:endParaRPr>
          </a:p>
        </p:txBody>
      </p:sp>
      <p:sp>
        <p:nvSpPr>
          <p:cNvPr id="679" name="Google Shape;679;p37"/>
          <p:cNvSpPr/>
          <p:nvPr/>
        </p:nvSpPr>
        <p:spPr>
          <a:xfrm>
            <a:off x="566928" y="2423160"/>
            <a:ext cx="2487168" cy="1051560"/>
          </a:xfrm>
          <a:prstGeom prst="roundRect">
            <a:avLst>
              <a:gd fmla="val 782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37"/>
          <p:cNvSpPr/>
          <p:nvPr/>
        </p:nvSpPr>
        <p:spPr>
          <a:xfrm>
            <a:off x="658368" y="2532888"/>
            <a:ext cx="2304288" cy="31089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0303F"/>
              </a:buClr>
              <a:buSzPts val="1450"/>
              <a:buFont typeface="Calibri"/>
              <a:buNone/>
            </a:pPr>
            <a:r>
              <a:rPr b="1" i="0" lang="en-US" sz="1450" u="none" cap="none" strike="noStrike">
                <a:solidFill>
                  <a:srgbClr val="20303F"/>
                </a:solidFill>
                <a:latin typeface="Calibri"/>
                <a:ea typeface="Calibri"/>
                <a:cs typeface="Calibri"/>
                <a:sym typeface="Calibri"/>
              </a:rPr>
              <a:t>Problem</a:t>
            </a:r>
            <a:endParaRPr b="0" i="0" sz="1450" u="none" cap="none" strike="noStrike">
              <a:solidFill>
                <a:schemeClr val="dk1"/>
              </a:solidFill>
              <a:latin typeface="Calibri"/>
              <a:ea typeface="Calibri"/>
              <a:cs typeface="Calibri"/>
              <a:sym typeface="Calibri"/>
            </a:endParaRPr>
          </a:p>
        </p:txBody>
      </p:sp>
      <p:sp>
        <p:nvSpPr>
          <p:cNvPr id="681" name="Google Shape;681;p37"/>
          <p:cNvSpPr/>
          <p:nvPr/>
        </p:nvSpPr>
        <p:spPr>
          <a:xfrm>
            <a:off x="676656" y="2843784"/>
            <a:ext cx="2267712" cy="53949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6C7A85"/>
              </a:buClr>
              <a:buSzPts val="1100"/>
              <a:buFont typeface="Calibri"/>
              <a:buNone/>
            </a:pPr>
            <a:r>
              <a:rPr b="0" i="0" lang="en-US" sz="1100" u="none" cap="none" strike="noStrike">
                <a:solidFill>
                  <a:srgbClr val="6C7A85"/>
                </a:solidFill>
                <a:latin typeface="Calibri"/>
                <a:ea typeface="Calibri"/>
                <a:cs typeface="Calibri"/>
                <a:sym typeface="Calibri"/>
              </a:rPr>
              <a:t>the real need</a:t>
            </a:r>
            <a:endParaRPr b="0" i="0" sz="1100" u="none" cap="none" strike="noStrike">
              <a:solidFill>
                <a:schemeClr val="dk1"/>
              </a:solidFill>
              <a:latin typeface="Calibri"/>
              <a:ea typeface="Calibri"/>
              <a:cs typeface="Calibri"/>
              <a:sym typeface="Calibri"/>
            </a:endParaRPr>
          </a:p>
        </p:txBody>
      </p:sp>
      <p:cxnSp>
        <p:nvCxnSpPr>
          <p:cNvPr id="682" name="Google Shape;682;p37"/>
          <p:cNvCxnSpPr/>
          <p:nvPr/>
        </p:nvCxnSpPr>
        <p:spPr>
          <a:xfrm>
            <a:off x="3090672" y="2948940"/>
            <a:ext cx="296570" cy="0"/>
          </a:xfrm>
          <a:prstGeom prst="straightConnector1">
            <a:avLst/>
          </a:prstGeom>
          <a:noFill/>
          <a:ln cap="flat" cmpd="sng" w="28575">
            <a:solidFill>
              <a:srgbClr val="5B7488"/>
            </a:solidFill>
            <a:prstDash val="solid"/>
            <a:round/>
            <a:headEnd len="sm" w="sm" type="none"/>
            <a:tailEnd len="med" w="med" type="triangle"/>
          </a:ln>
        </p:spPr>
      </p:cxnSp>
      <p:sp>
        <p:nvSpPr>
          <p:cNvPr id="683" name="Google Shape;683;p37"/>
          <p:cNvSpPr/>
          <p:nvPr/>
        </p:nvSpPr>
        <p:spPr>
          <a:xfrm>
            <a:off x="3423818" y="2423160"/>
            <a:ext cx="2487168" cy="1051560"/>
          </a:xfrm>
          <a:prstGeom prst="roundRect">
            <a:avLst>
              <a:gd fmla="val 7826" name="adj"/>
            </a:avLst>
          </a:prstGeom>
          <a:solidFill>
            <a:srgbClr val="E4EEEC"/>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37"/>
          <p:cNvSpPr/>
          <p:nvPr/>
        </p:nvSpPr>
        <p:spPr>
          <a:xfrm>
            <a:off x="3515258" y="2532888"/>
            <a:ext cx="2304288" cy="31089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450"/>
              <a:buFont typeface="Calibri"/>
              <a:buNone/>
            </a:pPr>
            <a:r>
              <a:rPr b="1" i="0" lang="en-US" sz="1450" u="none" cap="none" strike="noStrike">
                <a:solidFill>
                  <a:srgbClr val="2F5F5C"/>
                </a:solidFill>
                <a:latin typeface="Calibri"/>
                <a:ea typeface="Calibri"/>
                <a:cs typeface="Calibri"/>
                <a:sym typeface="Calibri"/>
              </a:rPr>
              <a:t>Requirements</a:t>
            </a:r>
            <a:endParaRPr b="0" i="0" sz="1450" u="none" cap="none" strike="noStrike">
              <a:solidFill>
                <a:schemeClr val="dk1"/>
              </a:solidFill>
              <a:latin typeface="Calibri"/>
              <a:ea typeface="Calibri"/>
              <a:cs typeface="Calibri"/>
              <a:sym typeface="Calibri"/>
            </a:endParaRPr>
          </a:p>
        </p:txBody>
      </p:sp>
      <p:sp>
        <p:nvSpPr>
          <p:cNvPr id="685" name="Google Shape;685;p37"/>
          <p:cNvSpPr/>
          <p:nvPr/>
        </p:nvSpPr>
        <p:spPr>
          <a:xfrm>
            <a:off x="3533546" y="2843784"/>
            <a:ext cx="2267712" cy="53949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6C7A85"/>
              </a:buClr>
              <a:buSzPts val="1100"/>
              <a:buFont typeface="Calibri"/>
              <a:buNone/>
            </a:pPr>
            <a:r>
              <a:rPr b="0" i="0" lang="en-US" sz="1100" u="none" cap="none" strike="noStrike">
                <a:solidFill>
                  <a:srgbClr val="6C7A85"/>
                </a:solidFill>
                <a:latin typeface="Calibri"/>
                <a:ea typeface="Calibri"/>
                <a:cs typeface="Calibri"/>
                <a:sym typeface="Calibri"/>
              </a:rPr>
              <a:t>what it must do &amp; be</a:t>
            </a:r>
            <a:endParaRPr b="0" i="0" sz="1100" u="none" cap="none" strike="noStrike">
              <a:solidFill>
                <a:schemeClr val="dk1"/>
              </a:solidFill>
              <a:latin typeface="Calibri"/>
              <a:ea typeface="Calibri"/>
              <a:cs typeface="Calibri"/>
              <a:sym typeface="Calibri"/>
            </a:endParaRPr>
          </a:p>
        </p:txBody>
      </p:sp>
      <p:cxnSp>
        <p:nvCxnSpPr>
          <p:cNvPr id="686" name="Google Shape;686;p37"/>
          <p:cNvCxnSpPr/>
          <p:nvPr/>
        </p:nvCxnSpPr>
        <p:spPr>
          <a:xfrm>
            <a:off x="5947562" y="2948940"/>
            <a:ext cx="296570" cy="0"/>
          </a:xfrm>
          <a:prstGeom prst="straightConnector1">
            <a:avLst/>
          </a:prstGeom>
          <a:noFill/>
          <a:ln cap="flat" cmpd="sng" w="28575">
            <a:solidFill>
              <a:srgbClr val="5B7488"/>
            </a:solidFill>
            <a:prstDash val="solid"/>
            <a:round/>
            <a:headEnd len="sm" w="sm" type="none"/>
            <a:tailEnd len="med" w="med" type="triangle"/>
          </a:ln>
        </p:spPr>
      </p:cxnSp>
      <p:sp>
        <p:nvSpPr>
          <p:cNvPr id="687" name="Google Shape;687;p37"/>
          <p:cNvSpPr/>
          <p:nvPr/>
        </p:nvSpPr>
        <p:spPr>
          <a:xfrm>
            <a:off x="6280709" y="2423160"/>
            <a:ext cx="2487168" cy="1051560"/>
          </a:xfrm>
          <a:prstGeom prst="roundRect">
            <a:avLst>
              <a:gd fmla="val 782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37"/>
          <p:cNvSpPr/>
          <p:nvPr/>
        </p:nvSpPr>
        <p:spPr>
          <a:xfrm>
            <a:off x="6372149" y="2532888"/>
            <a:ext cx="2304288" cy="31089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7488"/>
              </a:buClr>
              <a:buSzPts val="1450"/>
              <a:buFont typeface="Calibri"/>
              <a:buNone/>
            </a:pPr>
            <a:r>
              <a:rPr b="1" i="0" lang="en-US" sz="1450" u="none" cap="none" strike="noStrike">
                <a:solidFill>
                  <a:srgbClr val="5B7488"/>
                </a:solidFill>
                <a:latin typeface="Calibri"/>
                <a:ea typeface="Calibri"/>
                <a:cs typeface="Calibri"/>
                <a:sym typeface="Calibri"/>
              </a:rPr>
              <a:t>Build</a:t>
            </a:r>
            <a:endParaRPr b="0" i="0" sz="1450" u="none" cap="none" strike="noStrike">
              <a:solidFill>
                <a:schemeClr val="dk1"/>
              </a:solidFill>
              <a:latin typeface="Calibri"/>
              <a:ea typeface="Calibri"/>
              <a:cs typeface="Calibri"/>
              <a:sym typeface="Calibri"/>
            </a:endParaRPr>
          </a:p>
        </p:txBody>
      </p:sp>
      <p:sp>
        <p:nvSpPr>
          <p:cNvPr id="689" name="Google Shape;689;p37"/>
          <p:cNvSpPr/>
          <p:nvPr/>
        </p:nvSpPr>
        <p:spPr>
          <a:xfrm>
            <a:off x="6390437" y="2843784"/>
            <a:ext cx="2267712" cy="53949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6C7A85"/>
              </a:buClr>
              <a:buSzPts val="1100"/>
              <a:buFont typeface="Calibri"/>
              <a:buNone/>
            </a:pPr>
            <a:r>
              <a:rPr b="0" i="0" lang="en-US" sz="1100" u="none" cap="none" strike="noStrike">
                <a:solidFill>
                  <a:srgbClr val="6C7A85"/>
                </a:solidFill>
                <a:latin typeface="Calibri"/>
                <a:ea typeface="Calibri"/>
                <a:cs typeface="Calibri"/>
                <a:sym typeface="Calibri"/>
              </a:rPr>
              <a:t>implement &amp; test</a:t>
            </a:r>
            <a:endParaRPr b="0" i="0" sz="1100" u="none" cap="none" strike="noStrike">
              <a:solidFill>
                <a:schemeClr val="dk1"/>
              </a:solidFill>
              <a:latin typeface="Calibri"/>
              <a:ea typeface="Calibri"/>
              <a:cs typeface="Calibri"/>
              <a:sym typeface="Calibri"/>
            </a:endParaRPr>
          </a:p>
        </p:txBody>
      </p:sp>
      <p:cxnSp>
        <p:nvCxnSpPr>
          <p:cNvPr id="690" name="Google Shape;690;p37"/>
          <p:cNvCxnSpPr/>
          <p:nvPr/>
        </p:nvCxnSpPr>
        <p:spPr>
          <a:xfrm>
            <a:off x="8804453" y="2948940"/>
            <a:ext cx="296570" cy="0"/>
          </a:xfrm>
          <a:prstGeom prst="straightConnector1">
            <a:avLst/>
          </a:prstGeom>
          <a:noFill/>
          <a:ln cap="flat" cmpd="sng" w="28575">
            <a:solidFill>
              <a:srgbClr val="5B7488"/>
            </a:solidFill>
            <a:prstDash val="solid"/>
            <a:round/>
            <a:headEnd len="sm" w="sm" type="none"/>
            <a:tailEnd len="med" w="med" type="triangle"/>
          </a:ln>
        </p:spPr>
      </p:cxnSp>
      <p:sp>
        <p:nvSpPr>
          <p:cNvPr id="691" name="Google Shape;691;p37"/>
          <p:cNvSpPr/>
          <p:nvPr/>
        </p:nvSpPr>
        <p:spPr>
          <a:xfrm>
            <a:off x="9137599" y="2423160"/>
            <a:ext cx="2487168" cy="1051560"/>
          </a:xfrm>
          <a:prstGeom prst="roundRect">
            <a:avLst>
              <a:gd fmla="val 782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37"/>
          <p:cNvSpPr/>
          <p:nvPr/>
        </p:nvSpPr>
        <p:spPr>
          <a:xfrm>
            <a:off x="9229039" y="2532888"/>
            <a:ext cx="2304288" cy="31089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A3E4E"/>
              </a:buClr>
              <a:buSzPts val="1450"/>
              <a:buFont typeface="Calibri"/>
              <a:buNone/>
            </a:pPr>
            <a:r>
              <a:rPr b="1" i="0" lang="en-US" sz="1450" u="none" cap="none" strike="noStrike">
                <a:solidFill>
                  <a:srgbClr val="2A3E4E"/>
                </a:solidFill>
                <a:latin typeface="Calibri"/>
                <a:ea typeface="Calibri"/>
                <a:cs typeface="Calibri"/>
                <a:sym typeface="Calibri"/>
              </a:rPr>
              <a:t>Product</a:t>
            </a:r>
            <a:endParaRPr b="0" i="0" sz="1450" u="none" cap="none" strike="noStrike">
              <a:solidFill>
                <a:schemeClr val="dk1"/>
              </a:solidFill>
              <a:latin typeface="Calibri"/>
              <a:ea typeface="Calibri"/>
              <a:cs typeface="Calibri"/>
              <a:sym typeface="Calibri"/>
            </a:endParaRPr>
          </a:p>
        </p:txBody>
      </p:sp>
      <p:sp>
        <p:nvSpPr>
          <p:cNvPr id="693" name="Google Shape;693;p37"/>
          <p:cNvSpPr/>
          <p:nvPr/>
        </p:nvSpPr>
        <p:spPr>
          <a:xfrm>
            <a:off x="9247327" y="2843784"/>
            <a:ext cx="2267712" cy="53949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6C7A85"/>
              </a:buClr>
              <a:buSzPts val="1100"/>
              <a:buFont typeface="Calibri"/>
              <a:buNone/>
            </a:pPr>
            <a:r>
              <a:rPr b="0" i="0" lang="en-US" sz="1100" u="none" cap="none" strike="noStrike">
                <a:solidFill>
                  <a:srgbClr val="6C7A85"/>
                </a:solidFill>
                <a:latin typeface="Calibri"/>
                <a:ea typeface="Calibri"/>
                <a:cs typeface="Calibri"/>
                <a:sym typeface="Calibri"/>
              </a:rPr>
              <a:t>in users’ hands</a:t>
            </a:r>
            <a:endParaRPr b="0" i="0" sz="1100" u="none" cap="none" strike="noStrike">
              <a:solidFill>
                <a:schemeClr val="dk1"/>
              </a:solidFill>
              <a:latin typeface="Calibri"/>
              <a:ea typeface="Calibri"/>
              <a:cs typeface="Calibri"/>
              <a:sym typeface="Calibri"/>
            </a:endParaRPr>
          </a:p>
        </p:txBody>
      </p:sp>
      <p:cxnSp>
        <p:nvCxnSpPr>
          <p:cNvPr id="694" name="Google Shape;694;p37"/>
          <p:cNvCxnSpPr/>
          <p:nvPr/>
        </p:nvCxnSpPr>
        <p:spPr>
          <a:xfrm>
            <a:off x="4667402" y="3474720"/>
            <a:ext cx="0" cy="777240"/>
          </a:xfrm>
          <a:prstGeom prst="straightConnector1">
            <a:avLst/>
          </a:prstGeom>
          <a:noFill/>
          <a:ln cap="flat" cmpd="sng" w="28575">
            <a:solidFill>
              <a:srgbClr val="3E7C78"/>
            </a:solidFill>
            <a:prstDash val="solid"/>
            <a:round/>
            <a:headEnd len="sm" w="sm" type="none"/>
            <a:tailEnd len="med" w="med" type="triangle"/>
          </a:ln>
        </p:spPr>
      </p:cxnSp>
      <p:sp>
        <p:nvSpPr>
          <p:cNvPr id="695" name="Google Shape;695;p37"/>
          <p:cNvSpPr/>
          <p:nvPr/>
        </p:nvSpPr>
        <p:spPr>
          <a:xfrm>
            <a:off x="566928" y="4297680"/>
            <a:ext cx="5208880" cy="1234440"/>
          </a:xfrm>
          <a:prstGeom prst="roundRect">
            <a:avLst>
              <a:gd fmla="val 6667"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37"/>
          <p:cNvSpPr/>
          <p:nvPr/>
        </p:nvSpPr>
        <p:spPr>
          <a:xfrm>
            <a:off x="795528" y="4443984"/>
            <a:ext cx="4751680" cy="31089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400"/>
              <a:buFont typeface="Calibri"/>
              <a:buNone/>
            </a:pPr>
            <a:r>
              <a:rPr b="1" i="0" lang="en-US" sz="1400" u="none" cap="none" strike="noStrike">
                <a:solidFill>
                  <a:srgbClr val="20303F"/>
                </a:solidFill>
                <a:latin typeface="Calibri"/>
                <a:ea typeface="Calibri"/>
                <a:cs typeface="Calibri"/>
                <a:sym typeface="Calibri"/>
              </a:rPr>
              <a:t>Functional</a:t>
            </a:r>
            <a:endParaRPr b="0" i="0" sz="1400" u="none" cap="none" strike="noStrike">
              <a:solidFill>
                <a:schemeClr val="dk1"/>
              </a:solidFill>
              <a:latin typeface="Calibri"/>
              <a:ea typeface="Calibri"/>
              <a:cs typeface="Calibri"/>
              <a:sym typeface="Calibri"/>
            </a:endParaRPr>
          </a:p>
        </p:txBody>
      </p:sp>
      <p:sp>
        <p:nvSpPr>
          <p:cNvPr id="697" name="Google Shape;697;p37"/>
          <p:cNvSpPr/>
          <p:nvPr/>
        </p:nvSpPr>
        <p:spPr>
          <a:xfrm>
            <a:off x="795528" y="4773168"/>
            <a:ext cx="4751680" cy="685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C7A85"/>
              </a:buClr>
              <a:buSzPts val="1250"/>
              <a:buFont typeface="Calibri"/>
              <a:buNone/>
            </a:pPr>
            <a:r>
              <a:rPr b="0" i="0" lang="en-US" sz="1250" u="none" cap="none" strike="noStrike">
                <a:solidFill>
                  <a:srgbClr val="6C7A85"/>
                </a:solidFill>
                <a:latin typeface="Calibri"/>
                <a:ea typeface="Calibri"/>
                <a:cs typeface="Calibri"/>
                <a:sym typeface="Calibri"/>
              </a:rPr>
              <a:t>what the system does</a:t>
            </a:r>
            <a:endParaRPr b="0" i="0" sz="1250" u="none" cap="none" strike="noStrike">
              <a:solidFill>
                <a:schemeClr val="dk1"/>
              </a:solidFill>
              <a:latin typeface="Calibri"/>
              <a:ea typeface="Calibri"/>
              <a:cs typeface="Calibri"/>
              <a:sym typeface="Calibri"/>
            </a:endParaRPr>
          </a:p>
        </p:txBody>
      </p:sp>
      <p:sp>
        <p:nvSpPr>
          <p:cNvPr id="698" name="Google Shape;698;p37"/>
          <p:cNvSpPr/>
          <p:nvPr/>
        </p:nvSpPr>
        <p:spPr>
          <a:xfrm>
            <a:off x="6415888" y="4297680"/>
            <a:ext cx="5208880" cy="1234440"/>
          </a:xfrm>
          <a:prstGeom prst="roundRect">
            <a:avLst>
              <a:gd fmla="val 6667"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37"/>
          <p:cNvSpPr/>
          <p:nvPr/>
        </p:nvSpPr>
        <p:spPr>
          <a:xfrm>
            <a:off x="6644488" y="4443984"/>
            <a:ext cx="4751680" cy="31089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400"/>
              <a:buFont typeface="Calibri"/>
              <a:buNone/>
            </a:pPr>
            <a:r>
              <a:rPr b="1" i="0" lang="en-US" sz="1400" u="none" cap="none" strike="noStrike">
                <a:solidFill>
                  <a:srgbClr val="FFFFFF"/>
                </a:solidFill>
                <a:latin typeface="Calibri"/>
                <a:ea typeface="Calibri"/>
                <a:cs typeface="Calibri"/>
                <a:sym typeface="Calibri"/>
              </a:rPr>
              <a:t>Non-functional</a:t>
            </a:r>
            <a:endParaRPr b="0" i="0" sz="1400" u="none" cap="none" strike="noStrike">
              <a:solidFill>
                <a:schemeClr val="dk1"/>
              </a:solidFill>
              <a:latin typeface="Calibri"/>
              <a:ea typeface="Calibri"/>
              <a:cs typeface="Calibri"/>
              <a:sym typeface="Calibri"/>
            </a:endParaRPr>
          </a:p>
        </p:txBody>
      </p:sp>
      <p:sp>
        <p:nvSpPr>
          <p:cNvPr id="700" name="Google Shape;700;p37"/>
          <p:cNvSpPr/>
          <p:nvPr/>
        </p:nvSpPr>
        <p:spPr>
          <a:xfrm>
            <a:off x="6644488" y="4773168"/>
            <a:ext cx="4751680" cy="685800"/>
          </a:xfrm>
          <a:prstGeom prst="rect">
            <a:avLst/>
          </a:prstGeom>
          <a:noFill/>
          <a:ln>
            <a:noFill/>
          </a:ln>
        </p:spPr>
        <p:txBody>
          <a:bodyPr anchorCtr="0" anchor="t" bIns="45700" lIns="91425" spcFirstLastPara="1" rIns="91425" wrap="square" tIns="45700">
            <a:noAutofit/>
          </a:bodyPr>
          <a:lstStyle/>
          <a:p>
            <a:pPr indent="0" lvl="0" marL="0" marR="0" rtl="0" algn="l">
              <a:lnSpc>
                <a:spcPct val="105000"/>
              </a:lnSpc>
              <a:spcBef>
                <a:spcPts val="0"/>
              </a:spcBef>
              <a:spcAft>
                <a:spcPts val="0"/>
              </a:spcAft>
              <a:buClr>
                <a:srgbClr val="AEBCC6"/>
              </a:buClr>
              <a:buSzPts val="1250"/>
              <a:buFont typeface="Calibri"/>
              <a:buNone/>
            </a:pPr>
            <a:r>
              <a:rPr b="0" i="0" lang="en-US" sz="1250" u="none" cap="none" strike="noStrike">
                <a:solidFill>
                  <a:srgbClr val="AEBCC6"/>
                </a:solidFill>
                <a:latin typeface="Calibri"/>
                <a:ea typeface="Calibri"/>
                <a:cs typeface="Calibri"/>
                <a:sym typeface="Calibri"/>
              </a:rPr>
              <a:t>performance · reliability · availability · security · privacy</a:t>
            </a:r>
            <a:endParaRPr b="0" i="0" sz="1250" u="none" cap="none" strike="noStrik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705" name="Shape 705"/>
        <p:cNvGrpSpPr/>
        <p:nvPr/>
      </p:nvGrpSpPr>
      <p:grpSpPr>
        <a:xfrm>
          <a:off x="0" y="0"/>
          <a:ext cx="0" cy="0"/>
          <a:chOff x="0" y="0"/>
          <a:chExt cx="0" cy="0"/>
        </a:xfrm>
      </p:grpSpPr>
      <p:sp>
        <p:nvSpPr>
          <p:cNvPr id="706" name="Google Shape;706;p38"/>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Performance: How quickly and efficiently does it work?</a:t>
            </a:r>
            <a:endParaRPr b="0" i="0" sz="2900" u="none" cap="none" strike="noStrike">
              <a:solidFill>
                <a:schemeClr val="dk1"/>
              </a:solidFill>
              <a:latin typeface="Calibri"/>
              <a:ea typeface="Calibri"/>
              <a:cs typeface="Calibri"/>
              <a:sym typeface="Calibri"/>
            </a:endParaRPr>
          </a:p>
        </p:txBody>
      </p:sp>
      <p:sp>
        <p:nvSpPr>
          <p:cNvPr id="707" name="Google Shape;707;p38"/>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34</a:t>
            </a:r>
            <a:endParaRPr b="0" i="0" sz="900" u="none" cap="none" strike="noStrike">
              <a:solidFill>
                <a:schemeClr val="dk1"/>
              </a:solidFill>
              <a:latin typeface="Calibri"/>
              <a:ea typeface="Calibri"/>
              <a:cs typeface="Calibri"/>
              <a:sym typeface="Calibri"/>
            </a:endParaRPr>
          </a:p>
        </p:txBody>
      </p:sp>
      <p:sp>
        <p:nvSpPr>
          <p:cNvPr id="708" name="Google Shape;708;p38"/>
          <p:cNvSpPr/>
          <p:nvPr/>
        </p:nvSpPr>
        <p:spPr>
          <a:xfrm>
            <a:off x="566928" y="1783080"/>
            <a:ext cx="11057839" cy="914400"/>
          </a:xfrm>
          <a:prstGeom prst="roundRect">
            <a:avLst>
              <a:gd fmla="val 9000" name="adj"/>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38"/>
          <p:cNvSpPr/>
          <p:nvPr/>
        </p:nvSpPr>
        <p:spPr>
          <a:xfrm>
            <a:off x="841248" y="1874520"/>
            <a:ext cx="10509199" cy="731520"/>
          </a:xfrm>
          <a:prstGeom prst="rect">
            <a:avLst/>
          </a:prstGeom>
          <a:noFill/>
          <a:ln>
            <a:noFill/>
          </a:ln>
        </p:spPr>
        <p:txBody>
          <a:bodyPr anchorCtr="0" anchor="ctr" bIns="45700" lIns="91425" spcFirstLastPara="1" rIns="91425" wrap="square" tIns="45700">
            <a:noAutofit/>
          </a:bodyPr>
          <a:lstStyle/>
          <a:p>
            <a:pPr indent="0" lvl="0" marL="0" marR="0" rtl="0" algn="l">
              <a:lnSpc>
                <a:spcPct val="102000"/>
              </a:lnSpc>
              <a:spcBef>
                <a:spcPts val="0"/>
              </a:spcBef>
              <a:spcAft>
                <a:spcPts val="0"/>
              </a:spcAft>
              <a:buClr>
                <a:srgbClr val="2F5F5C"/>
              </a:buClr>
              <a:buSzPts val="1500"/>
              <a:buFont typeface="Calibri"/>
              <a:buNone/>
            </a:pPr>
            <a:r>
              <a:rPr b="0" i="0" lang="en-US" sz="1500" u="none" cap="none" strike="noStrike">
                <a:solidFill>
                  <a:srgbClr val="2F5F5C"/>
                </a:solidFill>
                <a:latin typeface="Calibri"/>
                <a:ea typeface="Calibri"/>
                <a:cs typeface="Calibri"/>
                <a:sym typeface="Calibri"/>
              </a:rPr>
              <a:t>Performance describes how efficiently a system responds to requests and process work.</a:t>
            </a:r>
            <a:endParaRPr b="0" i="0" sz="1500" u="none" cap="none" strike="noStrike">
              <a:solidFill>
                <a:schemeClr val="dk1"/>
              </a:solidFill>
              <a:latin typeface="Calibri"/>
              <a:ea typeface="Calibri"/>
              <a:cs typeface="Calibri"/>
              <a:sym typeface="Calibri"/>
            </a:endParaRPr>
          </a:p>
        </p:txBody>
      </p:sp>
      <p:sp>
        <p:nvSpPr>
          <p:cNvPr id="710" name="Google Shape;710;p38"/>
          <p:cNvSpPr/>
          <p:nvPr/>
        </p:nvSpPr>
        <p:spPr>
          <a:xfrm>
            <a:off x="566928" y="2926080"/>
            <a:ext cx="11057839"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450"/>
              <a:buFont typeface="Calibri"/>
              <a:buNone/>
            </a:pPr>
            <a:r>
              <a:rPr b="1" i="0" lang="en-US" sz="1450" u="none" cap="none" strike="noStrike">
                <a:solidFill>
                  <a:srgbClr val="20303F"/>
                </a:solidFill>
                <a:latin typeface="Calibri"/>
                <a:ea typeface="Calibri"/>
                <a:cs typeface="Calibri"/>
                <a:sym typeface="Calibri"/>
              </a:rPr>
              <a:t>Users experience performance through things like:</a:t>
            </a:r>
            <a:endParaRPr b="0" i="0" sz="1450" u="none" cap="none" strike="noStrike">
              <a:solidFill>
                <a:schemeClr val="dk1"/>
              </a:solidFill>
              <a:latin typeface="Calibri"/>
              <a:ea typeface="Calibri"/>
              <a:cs typeface="Calibri"/>
              <a:sym typeface="Calibri"/>
            </a:endParaRPr>
          </a:p>
        </p:txBody>
      </p:sp>
      <p:sp>
        <p:nvSpPr>
          <p:cNvPr id="711" name="Google Shape;711;p38"/>
          <p:cNvSpPr/>
          <p:nvPr/>
        </p:nvSpPr>
        <p:spPr>
          <a:xfrm>
            <a:off x="566928" y="3337560"/>
            <a:ext cx="5300320" cy="566928"/>
          </a:xfrm>
          <a:prstGeom prst="roundRect">
            <a:avLst>
              <a:gd fmla="val 14516"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38"/>
          <p:cNvSpPr/>
          <p:nvPr/>
        </p:nvSpPr>
        <p:spPr>
          <a:xfrm>
            <a:off x="640080" y="3337560"/>
            <a:ext cx="5154016" cy="5669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350"/>
              <a:buFont typeface="Calibri"/>
              <a:buNone/>
            </a:pPr>
            <a:r>
              <a:rPr b="0" i="0" lang="en-US" sz="1350" u="none" cap="none" strike="noStrike">
                <a:solidFill>
                  <a:srgbClr val="2F5F5C"/>
                </a:solidFill>
                <a:latin typeface="Calibri"/>
                <a:ea typeface="Calibri"/>
                <a:cs typeface="Calibri"/>
                <a:sym typeface="Calibri"/>
              </a:rPr>
              <a:t>Page loading time</a:t>
            </a:r>
            <a:endParaRPr b="0" i="0" sz="1350" u="none" cap="none" strike="noStrike">
              <a:solidFill>
                <a:schemeClr val="dk1"/>
              </a:solidFill>
              <a:latin typeface="Calibri"/>
              <a:ea typeface="Calibri"/>
              <a:cs typeface="Calibri"/>
              <a:sym typeface="Calibri"/>
            </a:endParaRPr>
          </a:p>
        </p:txBody>
      </p:sp>
      <p:sp>
        <p:nvSpPr>
          <p:cNvPr id="713" name="Google Shape;713;p38"/>
          <p:cNvSpPr/>
          <p:nvPr/>
        </p:nvSpPr>
        <p:spPr>
          <a:xfrm>
            <a:off x="6324448" y="3337560"/>
            <a:ext cx="5300320" cy="566928"/>
          </a:xfrm>
          <a:prstGeom prst="roundRect">
            <a:avLst>
              <a:gd fmla="val 14516"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38"/>
          <p:cNvSpPr/>
          <p:nvPr/>
        </p:nvSpPr>
        <p:spPr>
          <a:xfrm>
            <a:off x="6397600" y="3337560"/>
            <a:ext cx="5154016" cy="5669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350"/>
              <a:buFont typeface="Calibri"/>
              <a:buNone/>
            </a:pPr>
            <a:r>
              <a:rPr b="0" i="0" lang="en-US" sz="1350" u="none" cap="none" strike="noStrike">
                <a:solidFill>
                  <a:srgbClr val="2F5F5C"/>
                </a:solidFill>
                <a:latin typeface="Calibri"/>
                <a:ea typeface="Calibri"/>
                <a:cs typeface="Calibri"/>
                <a:sym typeface="Calibri"/>
              </a:rPr>
              <a:t>API response time</a:t>
            </a:r>
            <a:endParaRPr b="0" i="0" sz="1350" u="none" cap="none" strike="noStrike">
              <a:solidFill>
                <a:schemeClr val="dk1"/>
              </a:solidFill>
              <a:latin typeface="Calibri"/>
              <a:ea typeface="Calibri"/>
              <a:cs typeface="Calibri"/>
              <a:sym typeface="Calibri"/>
            </a:endParaRPr>
          </a:p>
        </p:txBody>
      </p:sp>
      <p:sp>
        <p:nvSpPr>
          <p:cNvPr id="715" name="Google Shape;715;p38"/>
          <p:cNvSpPr/>
          <p:nvPr/>
        </p:nvSpPr>
        <p:spPr>
          <a:xfrm>
            <a:off x="566928" y="4050792"/>
            <a:ext cx="5300320" cy="566928"/>
          </a:xfrm>
          <a:prstGeom prst="roundRect">
            <a:avLst>
              <a:gd fmla="val 14516"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38"/>
          <p:cNvSpPr/>
          <p:nvPr/>
        </p:nvSpPr>
        <p:spPr>
          <a:xfrm>
            <a:off x="640080" y="4050792"/>
            <a:ext cx="5154016" cy="5669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350"/>
              <a:buFont typeface="Calibri"/>
              <a:buNone/>
            </a:pPr>
            <a:r>
              <a:rPr b="0" i="0" lang="en-US" sz="1350" u="none" cap="none" strike="noStrike">
                <a:solidFill>
                  <a:srgbClr val="2F5F5C"/>
                </a:solidFill>
                <a:latin typeface="Calibri"/>
                <a:ea typeface="Calibri"/>
                <a:cs typeface="Calibri"/>
                <a:sym typeface="Calibri"/>
              </a:rPr>
              <a:t>Search speed</a:t>
            </a:r>
            <a:endParaRPr b="0" i="0" sz="1350" u="none" cap="none" strike="noStrike">
              <a:solidFill>
                <a:schemeClr val="dk1"/>
              </a:solidFill>
              <a:latin typeface="Calibri"/>
              <a:ea typeface="Calibri"/>
              <a:cs typeface="Calibri"/>
              <a:sym typeface="Calibri"/>
            </a:endParaRPr>
          </a:p>
        </p:txBody>
      </p:sp>
      <p:sp>
        <p:nvSpPr>
          <p:cNvPr id="717" name="Google Shape;717;p38"/>
          <p:cNvSpPr/>
          <p:nvPr/>
        </p:nvSpPr>
        <p:spPr>
          <a:xfrm>
            <a:off x="6324448" y="4050792"/>
            <a:ext cx="5300320" cy="566928"/>
          </a:xfrm>
          <a:prstGeom prst="roundRect">
            <a:avLst>
              <a:gd fmla="val 14516"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38"/>
          <p:cNvSpPr/>
          <p:nvPr/>
        </p:nvSpPr>
        <p:spPr>
          <a:xfrm>
            <a:off x="6397600" y="4050792"/>
            <a:ext cx="5154016" cy="5669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350"/>
              <a:buFont typeface="Calibri"/>
              <a:buNone/>
            </a:pPr>
            <a:r>
              <a:rPr b="0" i="0" lang="en-US" sz="1350" u="none" cap="none" strike="noStrike">
                <a:solidFill>
                  <a:srgbClr val="2F5F5C"/>
                </a:solidFill>
                <a:latin typeface="Calibri"/>
                <a:ea typeface="Calibri"/>
                <a:cs typeface="Calibri"/>
                <a:sym typeface="Calibri"/>
              </a:rPr>
              <a:t>Image processing time.</a:t>
            </a:r>
            <a:endParaRPr b="0" i="0" sz="1350" u="none" cap="none" strike="noStrike">
              <a:solidFill>
                <a:schemeClr val="dk1"/>
              </a:solidFill>
              <a:latin typeface="Calibri"/>
              <a:ea typeface="Calibri"/>
              <a:cs typeface="Calibri"/>
              <a:sym typeface="Calibri"/>
            </a:endParaRPr>
          </a:p>
        </p:txBody>
      </p:sp>
      <p:sp>
        <p:nvSpPr>
          <p:cNvPr id="719" name="Google Shape;719;p38"/>
          <p:cNvSpPr/>
          <p:nvPr/>
        </p:nvSpPr>
        <p:spPr>
          <a:xfrm>
            <a:off x="566928" y="4764024"/>
            <a:ext cx="5300320" cy="566928"/>
          </a:xfrm>
          <a:prstGeom prst="roundRect">
            <a:avLst>
              <a:gd fmla="val 14516"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38"/>
          <p:cNvSpPr/>
          <p:nvPr/>
        </p:nvSpPr>
        <p:spPr>
          <a:xfrm>
            <a:off x="640080" y="4764024"/>
            <a:ext cx="5154016" cy="5669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350"/>
              <a:buFont typeface="Calibri"/>
              <a:buNone/>
            </a:pPr>
            <a:r>
              <a:rPr b="0" i="0" lang="en-US" sz="1350" u="none" cap="none" strike="noStrike">
                <a:solidFill>
                  <a:srgbClr val="2F5F5C"/>
                </a:solidFill>
                <a:latin typeface="Calibri"/>
                <a:ea typeface="Calibri"/>
                <a:cs typeface="Calibri"/>
                <a:sym typeface="Calibri"/>
              </a:rPr>
              <a:t>AI response time</a:t>
            </a:r>
            <a:endParaRPr b="0" i="0" sz="1350" u="none" cap="none" strike="noStrike">
              <a:solidFill>
                <a:schemeClr val="dk1"/>
              </a:solidFill>
              <a:latin typeface="Calibri"/>
              <a:ea typeface="Calibri"/>
              <a:cs typeface="Calibri"/>
              <a:sym typeface="Calibri"/>
            </a:endParaRPr>
          </a:p>
        </p:txBody>
      </p:sp>
      <p:sp>
        <p:nvSpPr>
          <p:cNvPr id="721" name="Google Shape;721;p38"/>
          <p:cNvSpPr/>
          <p:nvPr/>
        </p:nvSpPr>
        <p:spPr>
          <a:xfrm>
            <a:off x="6324448" y="4764024"/>
            <a:ext cx="5300320" cy="566928"/>
          </a:xfrm>
          <a:prstGeom prst="roundRect">
            <a:avLst>
              <a:gd fmla="val 14516"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38"/>
          <p:cNvSpPr/>
          <p:nvPr/>
        </p:nvSpPr>
        <p:spPr>
          <a:xfrm>
            <a:off x="6397600" y="4764024"/>
            <a:ext cx="5154016" cy="5669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350"/>
              <a:buFont typeface="Calibri"/>
              <a:buNone/>
            </a:pPr>
            <a:r>
              <a:rPr b="0" i="0" lang="en-US" sz="1350" u="none" cap="none" strike="noStrike">
                <a:solidFill>
                  <a:srgbClr val="2F5F5C"/>
                </a:solidFill>
                <a:latin typeface="Calibri"/>
                <a:ea typeface="Calibri"/>
                <a:cs typeface="Calibri"/>
                <a:sym typeface="Calibri"/>
              </a:rPr>
              <a:t>Video / Audio latency</a:t>
            </a:r>
            <a:endParaRPr b="0" i="0" sz="1350" u="none" cap="none" strike="noStrike">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727" name="Shape 727"/>
        <p:cNvGrpSpPr/>
        <p:nvPr/>
      </p:nvGrpSpPr>
      <p:grpSpPr>
        <a:xfrm>
          <a:off x="0" y="0"/>
          <a:ext cx="0" cy="0"/>
          <a:chOff x="0" y="0"/>
          <a:chExt cx="0" cy="0"/>
        </a:xfrm>
      </p:grpSpPr>
      <p:sp>
        <p:nvSpPr>
          <p:cNvPr id="728" name="Google Shape;728;p39"/>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Reliability: Can users depend on it?</a:t>
            </a:r>
            <a:endParaRPr b="0" i="0" sz="2900" u="none" cap="none" strike="noStrike">
              <a:solidFill>
                <a:schemeClr val="dk1"/>
              </a:solidFill>
              <a:latin typeface="Calibri"/>
              <a:ea typeface="Calibri"/>
              <a:cs typeface="Calibri"/>
              <a:sym typeface="Calibri"/>
            </a:endParaRPr>
          </a:p>
        </p:txBody>
      </p:sp>
      <p:sp>
        <p:nvSpPr>
          <p:cNvPr id="729" name="Google Shape;729;p39"/>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35</a:t>
            </a:r>
            <a:endParaRPr b="0" i="0" sz="900" u="none" cap="none" strike="noStrike">
              <a:solidFill>
                <a:schemeClr val="dk1"/>
              </a:solidFill>
              <a:latin typeface="Calibri"/>
              <a:ea typeface="Calibri"/>
              <a:cs typeface="Calibri"/>
              <a:sym typeface="Calibri"/>
            </a:endParaRPr>
          </a:p>
        </p:txBody>
      </p:sp>
      <p:sp>
        <p:nvSpPr>
          <p:cNvPr id="730" name="Google Shape;730;p39"/>
          <p:cNvSpPr/>
          <p:nvPr/>
        </p:nvSpPr>
        <p:spPr>
          <a:xfrm>
            <a:off x="566928" y="1795049"/>
            <a:ext cx="11057700" cy="914400"/>
          </a:xfrm>
          <a:prstGeom prst="roundRect">
            <a:avLst>
              <a:gd fmla="val 9000" name="adj"/>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39"/>
          <p:cNvSpPr/>
          <p:nvPr/>
        </p:nvSpPr>
        <p:spPr>
          <a:xfrm>
            <a:off x="841248" y="1874520"/>
            <a:ext cx="10509199" cy="731520"/>
          </a:xfrm>
          <a:prstGeom prst="rect">
            <a:avLst/>
          </a:prstGeom>
          <a:noFill/>
          <a:ln>
            <a:noFill/>
          </a:ln>
        </p:spPr>
        <p:txBody>
          <a:bodyPr anchorCtr="0" anchor="ctr" bIns="45700" lIns="91425" spcFirstLastPara="1" rIns="91425" wrap="square" tIns="45700">
            <a:noAutofit/>
          </a:bodyPr>
          <a:lstStyle/>
          <a:p>
            <a:pPr indent="0" lvl="0" marL="0" marR="0" rtl="0" algn="l">
              <a:lnSpc>
                <a:spcPct val="102000"/>
              </a:lnSpc>
              <a:spcBef>
                <a:spcPts val="0"/>
              </a:spcBef>
              <a:spcAft>
                <a:spcPts val="0"/>
              </a:spcAft>
              <a:buClr>
                <a:srgbClr val="2F5F5C"/>
              </a:buClr>
              <a:buSzPts val="1500"/>
              <a:buFont typeface="Calibri"/>
              <a:buNone/>
            </a:pPr>
            <a:r>
              <a:rPr b="0" i="0" lang="en-US" sz="1500" u="none" cap="none" strike="noStrike">
                <a:solidFill>
                  <a:srgbClr val="2F5F5C"/>
                </a:solidFill>
                <a:latin typeface="Calibri"/>
                <a:ea typeface="Calibri"/>
                <a:cs typeface="Calibri"/>
                <a:sym typeface="Calibri"/>
              </a:rPr>
              <a:t>Reliability describes the ability of a system to consistently perform correctly over time. Imagine a system that helps people schedule accessible transportation.</a:t>
            </a:r>
            <a:endParaRPr b="0" i="0" sz="1500" u="none" cap="none" strike="noStrike">
              <a:solidFill>
                <a:schemeClr val="dk1"/>
              </a:solidFill>
              <a:latin typeface="Calibri"/>
              <a:ea typeface="Calibri"/>
              <a:cs typeface="Calibri"/>
              <a:sym typeface="Calibri"/>
            </a:endParaRPr>
          </a:p>
        </p:txBody>
      </p:sp>
      <p:sp>
        <p:nvSpPr>
          <p:cNvPr id="732" name="Google Shape;732;p39"/>
          <p:cNvSpPr/>
          <p:nvPr/>
        </p:nvSpPr>
        <p:spPr>
          <a:xfrm>
            <a:off x="566928" y="3108960"/>
            <a:ext cx="11057839"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450"/>
              <a:buFont typeface="Calibri"/>
              <a:buNone/>
            </a:pPr>
            <a:r>
              <a:rPr b="1" i="0" lang="en-US" sz="1450" u="none" cap="none" strike="noStrike">
                <a:solidFill>
                  <a:srgbClr val="20303F"/>
                </a:solidFill>
                <a:latin typeface="Calibri"/>
                <a:ea typeface="Calibri"/>
                <a:cs typeface="Calibri"/>
                <a:sym typeface="Calibri"/>
              </a:rPr>
              <a:t>It works fine during the demo. But occasionally:</a:t>
            </a:r>
            <a:endParaRPr b="0" i="0" sz="1450" u="none" cap="none" strike="noStrike">
              <a:solidFill>
                <a:schemeClr val="dk1"/>
              </a:solidFill>
              <a:latin typeface="Calibri"/>
              <a:ea typeface="Calibri"/>
              <a:cs typeface="Calibri"/>
              <a:sym typeface="Calibri"/>
            </a:endParaRPr>
          </a:p>
        </p:txBody>
      </p:sp>
      <p:sp>
        <p:nvSpPr>
          <p:cNvPr id="733" name="Google Shape;733;p39"/>
          <p:cNvSpPr/>
          <p:nvPr/>
        </p:nvSpPr>
        <p:spPr>
          <a:xfrm>
            <a:off x="566928" y="3520440"/>
            <a:ext cx="11057839" cy="502920"/>
          </a:xfrm>
          <a:prstGeom prst="roundRect">
            <a:avLst>
              <a:gd fmla="val 16364"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39"/>
          <p:cNvSpPr/>
          <p:nvPr/>
        </p:nvSpPr>
        <p:spPr>
          <a:xfrm>
            <a:off x="795528" y="3520440"/>
            <a:ext cx="365760" cy="5029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B4675E"/>
              </a:buClr>
              <a:buSzPts val="1500"/>
              <a:buFont typeface="Calibri"/>
              <a:buNone/>
            </a:pPr>
            <a:r>
              <a:rPr b="1" i="0" lang="en-US" sz="1500" u="none" cap="none" strike="noStrike">
                <a:solidFill>
                  <a:srgbClr val="B4675E"/>
                </a:solidFill>
                <a:latin typeface="Calibri"/>
                <a:ea typeface="Calibri"/>
                <a:cs typeface="Calibri"/>
                <a:sym typeface="Calibri"/>
              </a:rPr>
              <a:t>✗</a:t>
            </a:r>
            <a:endParaRPr b="0" i="0" sz="1500" u="none" cap="none" strike="noStrike">
              <a:solidFill>
                <a:schemeClr val="dk1"/>
              </a:solidFill>
              <a:latin typeface="Calibri"/>
              <a:ea typeface="Calibri"/>
              <a:cs typeface="Calibri"/>
              <a:sym typeface="Calibri"/>
            </a:endParaRPr>
          </a:p>
        </p:txBody>
      </p:sp>
      <p:sp>
        <p:nvSpPr>
          <p:cNvPr id="735" name="Google Shape;735;p39"/>
          <p:cNvSpPr/>
          <p:nvPr/>
        </p:nvSpPr>
        <p:spPr>
          <a:xfrm>
            <a:off x="1207008" y="3520440"/>
            <a:ext cx="10143439"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350"/>
              <a:buFont typeface="Calibri"/>
              <a:buNone/>
            </a:pPr>
            <a:r>
              <a:rPr b="0" i="0" lang="en-US" sz="1350" u="none" cap="none" strike="noStrike">
                <a:solidFill>
                  <a:srgbClr val="26333C"/>
                </a:solidFill>
                <a:latin typeface="Calibri"/>
                <a:ea typeface="Calibri"/>
                <a:cs typeface="Calibri"/>
                <a:sym typeface="Calibri"/>
              </a:rPr>
              <a:t>A booking disappears</a:t>
            </a:r>
            <a:endParaRPr b="0" i="0" sz="1350" u="none" cap="none" strike="noStrike">
              <a:solidFill>
                <a:schemeClr val="dk1"/>
              </a:solidFill>
              <a:latin typeface="Calibri"/>
              <a:ea typeface="Calibri"/>
              <a:cs typeface="Calibri"/>
              <a:sym typeface="Calibri"/>
            </a:endParaRPr>
          </a:p>
        </p:txBody>
      </p:sp>
      <p:sp>
        <p:nvSpPr>
          <p:cNvPr id="736" name="Google Shape;736;p39"/>
          <p:cNvSpPr/>
          <p:nvPr/>
        </p:nvSpPr>
        <p:spPr>
          <a:xfrm>
            <a:off x="566928" y="4123944"/>
            <a:ext cx="11057839" cy="502920"/>
          </a:xfrm>
          <a:prstGeom prst="roundRect">
            <a:avLst>
              <a:gd fmla="val 16364"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39"/>
          <p:cNvSpPr/>
          <p:nvPr/>
        </p:nvSpPr>
        <p:spPr>
          <a:xfrm>
            <a:off x="795528" y="4123944"/>
            <a:ext cx="365760" cy="5029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B4675E"/>
              </a:buClr>
              <a:buSzPts val="1500"/>
              <a:buFont typeface="Calibri"/>
              <a:buNone/>
            </a:pPr>
            <a:r>
              <a:rPr b="1" i="0" lang="en-US" sz="1500" u="none" cap="none" strike="noStrike">
                <a:solidFill>
                  <a:srgbClr val="B4675E"/>
                </a:solidFill>
                <a:latin typeface="Calibri"/>
                <a:ea typeface="Calibri"/>
                <a:cs typeface="Calibri"/>
                <a:sym typeface="Calibri"/>
              </a:rPr>
              <a:t>✗</a:t>
            </a:r>
            <a:endParaRPr b="0" i="0" sz="1500" u="none" cap="none" strike="noStrike">
              <a:solidFill>
                <a:schemeClr val="dk1"/>
              </a:solidFill>
              <a:latin typeface="Calibri"/>
              <a:ea typeface="Calibri"/>
              <a:cs typeface="Calibri"/>
              <a:sym typeface="Calibri"/>
            </a:endParaRPr>
          </a:p>
        </p:txBody>
      </p:sp>
      <p:sp>
        <p:nvSpPr>
          <p:cNvPr id="738" name="Google Shape;738;p39"/>
          <p:cNvSpPr/>
          <p:nvPr/>
        </p:nvSpPr>
        <p:spPr>
          <a:xfrm>
            <a:off x="1207008" y="4123944"/>
            <a:ext cx="10143439"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350"/>
              <a:buFont typeface="Calibri"/>
              <a:buNone/>
            </a:pPr>
            <a:r>
              <a:rPr b="0" i="0" lang="en-US" sz="1350" u="none" cap="none" strike="noStrike">
                <a:solidFill>
                  <a:srgbClr val="26333C"/>
                </a:solidFill>
                <a:latin typeface="Calibri"/>
                <a:ea typeface="Calibri"/>
                <a:cs typeface="Calibri"/>
                <a:sym typeface="Calibri"/>
              </a:rPr>
              <a:t>A duplicate booking is created</a:t>
            </a:r>
            <a:endParaRPr b="0" i="0" sz="1350" u="none" cap="none" strike="noStrike">
              <a:solidFill>
                <a:schemeClr val="dk1"/>
              </a:solidFill>
              <a:latin typeface="Calibri"/>
              <a:ea typeface="Calibri"/>
              <a:cs typeface="Calibri"/>
              <a:sym typeface="Calibri"/>
            </a:endParaRPr>
          </a:p>
        </p:txBody>
      </p:sp>
      <p:sp>
        <p:nvSpPr>
          <p:cNvPr id="739" name="Google Shape;739;p39"/>
          <p:cNvSpPr/>
          <p:nvPr/>
        </p:nvSpPr>
        <p:spPr>
          <a:xfrm>
            <a:off x="566928" y="4727448"/>
            <a:ext cx="11057839" cy="502920"/>
          </a:xfrm>
          <a:prstGeom prst="roundRect">
            <a:avLst>
              <a:gd fmla="val 16364"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39"/>
          <p:cNvSpPr/>
          <p:nvPr/>
        </p:nvSpPr>
        <p:spPr>
          <a:xfrm>
            <a:off x="795528" y="4727448"/>
            <a:ext cx="365760" cy="5029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B4675E"/>
              </a:buClr>
              <a:buSzPts val="1500"/>
              <a:buFont typeface="Calibri"/>
              <a:buNone/>
            </a:pPr>
            <a:r>
              <a:rPr b="1" i="0" lang="en-US" sz="1500" u="none" cap="none" strike="noStrike">
                <a:solidFill>
                  <a:srgbClr val="B4675E"/>
                </a:solidFill>
                <a:latin typeface="Calibri"/>
                <a:ea typeface="Calibri"/>
                <a:cs typeface="Calibri"/>
                <a:sym typeface="Calibri"/>
              </a:rPr>
              <a:t>✗</a:t>
            </a:r>
            <a:endParaRPr b="0" i="0" sz="1500" u="none" cap="none" strike="noStrike">
              <a:solidFill>
                <a:schemeClr val="dk1"/>
              </a:solidFill>
              <a:latin typeface="Calibri"/>
              <a:ea typeface="Calibri"/>
              <a:cs typeface="Calibri"/>
              <a:sym typeface="Calibri"/>
            </a:endParaRPr>
          </a:p>
        </p:txBody>
      </p:sp>
      <p:sp>
        <p:nvSpPr>
          <p:cNvPr id="741" name="Google Shape;741;p39"/>
          <p:cNvSpPr/>
          <p:nvPr/>
        </p:nvSpPr>
        <p:spPr>
          <a:xfrm>
            <a:off x="1207008" y="4727448"/>
            <a:ext cx="10143439"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350"/>
              <a:buFont typeface="Calibri"/>
              <a:buNone/>
            </a:pPr>
            <a:r>
              <a:rPr b="0" i="0" lang="en-US" sz="1350" u="none" cap="none" strike="noStrike">
                <a:solidFill>
                  <a:srgbClr val="26333C"/>
                </a:solidFill>
                <a:latin typeface="Calibri"/>
                <a:ea typeface="Calibri"/>
                <a:cs typeface="Calibri"/>
                <a:sym typeface="Calibri"/>
              </a:rPr>
              <a:t>A wrong driver receives the request</a:t>
            </a:r>
            <a:endParaRPr b="0" i="0" sz="1350" u="none" cap="none" strike="noStrike">
              <a:solidFill>
                <a:schemeClr val="dk1"/>
              </a:solidFill>
              <a:latin typeface="Calibri"/>
              <a:ea typeface="Calibri"/>
              <a:cs typeface="Calibri"/>
              <a:sym typeface="Calibri"/>
            </a:endParaRPr>
          </a:p>
        </p:txBody>
      </p:sp>
      <p:sp>
        <p:nvSpPr>
          <p:cNvPr id="742" name="Google Shape;742;p39"/>
          <p:cNvSpPr/>
          <p:nvPr/>
        </p:nvSpPr>
        <p:spPr>
          <a:xfrm>
            <a:off x="566928" y="5330952"/>
            <a:ext cx="11057839" cy="502920"/>
          </a:xfrm>
          <a:prstGeom prst="roundRect">
            <a:avLst>
              <a:gd fmla="val 16364"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39"/>
          <p:cNvSpPr/>
          <p:nvPr/>
        </p:nvSpPr>
        <p:spPr>
          <a:xfrm>
            <a:off x="795528" y="5330952"/>
            <a:ext cx="365760" cy="5029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B4675E"/>
              </a:buClr>
              <a:buSzPts val="1500"/>
              <a:buFont typeface="Calibri"/>
              <a:buNone/>
            </a:pPr>
            <a:r>
              <a:rPr b="1" i="0" lang="en-US" sz="1500" u="none" cap="none" strike="noStrike">
                <a:solidFill>
                  <a:srgbClr val="B4675E"/>
                </a:solidFill>
                <a:latin typeface="Calibri"/>
                <a:ea typeface="Calibri"/>
                <a:cs typeface="Calibri"/>
                <a:sym typeface="Calibri"/>
              </a:rPr>
              <a:t>✗</a:t>
            </a:r>
            <a:endParaRPr b="0" i="0" sz="1500" u="none" cap="none" strike="noStrike">
              <a:solidFill>
                <a:schemeClr val="dk1"/>
              </a:solidFill>
              <a:latin typeface="Calibri"/>
              <a:ea typeface="Calibri"/>
              <a:cs typeface="Calibri"/>
              <a:sym typeface="Calibri"/>
            </a:endParaRPr>
          </a:p>
        </p:txBody>
      </p:sp>
      <p:sp>
        <p:nvSpPr>
          <p:cNvPr id="744" name="Google Shape;744;p39"/>
          <p:cNvSpPr/>
          <p:nvPr/>
        </p:nvSpPr>
        <p:spPr>
          <a:xfrm>
            <a:off x="1207008" y="5330952"/>
            <a:ext cx="10143439"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350"/>
              <a:buFont typeface="Calibri"/>
              <a:buNone/>
            </a:pPr>
            <a:r>
              <a:rPr b="0" i="0" lang="en-US" sz="1350" u="none" cap="none" strike="noStrike">
                <a:solidFill>
                  <a:srgbClr val="26333C"/>
                </a:solidFill>
                <a:latin typeface="Calibri"/>
                <a:ea typeface="Calibri"/>
                <a:cs typeface="Calibri"/>
                <a:sym typeface="Calibri"/>
              </a:rPr>
              <a:t>A payment is recorded incorrectly</a:t>
            </a:r>
            <a:endParaRPr b="0" i="0" sz="1350" u="none" cap="none" strike="noStrike">
              <a:solidFill>
                <a:schemeClr val="dk1"/>
              </a:solidFill>
              <a:latin typeface="Calibri"/>
              <a:ea typeface="Calibri"/>
              <a:cs typeface="Calibri"/>
              <a:sym typeface="Calibri"/>
            </a:endParaRPr>
          </a:p>
        </p:txBody>
      </p:sp>
      <p:sp>
        <p:nvSpPr>
          <p:cNvPr id="745" name="Google Shape;745;p39"/>
          <p:cNvSpPr/>
          <p:nvPr/>
        </p:nvSpPr>
        <p:spPr>
          <a:xfrm>
            <a:off x="566928" y="5806440"/>
            <a:ext cx="11057839" cy="502920"/>
          </a:xfrm>
          <a:prstGeom prst="roundRect">
            <a:avLst>
              <a:gd fmla="val 16364" name="adj"/>
            </a:avLst>
          </a:prstGeom>
          <a:solidFill>
            <a:srgbClr val="2030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39"/>
          <p:cNvSpPr/>
          <p:nvPr/>
        </p:nvSpPr>
        <p:spPr>
          <a:xfrm>
            <a:off x="768096" y="5934456"/>
            <a:ext cx="10655503" cy="24688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FFFFFF"/>
              </a:buClr>
              <a:buSzPts val="1350"/>
              <a:buFont typeface="Calibri"/>
              <a:buNone/>
            </a:pPr>
            <a:r>
              <a:rPr b="0" i="0" lang="en-US" sz="1350" u="none" cap="none" strike="noStrike">
                <a:solidFill>
                  <a:srgbClr val="FFFFFF"/>
                </a:solidFill>
                <a:latin typeface="Calibri"/>
                <a:ea typeface="Calibri"/>
                <a:cs typeface="Calibri"/>
                <a:sym typeface="Calibri"/>
              </a:rPr>
              <a:t>The system has the required features, but users cannot trust it.</a:t>
            </a:r>
            <a:endParaRPr b="0" i="0" sz="1350" u="none" cap="none" strike="noStrike">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751" name="Shape 751"/>
        <p:cNvGrpSpPr/>
        <p:nvPr/>
      </p:nvGrpSpPr>
      <p:grpSpPr>
        <a:xfrm>
          <a:off x="0" y="0"/>
          <a:ext cx="0" cy="0"/>
          <a:chOff x="0" y="0"/>
          <a:chExt cx="0" cy="0"/>
        </a:xfrm>
      </p:grpSpPr>
      <p:sp>
        <p:nvSpPr>
          <p:cNvPr id="752" name="Google Shape;752;p40"/>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Availability: Is the service there when needed?</a:t>
            </a:r>
            <a:endParaRPr b="0" i="0" sz="2900" u="none" cap="none" strike="noStrike">
              <a:solidFill>
                <a:schemeClr val="dk1"/>
              </a:solidFill>
              <a:latin typeface="Calibri"/>
              <a:ea typeface="Calibri"/>
              <a:cs typeface="Calibri"/>
              <a:sym typeface="Calibri"/>
            </a:endParaRPr>
          </a:p>
        </p:txBody>
      </p:sp>
      <p:sp>
        <p:nvSpPr>
          <p:cNvPr id="753" name="Google Shape;753;p40"/>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36</a:t>
            </a:r>
            <a:endParaRPr b="0" i="0" sz="900" u="none" cap="none" strike="noStrike">
              <a:solidFill>
                <a:schemeClr val="dk1"/>
              </a:solidFill>
              <a:latin typeface="Calibri"/>
              <a:ea typeface="Calibri"/>
              <a:cs typeface="Calibri"/>
              <a:sym typeface="Calibri"/>
            </a:endParaRPr>
          </a:p>
        </p:txBody>
      </p:sp>
      <p:sp>
        <p:nvSpPr>
          <p:cNvPr id="754" name="Google Shape;754;p40"/>
          <p:cNvSpPr/>
          <p:nvPr/>
        </p:nvSpPr>
        <p:spPr>
          <a:xfrm>
            <a:off x="566928" y="1783080"/>
            <a:ext cx="11057839" cy="914400"/>
          </a:xfrm>
          <a:prstGeom prst="roundRect">
            <a:avLst>
              <a:gd fmla="val 9000" name="adj"/>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40"/>
          <p:cNvSpPr/>
          <p:nvPr/>
        </p:nvSpPr>
        <p:spPr>
          <a:xfrm>
            <a:off x="841248" y="1874520"/>
            <a:ext cx="10509199" cy="731520"/>
          </a:xfrm>
          <a:prstGeom prst="rect">
            <a:avLst/>
          </a:prstGeom>
          <a:noFill/>
          <a:ln>
            <a:noFill/>
          </a:ln>
        </p:spPr>
        <p:txBody>
          <a:bodyPr anchorCtr="0" anchor="ctr" bIns="45700" lIns="91425" spcFirstLastPara="1" rIns="91425" wrap="square" tIns="45700">
            <a:noAutofit/>
          </a:bodyPr>
          <a:lstStyle/>
          <a:p>
            <a:pPr indent="0" lvl="0" marL="0" marR="0" rtl="0" algn="l">
              <a:lnSpc>
                <a:spcPct val="102000"/>
              </a:lnSpc>
              <a:spcBef>
                <a:spcPts val="0"/>
              </a:spcBef>
              <a:spcAft>
                <a:spcPts val="0"/>
              </a:spcAft>
              <a:buClr>
                <a:srgbClr val="2F5F5C"/>
              </a:buClr>
              <a:buSzPts val="1500"/>
              <a:buFont typeface="Calibri"/>
              <a:buNone/>
            </a:pPr>
            <a:r>
              <a:rPr b="0" i="0" lang="en-US" sz="1500" u="none" cap="none" strike="noStrike">
                <a:solidFill>
                  <a:srgbClr val="2F5F5C"/>
                </a:solidFill>
                <a:latin typeface="Calibri"/>
                <a:ea typeface="Calibri"/>
                <a:cs typeface="Calibri"/>
                <a:sym typeface="Calibri"/>
              </a:rPr>
              <a:t>Can users access the system when they need it?</a:t>
            </a:r>
            <a:endParaRPr b="0" i="0" sz="1500" u="none" cap="none" strike="noStrike">
              <a:solidFill>
                <a:schemeClr val="dk1"/>
              </a:solidFill>
              <a:latin typeface="Calibri"/>
              <a:ea typeface="Calibri"/>
              <a:cs typeface="Calibri"/>
              <a:sym typeface="Calibri"/>
            </a:endParaRPr>
          </a:p>
        </p:txBody>
      </p:sp>
      <p:sp>
        <p:nvSpPr>
          <p:cNvPr id="756" name="Google Shape;756;p40"/>
          <p:cNvSpPr/>
          <p:nvPr/>
        </p:nvSpPr>
        <p:spPr>
          <a:xfrm>
            <a:off x="566928" y="3017520"/>
            <a:ext cx="11057839" cy="822960"/>
          </a:xfrm>
          <a:prstGeom prst="roundRect">
            <a:avLst>
              <a:gd fmla="val 10000"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40"/>
          <p:cNvSpPr/>
          <p:nvPr/>
        </p:nvSpPr>
        <p:spPr>
          <a:xfrm>
            <a:off x="841248" y="3108960"/>
            <a:ext cx="10509199"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500"/>
              <a:buFont typeface="Calibri"/>
              <a:buNone/>
            </a:pPr>
            <a:r>
              <a:rPr b="0" i="0" lang="en-US" sz="1500" u="none" cap="none" strike="noStrike">
                <a:solidFill>
                  <a:srgbClr val="26333C"/>
                </a:solidFill>
                <a:latin typeface="Calibri"/>
                <a:ea typeface="Calibri"/>
                <a:cs typeface="Calibri"/>
                <a:sym typeface="Calibri"/>
              </a:rPr>
              <a:t>A system can be reliable when operating but still have poor availability.</a:t>
            </a:r>
            <a:endParaRPr b="0" i="0" sz="1500" u="none" cap="none" strike="noStrike">
              <a:solidFill>
                <a:schemeClr val="dk1"/>
              </a:solidFill>
              <a:latin typeface="Calibri"/>
              <a:ea typeface="Calibri"/>
              <a:cs typeface="Calibri"/>
              <a:sym typeface="Calibri"/>
            </a:endParaRPr>
          </a:p>
        </p:txBody>
      </p:sp>
      <p:sp>
        <p:nvSpPr>
          <p:cNvPr id="758" name="Google Shape;758;p40"/>
          <p:cNvSpPr/>
          <p:nvPr/>
        </p:nvSpPr>
        <p:spPr>
          <a:xfrm>
            <a:off x="566928" y="3977640"/>
            <a:ext cx="11057839" cy="822960"/>
          </a:xfrm>
          <a:prstGeom prst="roundRect">
            <a:avLst>
              <a:gd fmla="val 10000"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40"/>
          <p:cNvSpPr/>
          <p:nvPr/>
        </p:nvSpPr>
        <p:spPr>
          <a:xfrm>
            <a:off x="841248" y="4069080"/>
            <a:ext cx="10509199"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500"/>
              <a:buFont typeface="Calibri"/>
              <a:buNone/>
            </a:pPr>
            <a:r>
              <a:rPr b="0" i="0" lang="en-US" sz="1500" u="none" cap="none" strike="noStrike">
                <a:solidFill>
                  <a:srgbClr val="26333C"/>
                </a:solidFill>
                <a:latin typeface="Calibri"/>
                <a:ea typeface="Calibri"/>
                <a:cs typeface="Calibri"/>
                <a:sym typeface="Calibri"/>
              </a:rPr>
              <a:t>Availability is often expressed as a percentage of time that a service is operational.</a:t>
            </a:r>
            <a:endParaRPr b="0" i="0" sz="1500" u="none" cap="none" strike="noStrike">
              <a:solidFill>
                <a:schemeClr val="dk1"/>
              </a:solidFill>
              <a:latin typeface="Calibri"/>
              <a:ea typeface="Calibri"/>
              <a:cs typeface="Calibri"/>
              <a:sym typeface="Calibri"/>
            </a:endParaRPr>
          </a:p>
        </p:txBody>
      </p:sp>
      <p:sp>
        <p:nvSpPr>
          <p:cNvPr id="760" name="Google Shape;760;p40"/>
          <p:cNvSpPr/>
          <p:nvPr/>
        </p:nvSpPr>
        <p:spPr>
          <a:xfrm>
            <a:off x="566928" y="5074920"/>
            <a:ext cx="11057839" cy="960120"/>
          </a:xfrm>
          <a:prstGeom prst="roundRect">
            <a:avLst>
              <a:gd fmla="val 8571"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40"/>
          <p:cNvSpPr/>
          <p:nvPr/>
        </p:nvSpPr>
        <p:spPr>
          <a:xfrm>
            <a:off x="566928" y="5193792"/>
            <a:ext cx="2926080" cy="7315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3600"/>
              <a:buFont typeface="Cambria"/>
              <a:buNone/>
            </a:pPr>
            <a:r>
              <a:rPr b="1" i="0" lang="en-US" sz="3600" u="none" cap="none" strike="noStrike">
                <a:solidFill>
                  <a:srgbClr val="FFFFFF"/>
                </a:solidFill>
                <a:latin typeface="Cambria"/>
                <a:ea typeface="Cambria"/>
                <a:cs typeface="Cambria"/>
                <a:sym typeface="Cambria"/>
              </a:rPr>
              <a:t>99.9%</a:t>
            </a:r>
            <a:endParaRPr b="0" i="0" sz="3600" u="none" cap="none" strike="noStrike">
              <a:solidFill>
                <a:schemeClr val="dk1"/>
              </a:solidFill>
              <a:latin typeface="Calibri"/>
              <a:ea typeface="Calibri"/>
              <a:cs typeface="Calibri"/>
              <a:sym typeface="Calibri"/>
            </a:endParaRPr>
          </a:p>
        </p:txBody>
      </p:sp>
      <p:sp>
        <p:nvSpPr>
          <p:cNvPr id="762" name="Google Shape;762;p40"/>
          <p:cNvSpPr/>
          <p:nvPr/>
        </p:nvSpPr>
        <p:spPr>
          <a:xfrm>
            <a:off x="3584448" y="5074920"/>
            <a:ext cx="7765999" cy="9601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AEBCC6"/>
              </a:buClr>
              <a:buSzPts val="1300"/>
              <a:buFont typeface="Calibri"/>
              <a:buNone/>
            </a:pPr>
            <a:r>
              <a:rPr b="0" i="1" lang="en-US" sz="1300" u="none" cap="none" strike="noStrike">
                <a:solidFill>
                  <a:srgbClr val="AEBCC6"/>
                </a:solidFill>
                <a:latin typeface="Calibri"/>
                <a:ea typeface="Calibri"/>
                <a:cs typeface="Calibri"/>
                <a:sym typeface="Calibri"/>
              </a:rPr>
              <a:t>— the kind of figure availability is measured in (uptime as a percentage of time).</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767" name="Shape 767"/>
        <p:cNvGrpSpPr/>
        <p:nvPr/>
      </p:nvGrpSpPr>
      <p:grpSpPr>
        <a:xfrm>
          <a:off x="0" y="0"/>
          <a:ext cx="0" cy="0"/>
          <a:chOff x="0" y="0"/>
          <a:chExt cx="0" cy="0"/>
        </a:xfrm>
      </p:grpSpPr>
      <p:sp>
        <p:nvSpPr>
          <p:cNvPr id="768" name="Google Shape;768;p41"/>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Security: Protecting the system and its users</a:t>
            </a:r>
            <a:endParaRPr b="0" i="0" sz="2900" u="none" cap="none" strike="noStrike">
              <a:solidFill>
                <a:schemeClr val="dk1"/>
              </a:solidFill>
              <a:latin typeface="Calibri"/>
              <a:ea typeface="Calibri"/>
              <a:cs typeface="Calibri"/>
              <a:sym typeface="Calibri"/>
            </a:endParaRPr>
          </a:p>
        </p:txBody>
      </p:sp>
      <p:sp>
        <p:nvSpPr>
          <p:cNvPr id="769" name="Google Shape;769;p41"/>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37</a:t>
            </a:r>
            <a:endParaRPr b="0" i="0" sz="900" u="none" cap="none" strike="noStrike">
              <a:solidFill>
                <a:schemeClr val="dk1"/>
              </a:solidFill>
              <a:latin typeface="Calibri"/>
              <a:ea typeface="Calibri"/>
              <a:cs typeface="Calibri"/>
              <a:sym typeface="Calibri"/>
            </a:endParaRPr>
          </a:p>
        </p:txBody>
      </p:sp>
      <p:sp>
        <p:nvSpPr>
          <p:cNvPr id="770" name="Google Shape;770;p41"/>
          <p:cNvSpPr/>
          <p:nvPr/>
        </p:nvSpPr>
        <p:spPr>
          <a:xfrm>
            <a:off x="566928" y="1600200"/>
            <a:ext cx="11057839"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550"/>
              <a:buFont typeface="Calibri"/>
              <a:buNone/>
            </a:pPr>
            <a:r>
              <a:rPr b="1" i="0" lang="en-US" sz="1550" u="none" cap="none" strike="noStrike">
                <a:solidFill>
                  <a:srgbClr val="20303F"/>
                </a:solidFill>
                <a:latin typeface="Calibri"/>
                <a:ea typeface="Calibri"/>
                <a:cs typeface="Calibri"/>
                <a:sym typeface="Calibri"/>
              </a:rPr>
              <a:t>Security is about protecting:</a:t>
            </a:r>
            <a:endParaRPr b="0" i="0" sz="1550" u="none" cap="none" strike="noStrike">
              <a:solidFill>
                <a:schemeClr val="dk1"/>
              </a:solidFill>
              <a:latin typeface="Calibri"/>
              <a:ea typeface="Calibri"/>
              <a:cs typeface="Calibri"/>
              <a:sym typeface="Calibri"/>
            </a:endParaRPr>
          </a:p>
        </p:txBody>
      </p:sp>
      <p:sp>
        <p:nvSpPr>
          <p:cNvPr id="771" name="Google Shape;771;p41"/>
          <p:cNvSpPr/>
          <p:nvPr/>
        </p:nvSpPr>
        <p:spPr>
          <a:xfrm>
            <a:off x="566928" y="2057400"/>
            <a:ext cx="3503066" cy="731520"/>
          </a:xfrm>
          <a:prstGeom prst="roundRect">
            <a:avLst>
              <a:gd fmla="val 1125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41"/>
          <p:cNvSpPr/>
          <p:nvPr/>
        </p:nvSpPr>
        <p:spPr>
          <a:xfrm>
            <a:off x="640080" y="2057400"/>
            <a:ext cx="3356762" cy="7315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500"/>
              <a:buFont typeface="Calibri"/>
              <a:buNone/>
            </a:pPr>
            <a:r>
              <a:rPr b="1" i="0" lang="en-US" sz="1500" u="none" cap="none" strike="noStrike">
                <a:solidFill>
                  <a:srgbClr val="2F5F5C"/>
                </a:solidFill>
                <a:latin typeface="Calibri"/>
                <a:ea typeface="Calibri"/>
                <a:cs typeface="Calibri"/>
                <a:sym typeface="Calibri"/>
              </a:rPr>
              <a:t>Systems</a:t>
            </a:r>
            <a:endParaRPr b="0" i="0" sz="1500" u="none" cap="none" strike="noStrike">
              <a:solidFill>
                <a:schemeClr val="dk1"/>
              </a:solidFill>
              <a:latin typeface="Calibri"/>
              <a:ea typeface="Calibri"/>
              <a:cs typeface="Calibri"/>
              <a:sym typeface="Calibri"/>
            </a:endParaRPr>
          </a:p>
        </p:txBody>
      </p:sp>
      <p:sp>
        <p:nvSpPr>
          <p:cNvPr id="773" name="Google Shape;773;p41"/>
          <p:cNvSpPr/>
          <p:nvPr/>
        </p:nvSpPr>
        <p:spPr>
          <a:xfrm>
            <a:off x="4344314" y="2057400"/>
            <a:ext cx="3503066" cy="731520"/>
          </a:xfrm>
          <a:prstGeom prst="roundRect">
            <a:avLst>
              <a:gd fmla="val 1125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41"/>
          <p:cNvSpPr/>
          <p:nvPr/>
        </p:nvSpPr>
        <p:spPr>
          <a:xfrm>
            <a:off x="4417466" y="2057400"/>
            <a:ext cx="3356762" cy="7315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500"/>
              <a:buFont typeface="Calibri"/>
              <a:buNone/>
            </a:pPr>
            <a:r>
              <a:rPr b="1" i="0" lang="en-US" sz="1500" u="none" cap="none" strike="noStrike">
                <a:solidFill>
                  <a:srgbClr val="2F5F5C"/>
                </a:solidFill>
                <a:latin typeface="Calibri"/>
                <a:ea typeface="Calibri"/>
                <a:cs typeface="Calibri"/>
                <a:sym typeface="Calibri"/>
              </a:rPr>
              <a:t>Accounts</a:t>
            </a:r>
            <a:endParaRPr b="0" i="0" sz="1500" u="none" cap="none" strike="noStrike">
              <a:solidFill>
                <a:schemeClr val="dk1"/>
              </a:solidFill>
              <a:latin typeface="Calibri"/>
              <a:ea typeface="Calibri"/>
              <a:cs typeface="Calibri"/>
              <a:sym typeface="Calibri"/>
            </a:endParaRPr>
          </a:p>
        </p:txBody>
      </p:sp>
      <p:sp>
        <p:nvSpPr>
          <p:cNvPr id="775" name="Google Shape;775;p41"/>
          <p:cNvSpPr/>
          <p:nvPr/>
        </p:nvSpPr>
        <p:spPr>
          <a:xfrm>
            <a:off x="8121701" y="2057400"/>
            <a:ext cx="3503066" cy="731520"/>
          </a:xfrm>
          <a:prstGeom prst="roundRect">
            <a:avLst>
              <a:gd fmla="val 1125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41"/>
          <p:cNvSpPr/>
          <p:nvPr/>
        </p:nvSpPr>
        <p:spPr>
          <a:xfrm>
            <a:off x="8194853" y="2057400"/>
            <a:ext cx="3356762" cy="7315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500"/>
              <a:buFont typeface="Calibri"/>
              <a:buNone/>
            </a:pPr>
            <a:r>
              <a:rPr b="1" i="0" lang="en-US" sz="1500" u="none" cap="none" strike="noStrike">
                <a:solidFill>
                  <a:srgbClr val="2F5F5C"/>
                </a:solidFill>
                <a:latin typeface="Calibri"/>
                <a:ea typeface="Calibri"/>
                <a:cs typeface="Calibri"/>
                <a:sym typeface="Calibri"/>
              </a:rPr>
              <a:t>Data</a:t>
            </a:r>
            <a:endParaRPr b="0" i="0" sz="1500" u="none" cap="none" strike="noStrike">
              <a:solidFill>
                <a:schemeClr val="dk1"/>
              </a:solidFill>
              <a:latin typeface="Calibri"/>
              <a:ea typeface="Calibri"/>
              <a:cs typeface="Calibri"/>
              <a:sym typeface="Calibri"/>
            </a:endParaRPr>
          </a:p>
        </p:txBody>
      </p:sp>
      <p:sp>
        <p:nvSpPr>
          <p:cNvPr id="777" name="Google Shape;777;p41"/>
          <p:cNvSpPr/>
          <p:nvPr/>
        </p:nvSpPr>
        <p:spPr>
          <a:xfrm>
            <a:off x="566928" y="2971800"/>
            <a:ext cx="3503066" cy="731520"/>
          </a:xfrm>
          <a:prstGeom prst="roundRect">
            <a:avLst>
              <a:gd fmla="val 1125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41"/>
          <p:cNvSpPr/>
          <p:nvPr/>
        </p:nvSpPr>
        <p:spPr>
          <a:xfrm>
            <a:off x="640080" y="2971800"/>
            <a:ext cx="3356762" cy="7315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500"/>
              <a:buFont typeface="Calibri"/>
              <a:buNone/>
            </a:pPr>
            <a:r>
              <a:rPr b="1" i="0" lang="en-US" sz="1500" u="none" cap="none" strike="noStrike">
                <a:solidFill>
                  <a:srgbClr val="2F5F5C"/>
                </a:solidFill>
                <a:latin typeface="Calibri"/>
                <a:ea typeface="Calibri"/>
                <a:cs typeface="Calibri"/>
                <a:sym typeface="Calibri"/>
              </a:rPr>
              <a:t>Transactions</a:t>
            </a:r>
            <a:endParaRPr b="0" i="0" sz="1500" u="none" cap="none" strike="noStrike">
              <a:solidFill>
                <a:schemeClr val="dk1"/>
              </a:solidFill>
              <a:latin typeface="Calibri"/>
              <a:ea typeface="Calibri"/>
              <a:cs typeface="Calibri"/>
              <a:sym typeface="Calibri"/>
            </a:endParaRPr>
          </a:p>
        </p:txBody>
      </p:sp>
      <p:sp>
        <p:nvSpPr>
          <p:cNvPr id="779" name="Google Shape;779;p41"/>
          <p:cNvSpPr/>
          <p:nvPr/>
        </p:nvSpPr>
        <p:spPr>
          <a:xfrm>
            <a:off x="4344314" y="2971800"/>
            <a:ext cx="3503066" cy="731520"/>
          </a:xfrm>
          <a:prstGeom prst="roundRect">
            <a:avLst>
              <a:gd fmla="val 1125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41"/>
          <p:cNvSpPr/>
          <p:nvPr/>
        </p:nvSpPr>
        <p:spPr>
          <a:xfrm>
            <a:off x="4417466" y="2971800"/>
            <a:ext cx="3356762" cy="7315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500"/>
              <a:buFont typeface="Calibri"/>
              <a:buNone/>
            </a:pPr>
            <a:r>
              <a:rPr b="1" i="0" lang="en-US" sz="1500" u="none" cap="none" strike="noStrike">
                <a:solidFill>
                  <a:srgbClr val="2F5F5C"/>
                </a:solidFill>
                <a:latin typeface="Calibri"/>
                <a:ea typeface="Calibri"/>
                <a:cs typeface="Calibri"/>
                <a:sym typeface="Calibri"/>
              </a:rPr>
              <a:t>Infrastructure</a:t>
            </a:r>
            <a:endParaRPr b="0" i="0" sz="1500" u="none" cap="none" strike="noStrike">
              <a:solidFill>
                <a:schemeClr val="dk1"/>
              </a:solidFill>
              <a:latin typeface="Calibri"/>
              <a:ea typeface="Calibri"/>
              <a:cs typeface="Calibri"/>
              <a:sym typeface="Calibri"/>
            </a:endParaRPr>
          </a:p>
        </p:txBody>
      </p:sp>
      <p:sp>
        <p:nvSpPr>
          <p:cNvPr id="781" name="Google Shape;781;p41"/>
          <p:cNvSpPr/>
          <p:nvPr/>
        </p:nvSpPr>
        <p:spPr>
          <a:xfrm>
            <a:off x="8121701" y="2971800"/>
            <a:ext cx="3503066" cy="731520"/>
          </a:xfrm>
          <a:prstGeom prst="roundRect">
            <a:avLst>
              <a:gd fmla="val 11250"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41"/>
          <p:cNvSpPr/>
          <p:nvPr/>
        </p:nvSpPr>
        <p:spPr>
          <a:xfrm>
            <a:off x="8194853" y="2971800"/>
            <a:ext cx="3356762" cy="7315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500"/>
              <a:buFont typeface="Calibri"/>
              <a:buNone/>
            </a:pPr>
            <a:r>
              <a:rPr b="1" i="0" lang="en-US" sz="1500" u="none" cap="none" strike="noStrike">
                <a:solidFill>
                  <a:srgbClr val="2F5F5C"/>
                </a:solidFill>
                <a:latin typeface="Calibri"/>
                <a:ea typeface="Calibri"/>
                <a:cs typeface="Calibri"/>
                <a:sym typeface="Calibri"/>
              </a:rPr>
              <a:t>Users</a:t>
            </a:r>
            <a:endParaRPr b="0" i="0" sz="1500" u="none" cap="none" strike="noStrike">
              <a:solidFill>
                <a:schemeClr val="dk1"/>
              </a:solidFill>
              <a:latin typeface="Calibri"/>
              <a:ea typeface="Calibri"/>
              <a:cs typeface="Calibri"/>
              <a:sym typeface="Calibri"/>
            </a:endParaRPr>
          </a:p>
        </p:txBody>
      </p:sp>
      <p:sp>
        <p:nvSpPr>
          <p:cNvPr id="783" name="Google Shape;783;p41"/>
          <p:cNvSpPr/>
          <p:nvPr/>
        </p:nvSpPr>
        <p:spPr>
          <a:xfrm>
            <a:off x="566928" y="4114800"/>
            <a:ext cx="11057839" cy="1005840"/>
          </a:xfrm>
          <a:prstGeom prst="roundRect">
            <a:avLst>
              <a:gd fmla="val 8182"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41"/>
          <p:cNvSpPr/>
          <p:nvPr/>
        </p:nvSpPr>
        <p:spPr>
          <a:xfrm>
            <a:off x="768096" y="4242816"/>
            <a:ext cx="10655503" cy="74980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FFFFFF"/>
              </a:buClr>
              <a:buSzPts val="1500"/>
              <a:buFont typeface="Calibri"/>
              <a:buNone/>
            </a:pPr>
            <a:r>
              <a:rPr b="0" i="0" lang="en-US" sz="1500" u="none" cap="none" strike="noStrike">
                <a:solidFill>
                  <a:srgbClr val="FFFFFF"/>
                </a:solidFill>
                <a:latin typeface="Calibri"/>
                <a:ea typeface="Calibri"/>
                <a:cs typeface="Calibri"/>
                <a:sym typeface="Calibri"/>
              </a:rPr>
              <a:t>From unauthorized access, misuse or attack. There are several important concepts we will talk about in the next slide.</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789" name="Shape 789"/>
        <p:cNvGrpSpPr/>
        <p:nvPr/>
      </p:nvGrpSpPr>
      <p:grpSpPr>
        <a:xfrm>
          <a:off x="0" y="0"/>
          <a:ext cx="0" cy="0"/>
          <a:chOff x="0" y="0"/>
          <a:chExt cx="0" cy="0"/>
        </a:xfrm>
      </p:grpSpPr>
      <p:sp>
        <p:nvSpPr>
          <p:cNvPr id="790" name="Google Shape;790;p42"/>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Security mechanisms</a:t>
            </a:r>
            <a:endParaRPr b="0" i="0" sz="2900" u="none" cap="none" strike="noStrike">
              <a:solidFill>
                <a:schemeClr val="dk1"/>
              </a:solidFill>
              <a:latin typeface="Calibri"/>
              <a:ea typeface="Calibri"/>
              <a:cs typeface="Calibri"/>
              <a:sym typeface="Calibri"/>
            </a:endParaRPr>
          </a:p>
        </p:txBody>
      </p:sp>
      <p:sp>
        <p:nvSpPr>
          <p:cNvPr id="791" name="Google Shape;791;p42"/>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38</a:t>
            </a:r>
            <a:endParaRPr b="0" i="0" sz="900" u="none" cap="none" strike="noStrike">
              <a:solidFill>
                <a:schemeClr val="dk1"/>
              </a:solidFill>
              <a:latin typeface="Calibri"/>
              <a:ea typeface="Calibri"/>
              <a:cs typeface="Calibri"/>
              <a:sym typeface="Calibri"/>
            </a:endParaRPr>
          </a:p>
        </p:txBody>
      </p:sp>
      <p:sp>
        <p:nvSpPr>
          <p:cNvPr id="792" name="Google Shape;792;p42"/>
          <p:cNvSpPr/>
          <p:nvPr/>
        </p:nvSpPr>
        <p:spPr>
          <a:xfrm>
            <a:off x="566928" y="1783080"/>
            <a:ext cx="11057839" cy="731520"/>
          </a:xfrm>
          <a:prstGeom prst="roundRect">
            <a:avLst>
              <a:gd fmla="val 11250"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42"/>
          <p:cNvSpPr/>
          <p:nvPr/>
        </p:nvSpPr>
        <p:spPr>
          <a:xfrm>
            <a:off x="822960" y="2039112"/>
            <a:ext cx="457200" cy="457200"/>
          </a:xfrm>
          <a:prstGeom prst="ellipse">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42"/>
          <p:cNvSpPr/>
          <p:nvPr/>
        </p:nvSpPr>
        <p:spPr>
          <a:xfrm>
            <a:off x="822960" y="2039112"/>
            <a:ext cx="4572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700"/>
              <a:buFont typeface="Cambria"/>
              <a:buNone/>
            </a:pPr>
            <a:r>
              <a:rPr b="1" i="0" lang="en-US" sz="1700" u="none" cap="none" strike="noStrike">
                <a:solidFill>
                  <a:srgbClr val="2F5F5C"/>
                </a:solidFill>
                <a:latin typeface="Cambria"/>
                <a:ea typeface="Cambria"/>
                <a:cs typeface="Cambria"/>
                <a:sym typeface="Cambria"/>
              </a:rPr>
              <a:t>1</a:t>
            </a:r>
            <a:endParaRPr b="0" i="0" sz="1700" u="none" cap="none" strike="noStrike">
              <a:solidFill>
                <a:schemeClr val="dk1"/>
              </a:solidFill>
              <a:latin typeface="Calibri"/>
              <a:ea typeface="Calibri"/>
              <a:cs typeface="Calibri"/>
              <a:sym typeface="Calibri"/>
            </a:endParaRPr>
          </a:p>
        </p:txBody>
      </p:sp>
      <p:sp>
        <p:nvSpPr>
          <p:cNvPr id="795" name="Google Shape;795;p42"/>
          <p:cNvSpPr/>
          <p:nvPr/>
        </p:nvSpPr>
        <p:spPr>
          <a:xfrm>
            <a:off x="1481328" y="1947672"/>
            <a:ext cx="9869119" cy="402336"/>
          </a:xfrm>
          <a:prstGeom prst="rect">
            <a:avLst/>
          </a:prstGeom>
          <a:noFill/>
          <a:ln>
            <a:noFill/>
          </a:ln>
        </p:spPr>
        <p:txBody>
          <a:bodyPr anchorCtr="0" anchor="ctr" bIns="45700" lIns="91425" spcFirstLastPara="1" rIns="91425" wrap="square" tIns="45700">
            <a:noAutofit/>
          </a:bodyPr>
          <a:lstStyle/>
          <a:p>
            <a:pPr indent="0" lvl="0" marL="0" marR="0" rtl="0" algn="l">
              <a:lnSpc>
                <a:spcPct val="103000"/>
              </a:lnSpc>
              <a:spcBef>
                <a:spcPts val="0"/>
              </a:spcBef>
              <a:spcAft>
                <a:spcPts val="0"/>
              </a:spcAft>
              <a:buClr>
                <a:srgbClr val="26333C"/>
              </a:buClr>
              <a:buSzPts val="1600"/>
              <a:buFont typeface="Calibri"/>
              <a:buNone/>
            </a:pPr>
            <a:r>
              <a:rPr b="0" i="0" lang="en-US" sz="1600" u="none" cap="none" strike="noStrike">
                <a:solidFill>
                  <a:srgbClr val="26333C"/>
                </a:solidFill>
                <a:latin typeface="Calibri"/>
                <a:ea typeface="Calibri"/>
                <a:cs typeface="Calibri"/>
                <a:sym typeface="Calibri"/>
              </a:rPr>
              <a:t>Authentication</a:t>
            </a:r>
            <a:endParaRPr b="0" i="0" sz="1600" u="none" cap="none" strike="noStrike">
              <a:solidFill>
                <a:schemeClr val="dk1"/>
              </a:solidFill>
              <a:latin typeface="Calibri"/>
              <a:ea typeface="Calibri"/>
              <a:cs typeface="Calibri"/>
              <a:sym typeface="Calibri"/>
            </a:endParaRPr>
          </a:p>
        </p:txBody>
      </p:sp>
      <p:sp>
        <p:nvSpPr>
          <p:cNvPr id="796" name="Google Shape;796;p42"/>
          <p:cNvSpPr/>
          <p:nvPr/>
        </p:nvSpPr>
        <p:spPr>
          <a:xfrm>
            <a:off x="566928" y="2679192"/>
            <a:ext cx="11057839" cy="731520"/>
          </a:xfrm>
          <a:prstGeom prst="roundRect">
            <a:avLst>
              <a:gd fmla="val 11250"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42"/>
          <p:cNvSpPr/>
          <p:nvPr/>
        </p:nvSpPr>
        <p:spPr>
          <a:xfrm>
            <a:off x="822960" y="2935224"/>
            <a:ext cx="457200" cy="457200"/>
          </a:xfrm>
          <a:prstGeom prst="ellipse">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42"/>
          <p:cNvSpPr/>
          <p:nvPr/>
        </p:nvSpPr>
        <p:spPr>
          <a:xfrm>
            <a:off x="822960" y="2935224"/>
            <a:ext cx="4572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700"/>
              <a:buFont typeface="Cambria"/>
              <a:buNone/>
            </a:pPr>
            <a:r>
              <a:rPr b="1" i="0" lang="en-US" sz="1700" u="none" cap="none" strike="noStrike">
                <a:solidFill>
                  <a:srgbClr val="2F5F5C"/>
                </a:solidFill>
                <a:latin typeface="Cambria"/>
                <a:ea typeface="Cambria"/>
                <a:cs typeface="Cambria"/>
                <a:sym typeface="Cambria"/>
              </a:rPr>
              <a:t>2</a:t>
            </a:r>
            <a:endParaRPr b="0" i="0" sz="1700" u="none" cap="none" strike="noStrike">
              <a:solidFill>
                <a:schemeClr val="dk1"/>
              </a:solidFill>
              <a:latin typeface="Calibri"/>
              <a:ea typeface="Calibri"/>
              <a:cs typeface="Calibri"/>
              <a:sym typeface="Calibri"/>
            </a:endParaRPr>
          </a:p>
        </p:txBody>
      </p:sp>
      <p:sp>
        <p:nvSpPr>
          <p:cNvPr id="799" name="Google Shape;799;p42"/>
          <p:cNvSpPr/>
          <p:nvPr/>
        </p:nvSpPr>
        <p:spPr>
          <a:xfrm>
            <a:off x="1481328" y="2843784"/>
            <a:ext cx="9869119" cy="402336"/>
          </a:xfrm>
          <a:prstGeom prst="rect">
            <a:avLst/>
          </a:prstGeom>
          <a:noFill/>
          <a:ln>
            <a:noFill/>
          </a:ln>
        </p:spPr>
        <p:txBody>
          <a:bodyPr anchorCtr="0" anchor="ctr" bIns="45700" lIns="91425" spcFirstLastPara="1" rIns="91425" wrap="square" tIns="45700">
            <a:noAutofit/>
          </a:bodyPr>
          <a:lstStyle/>
          <a:p>
            <a:pPr indent="0" lvl="0" marL="0" marR="0" rtl="0" algn="l">
              <a:lnSpc>
                <a:spcPct val="103000"/>
              </a:lnSpc>
              <a:spcBef>
                <a:spcPts val="0"/>
              </a:spcBef>
              <a:spcAft>
                <a:spcPts val="0"/>
              </a:spcAft>
              <a:buClr>
                <a:srgbClr val="26333C"/>
              </a:buClr>
              <a:buSzPts val="1600"/>
              <a:buFont typeface="Calibri"/>
              <a:buNone/>
            </a:pPr>
            <a:r>
              <a:rPr b="0" i="0" lang="en-US" sz="1600" u="none" cap="none" strike="noStrike">
                <a:solidFill>
                  <a:srgbClr val="26333C"/>
                </a:solidFill>
                <a:latin typeface="Calibri"/>
                <a:ea typeface="Calibri"/>
                <a:cs typeface="Calibri"/>
                <a:sym typeface="Calibri"/>
              </a:rPr>
              <a:t>Authorization</a:t>
            </a:r>
            <a:endParaRPr b="0" i="0" sz="1600" u="none" cap="none" strike="noStrike">
              <a:solidFill>
                <a:schemeClr val="dk1"/>
              </a:solidFill>
              <a:latin typeface="Calibri"/>
              <a:ea typeface="Calibri"/>
              <a:cs typeface="Calibri"/>
              <a:sym typeface="Calibri"/>
            </a:endParaRPr>
          </a:p>
        </p:txBody>
      </p:sp>
      <p:sp>
        <p:nvSpPr>
          <p:cNvPr id="800" name="Google Shape;800;p42"/>
          <p:cNvSpPr/>
          <p:nvPr/>
        </p:nvSpPr>
        <p:spPr>
          <a:xfrm>
            <a:off x="566928" y="3575304"/>
            <a:ext cx="11057839" cy="731520"/>
          </a:xfrm>
          <a:prstGeom prst="roundRect">
            <a:avLst>
              <a:gd fmla="val 11250"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42"/>
          <p:cNvSpPr/>
          <p:nvPr/>
        </p:nvSpPr>
        <p:spPr>
          <a:xfrm>
            <a:off x="822960" y="3831336"/>
            <a:ext cx="457200" cy="457200"/>
          </a:xfrm>
          <a:prstGeom prst="ellipse">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42"/>
          <p:cNvSpPr/>
          <p:nvPr/>
        </p:nvSpPr>
        <p:spPr>
          <a:xfrm>
            <a:off x="822960" y="3831336"/>
            <a:ext cx="4572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700"/>
              <a:buFont typeface="Cambria"/>
              <a:buNone/>
            </a:pPr>
            <a:r>
              <a:rPr b="1" i="0" lang="en-US" sz="1700" u="none" cap="none" strike="noStrike">
                <a:solidFill>
                  <a:srgbClr val="2F5F5C"/>
                </a:solidFill>
                <a:latin typeface="Cambria"/>
                <a:ea typeface="Cambria"/>
                <a:cs typeface="Cambria"/>
                <a:sym typeface="Cambria"/>
              </a:rPr>
              <a:t>3</a:t>
            </a:r>
            <a:endParaRPr b="0" i="0" sz="1700" u="none" cap="none" strike="noStrike">
              <a:solidFill>
                <a:schemeClr val="dk1"/>
              </a:solidFill>
              <a:latin typeface="Calibri"/>
              <a:ea typeface="Calibri"/>
              <a:cs typeface="Calibri"/>
              <a:sym typeface="Calibri"/>
            </a:endParaRPr>
          </a:p>
        </p:txBody>
      </p:sp>
      <p:sp>
        <p:nvSpPr>
          <p:cNvPr id="803" name="Google Shape;803;p42"/>
          <p:cNvSpPr/>
          <p:nvPr/>
        </p:nvSpPr>
        <p:spPr>
          <a:xfrm>
            <a:off x="1481328" y="3739896"/>
            <a:ext cx="9869119" cy="402336"/>
          </a:xfrm>
          <a:prstGeom prst="rect">
            <a:avLst/>
          </a:prstGeom>
          <a:noFill/>
          <a:ln>
            <a:noFill/>
          </a:ln>
        </p:spPr>
        <p:txBody>
          <a:bodyPr anchorCtr="0" anchor="ctr" bIns="45700" lIns="91425" spcFirstLastPara="1" rIns="91425" wrap="square" tIns="45700">
            <a:noAutofit/>
          </a:bodyPr>
          <a:lstStyle/>
          <a:p>
            <a:pPr indent="0" lvl="0" marL="0" marR="0" rtl="0" algn="l">
              <a:lnSpc>
                <a:spcPct val="103000"/>
              </a:lnSpc>
              <a:spcBef>
                <a:spcPts val="0"/>
              </a:spcBef>
              <a:spcAft>
                <a:spcPts val="0"/>
              </a:spcAft>
              <a:buClr>
                <a:srgbClr val="26333C"/>
              </a:buClr>
              <a:buSzPts val="1600"/>
              <a:buFont typeface="Calibri"/>
              <a:buNone/>
            </a:pPr>
            <a:r>
              <a:rPr b="0" i="0" lang="en-US" sz="1600" u="none" cap="none" strike="noStrike">
                <a:solidFill>
                  <a:srgbClr val="26333C"/>
                </a:solidFill>
                <a:latin typeface="Calibri"/>
                <a:ea typeface="Calibri"/>
                <a:cs typeface="Calibri"/>
                <a:sym typeface="Calibri"/>
              </a:rPr>
              <a:t>Encryption</a:t>
            </a:r>
            <a:endParaRPr b="0" i="0" sz="1600" u="none" cap="none" strike="noStrike">
              <a:solidFill>
                <a:schemeClr val="dk1"/>
              </a:solidFill>
              <a:latin typeface="Calibri"/>
              <a:ea typeface="Calibri"/>
              <a:cs typeface="Calibri"/>
              <a:sym typeface="Calibri"/>
            </a:endParaRPr>
          </a:p>
        </p:txBody>
      </p:sp>
      <p:sp>
        <p:nvSpPr>
          <p:cNvPr id="804" name="Google Shape;804;p42"/>
          <p:cNvSpPr/>
          <p:nvPr/>
        </p:nvSpPr>
        <p:spPr>
          <a:xfrm>
            <a:off x="566928" y="4471416"/>
            <a:ext cx="11057839" cy="731520"/>
          </a:xfrm>
          <a:prstGeom prst="roundRect">
            <a:avLst>
              <a:gd fmla="val 11250"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42"/>
          <p:cNvSpPr/>
          <p:nvPr/>
        </p:nvSpPr>
        <p:spPr>
          <a:xfrm>
            <a:off x="822960" y="4727448"/>
            <a:ext cx="457200" cy="457200"/>
          </a:xfrm>
          <a:prstGeom prst="ellipse">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42"/>
          <p:cNvSpPr/>
          <p:nvPr/>
        </p:nvSpPr>
        <p:spPr>
          <a:xfrm>
            <a:off x="822960" y="4727448"/>
            <a:ext cx="4572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700"/>
              <a:buFont typeface="Cambria"/>
              <a:buNone/>
            </a:pPr>
            <a:r>
              <a:rPr b="1" i="0" lang="en-US" sz="1700" u="none" cap="none" strike="noStrike">
                <a:solidFill>
                  <a:srgbClr val="2F5F5C"/>
                </a:solidFill>
                <a:latin typeface="Cambria"/>
                <a:ea typeface="Cambria"/>
                <a:cs typeface="Cambria"/>
                <a:sym typeface="Cambria"/>
              </a:rPr>
              <a:t>4</a:t>
            </a:r>
            <a:endParaRPr b="0" i="0" sz="1700" u="none" cap="none" strike="noStrike">
              <a:solidFill>
                <a:schemeClr val="dk1"/>
              </a:solidFill>
              <a:latin typeface="Calibri"/>
              <a:ea typeface="Calibri"/>
              <a:cs typeface="Calibri"/>
              <a:sym typeface="Calibri"/>
            </a:endParaRPr>
          </a:p>
        </p:txBody>
      </p:sp>
      <p:sp>
        <p:nvSpPr>
          <p:cNvPr id="807" name="Google Shape;807;p42"/>
          <p:cNvSpPr/>
          <p:nvPr/>
        </p:nvSpPr>
        <p:spPr>
          <a:xfrm>
            <a:off x="1481328" y="4636008"/>
            <a:ext cx="9869119" cy="402336"/>
          </a:xfrm>
          <a:prstGeom prst="rect">
            <a:avLst/>
          </a:prstGeom>
          <a:noFill/>
          <a:ln>
            <a:noFill/>
          </a:ln>
        </p:spPr>
        <p:txBody>
          <a:bodyPr anchorCtr="0" anchor="ctr" bIns="45700" lIns="91425" spcFirstLastPara="1" rIns="91425" wrap="square" tIns="45700">
            <a:noAutofit/>
          </a:bodyPr>
          <a:lstStyle/>
          <a:p>
            <a:pPr indent="0" lvl="0" marL="0" marR="0" rtl="0" algn="l">
              <a:lnSpc>
                <a:spcPct val="103000"/>
              </a:lnSpc>
              <a:spcBef>
                <a:spcPts val="0"/>
              </a:spcBef>
              <a:spcAft>
                <a:spcPts val="0"/>
              </a:spcAft>
              <a:buClr>
                <a:srgbClr val="26333C"/>
              </a:buClr>
              <a:buSzPts val="1600"/>
              <a:buFont typeface="Calibri"/>
              <a:buNone/>
            </a:pPr>
            <a:r>
              <a:rPr b="0" i="0" lang="en-US" sz="1600" u="none" cap="none" strike="noStrike">
                <a:solidFill>
                  <a:srgbClr val="26333C"/>
                </a:solidFill>
                <a:latin typeface="Calibri"/>
                <a:ea typeface="Calibri"/>
                <a:cs typeface="Calibri"/>
                <a:sym typeface="Calibri"/>
              </a:rPr>
              <a:t>Access control</a:t>
            </a:r>
            <a:endParaRPr b="0" i="0" sz="1600" u="none" cap="none" strike="noStrike">
              <a:solidFill>
                <a:schemeClr val="dk1"/>
              </a:solidFill>
              <a:latin typeface="Calibri"/>
              <a:ea typeface="Calibri"/>
              <a:cs typeface="Calibri"/>
              <a:sym typeface="Calibri"/>
            </a:endParaRPr>
          </a:p>
        </p:txBody>
      </p:sp>
      <p:sp>
        <p:nvSpPr>
          <p:cNvPr id="808" name="Google Shape;808;p42"/>
          <p:cNvSpPr/>
          <p:nvPr/>
        </p:nvSpPr>
        <p:spPr>
          <a:xfrm>
            <a:off x="566928" y="5367528"/>
            <a:ext cx="11057839" cy="731520"/>
          </a:xfrm>
          <a:prstGeom prst="roundRect">
            <a:avLst>
              <a:gd fmla="val 11250"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42"/>
          <p:cNvSpPr/>
          <p:nvPr/>
        </p:nvSpPr>
        <p:spPr>
          <a:xfrm>
            <a:off x="822960" y="5623560"/>
            <a:ext cx="457200" cy="457200"/>
          </a:xfrm>
          <a:prstGeom prst="ellipse">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42"/>
          <p:cNvSpPr/>
          <p:nvPr/>
        </p:nvSpPr>
        <p:spPr>
          <a:xfrm>
            <a:off x="822960" y="5623560"/>
            <a:ext cx="4572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700"/>
              <a:buFont typeface="Cambria"/>
              <a:buNone/>
            </a:pPr>
            <a:r>
              <a:rPr b="1" i="0" lang="en-US" sz="1700" u="none" cap="none" strike="noStrike">
                <a:solidFill>
                  <a:srgbClr val="2F5F5C"/>
                </a:solidFill>
                <a:latin typeface="Cambria"/>
                <a:ea typeface="Cambria"/>
                <a:cs typeface="Cambria"/>
                <a:sym typeface="Cambria"/>
              </a:rPr>
              <a:t>5</a:t>
            </a:r>
            <a:endParaRPr b="0" i="0" sz="1700" u="none" cap="none" strike="noStrike">
              <a:solidFill>
                <a:schemeClr val="dk1"/>
              </a:solidFill>
              <a:latin typeface="Calibri"/>
              <a:ea typeface="Calibri"/>
              <a:cs typeface="Calibri"/>
              <a:sym typeface="Calibri"/>
            </a:endParaRPr>
          </a:p>
        </p:txBody>
      </p:sp>
      <p:sp>
        <p:nvSpPr>
          <p:cNvPr id="811" name="Google Shape;811;p42"/>
          <p:cNvSpPr/>
          <p:nvPr/>
        </p:nvSpPr>
        <p:spPr>
          <a:xfrm>
            <a:off x="1481328" y="5532120"/>
            <a:ext cx="9869119" cy="402336"/>
          </a:xfrm>
          <a:prstGeom prst="rect">
            <a:avLst/>
          </a:prstGeom>
          <a:noFill/>
          <a:ln>
            <a:noFill/>
          </a:ln>
        </p:spPr>
        <p:txBody>
          <a:bodyPr anchorCtr="0" anchor="ctr" bIns="45700" lIns="91425" spcFirstLastPara="1" rIns="91425" wrap="square" tIns="45700">
            <a:noAutofit/>
          </a:bodyPr>
          <a:lstStyle/>
          <a:p>
            <a:pPr indent="0" lvl="0" marL="0" marR="0" rtl="0" algn="l">
              <a:lnSpc>
                <a:spcPct val="103000"/>
              </a:lnSpc>
              <a:spcBef>
                <a:spcPts val="0"/>
              </a:spcBef>
              <a:spcAft>
                <a:spcPts val="0"/>
              </a:spcAft>
              <a:buClr>
                <a:srgbClr val="26333C"/>
              </a:buClr>
              <a:buSzPts val="1600"/>
              <a:buFont typeface="Calibri"/>
              <a:buNone/>
            </a:pPr>
            <a:r>
              <a:rPr b="0" i="0" lang="en-US" sz="1600" u="none" cap="none" strike="noStrike">
                <a:solidFill>
                  <a:srgbClr val="26333C"/>
                </a:solidFill>
                <a:latin typeface="Calibri"/>
                <a:ea typeface="Calibri"/>
                <a:cs typeface="Calibri"/>
                <a:sym typeface="Calibri"/>
              </a:rPr>
              <a:t>Audit logging</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816" name="Shape 816"/>
        <p:cNvGrpSpPr/>
        <p:nvPr/>
      </p:nvGrpSpPr>
      <p:grpSpPr>
        <a:xfrm>
          <a:off x="0" y="0"/>
          <a:ext cx="0" cy="0"/>
          <a:chOff x="0" y="0"/>
          <a:chExt cx="0" cy="0"/>
        </a:xfrm>
      </p:grpSpPr>
      <p:sp>
        <p:nvSpPr>
          <p:cNvPr id="817" name="Google Shape;817;p43"/>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Privacy</a:t>
            </a:r>
            <a:endParaRPr b="0" i="0" sz="2900" u="none" cap="none" strike="noStrike">
              <a:solidFill>
                <a:schemeClr val="dk1"/>
              </a:solidFill>
              <a:latin typeface="Calibri"/>
              <a:ea typeface="Calibri"/>
              <a:cs typeface="Calibri"/>
              <a:sym typeface="Calibri"/>
            </a:endParaRPr>
          </a:p>
        </p:txBody>
      </p:sp>
      <p:sp>
        <p:nvSpPr>
          <p:cNvPr id="818" name="Google Shape;818;p43"/>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39</a:t>
            </a:r>
            <a:endParaRPr b="0" i="0" sz="900" u="none" cap="none" strike="noStrike">
              <a:solidFill>
                <a:schemeClr val="dk1"/>
              </a:solidFill>
              <a:latin typeface="Calibri"/>
              <a:ea typeface="Calibri"/>
              <a:cs typeface="Calibri"/>
              <a:sym typeface="Calibri"/>
            </a:endParaRPr>
          </a:p>
        </p:txBody>
      </p:sp>
      <p:sp>
        <p:nvSpPr>
          <p:cNvPr id="819" name="Google Shape;819;p43"/>
          <p:cNvSpPr/>
          <p:nvPr/>
        </p:nvSpPr>
        <p:spPr>
          <a:xfrm>
            <a:off x="566928" y="1783080"/>
            <a:ext cx="11057839" cy="685800"/>
          </a:xfrm>
          <a:prstGeom prst="roundRect">
            <a:avLst>
              <a:gd fmla="val 12000"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43"/>
          <p:cNvSpPr/>
          <p:nvPr/>
        </p:nvSpPr>
        <p:spPr>
          <a:xfrm>
            <a:off x="841248" y="2048256"/>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43"/>
          <p:cNvSpPr/>
          <p:nvPr/>
        </p:nvSpPr>
        <p:spPr>
          <a:xfrm>
            <a:off x="1133856" y="1856232"/>
            <a:ext cx="10234879" cy="54864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26333C"/>
              </a:buClr>
              <a:buSzPts val="1380"/>
              <a:buFont typeface="Calibri"/>
              <a:buNone/>
            </a:pPr>
            <a:r>
              <a:rPr b="0" i="0" lang="en-US" sz="1380" u="none" cap="none" strike="noStrike">
                <a:solidFill>
                  <a:srgbClr val="26333C"/>
                </a:solidFill>
                <a:latin typeface="Calibri"/>
                <a:ea typeface="Calibri"/>
                <a:cs typeface="Calibri"/>
                <a:sym typeface="Calibri"/>
              </a:rPr>
              <a:t>Privacy is about the relationship between a user and their information.</a:t>
            </a:r>
            <a:endParaRPr b="0" i="0" sz="1380" u="none" cap="none" strike="noStrike">
              <a:solidFill>
                <a:schemeClr val="dk1"/>
              </a:solidFill>
              <a:latin typeface="Calibri"/>
              <a:ea typeface="Calibri"/>
              <a:cs typeface="Calibri"/>
              <a:sym typeface="Calibri"/>
            </a:endParaRPr>
          </a:p>
        </p:txBody>
      </p:sp>
      <p:sp>
        <p:nvSpPr>
          <p:cNvPr id="822" name="Google Shape;822;p43"/>
          <p:cNvSpPr/>
          <p:nvPr/>
        </p:nvSpPr>
        <p:spPr>
          <a:xfrm>
            <a:off x="566928" y="2578608"/>
            <a:ext cx="11057839" cy="685800"/>
          </a:xfrm>
          <a:prstGeom prst="roundRect">
            <a:avLst>
              <a:gd fmla="val 12000"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43"/>
          <p:cNvSpPr/>
          <p:nvPr/>
        </p:nvSpPr>
        <p:spPr>
          <a:xfrm>
            <a:off x="841248" y="2843784"/>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43"/>
          <p:cNvSpPr/>
          <p:nvPr/>
        </p:nvSpPr>
        <p:spPr>
          <a:xfrm>
            <a:off x="1133856" y="2647185"/>
            <a:ext cx="10234800" cy="54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26333C"/>
              </a:buClr>
              <a:buSzPts val="1380"/>
              <a:buFont typeface="Calibri"/>
              <a:buNone/>
            </a:pPr>
            <a:r>
              <a:rPr b="0" i="0" lang="en-US" sz="1380" u="none" cap="none" strike="noStrike">
                <a:solidFill>
                  <a:srgbClr val="26333C"/>
                </a:solidFill>
                <a:latin typeface="Calibri"/>
                <a:ea typeface="Calibri"/>
                <a:cs typeface="Calibri"/>
                <a:sym typeface="Calibri"/>
              </a:rPr>
              <a:t>It is very critical because a privacy breach can cause very severe damage to the victims involved (sometimes depending on their profile).</a:t>
            </a:r>
            <a:endParaRPr b="0" i="0" sz="1380" u="none" cap="none" strike="noStrike">
              <a:solidFill>
                <a:schemeClr val="dk1"/>
              </a:solidFill>
              <a:latin typeface="Calibri"/>
              <a:ea typeface="Calibri"/>
              <a:cs typeface="Calibri"/>
              <a:sym typeface="Calibri"/>
            </a:endParaRPr>
          </a:p>
        </p:txBody>
      </p:sp>
      <p:sp>
        <p:nvSpPr>
          <p:cNvPr id="825" name="Google Shape;825;p43"/>
          <p:cNvSpPr/>
          <p:nvPr/>
        </p:nvSpPr>
        <p:spPr>
          <a:xfrm>
            <a:off x="566928" y="3374136"/>
            <a:ext cx="11057839" cy="685800"/>
          </a:xfrm>
          <a:prstGeom prst="roundRect">
            <a:avLst>
              <a:gd fmla="val 12000"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43"/>
          <p:cNvSpPr/>
          <p:nvPr/>
        </p:nvSpPr>
        <p:spPr>
          <a:xfrm>
            <a:off x="841248" y="3639312"/>
            <a:ext cx="146304" cy="146304"/>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43"/>
          <p:cNvSpPr/>
          <p:nvPr/>
        </p:nvSpPr>
        <p:spPr>
          <a:xfrm>
            <a:off x="1133856" y="3447288"/>
            <a:ext cx="10234879" cy="54864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26333C"/>
              </a:buClr>
              <a:buSzPts val="1380"/>
              <a:buFont typeface="Calibri"/>
              <a:buNone/>
            </a:pPr>
            <a:r>
              <a:rPr b="0" i="0" lang="en-US" sz="1380" u="none" cap="none" strike="noStrike">
                <a:solidFill>
                  <a:srgbClr val="26333C"/>
                </a:solidFill>
                <a:latin typeface="Calibri"/>
                <a:ea typeface="Calibri"/>
                <a:cs typeface="Calibri"/>
                <a:sym typeface="Calibri"/>
              </a:rPr>
              <a:t>People value privacy, be sure to never collect information you do not need.</a:t>
            </a:r>
            <a:endParaRPr b="0" i="0" sz="1380" u="none" cap="none" strike="noStrike">
              <a:solidFill>
                <a:schemeClr val="dk1"/>
              </a:solidFill>
              <a:latin typeface="Calibri"/>
              <a:ea typeface="Calibri"/>
              <a:cs typeface="Calibri"/>
              <a:sym typeface="Calibri"/>
            </a:endParaRPr>
          </a:p>
        </p:txBody>
      </p:sp>
      <p:sp>
        <p:nvSpPr>
          <p:cNvPr id="828" name="Google Shape;828;p43"/>
          <p:cNvSpPr/>
          <p:nvPr/>
        </p:nvSpPr>
        <p:spPr>
          <a:xfrm>
            <a:off x="566928" y="4297680"/>
            <a:ext cx="11057839" cy="1463040"/>
          </a:xfrm>
          <a:prstGeom prst="roundRect">
            <a:avLst>
              <a:gd fmla="val 5625"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43"/>
          <p:cNvSpPr/>
          <p:nvPr/>
        </p:nvSpPr>
        <p:spPr>
          <a:xfrm>
            <a:off x="768096" y="4425696"/>
            <a:ext cx="10655503" cy="120700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FFFFFF"/>
              </a:buClr>
              <a:buSzPts val="1450"/>
              <a:buFont typeface="Calibri"/>
              <a:buNone/>
            </a:pPr>
            <a:r>
              <a:rPr b="0" i="0" lang="en-US" sz="1450" u="none" cap="none" strike="noStrike">
                <a:solidFill>
                  <a:srgbClr val="FFFFFF"/>
                </a:solidFill>
                <a:latin typeface="Calibri"/>
                <a:ea typeface="Calibri"/>
                <a:cs typeface="Calibri"/>
                <a:sym typeface="Calibri"/>
              </a:rPr>
              <a:t>Be transparent about how you plan to use “sensitive” data, eg. Someone visits your app for the first time, you are asking for ghana card number and the card information to make payment. This creates skepticism and doubts about your product.</a:t>
            </a:r>
            <a:endParaRPr b="0" i="0" sz="1450" u="none" cap="none" strike="noStrike">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834" name="Shape 834"/>
        <p:cNvGrpSpPr/>
        <p:nvPr/>
      </p:nvGrpSpPr>
      <p:grpSpPr>
        <a:xfrm>
          <a:off x="0" y="0"/>
          <a:ext cx="0" cy="0"/>
          <a:chOff x="0" y="0"/>
          <a:chExt cx="0" cy="0"/>
        </a:xfrm>
      </p:grpSpPr>
      <p:sp>
        <p:nvSpPr>
          <p:cNvPr id="835" name="Google Shape;835;p44"/>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Accessibility</a:t>
            </a:r>
            <a:endParaRPr b="0" i="0" sz="2900" u="none" cap="none" strike="noStrike">
              <a:solidFill>
                <a:schemeClr val="dk1"/>
              </a:solidFill>
              <a:latin typeface="Calibri"/>
              <a:ea typeface="Calibri"/>
              <a:cs typeface="Calibri"/>
              <a:sym typeface="Calibri"/>
            </a:endParaRPr>
          </a:p>
        </p:txBody>
      </p:sp>
      <p:sp>
        <p:nvSpPr>
          <p:cNvPr id="836" name="Google Shape;836;p44"/>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40</a:t>
            </a:r>
            <a:endParaRPr b="0" i="0" sz="900" u="none" cap="none" strike="noStrike">
              <a:solidFill>
                <a:schemeClr val="dk1"/>
              </a:solidFill>
              <a:latin typeface="Calibri"/>
              <a:ea typeface="Calibri"/>
              <a:cs typeface="Calibri"/>
              <a:sym typeface="Calibri"/>
            </a:endParaRPr>
          </a:p>
        </p:txBody>
      </p:sp>
      <p:sp>
        <p:nvSpPr>
          <p:cNvPr id="837" name="Google Shape;837;p44"/>
          <p:cNvSpPr/>
          <p:nvPr/>
        </p:nvSpPr>
        <p:spPr>
          <a:xfrm>
            <a:off x="566928" y="1783080"/>
            <a:ext cx="11057839" cy="1371600"/>
          </a:xfrm>
          <a:prstGeom prst="roundRect">
            <a:avLst>
              <a:gd fmla="val 6000" name="adj"/>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44"/>
          <p:cNvSpPr/>
          <p:nvPr/>
        </p:nvSpPr>
        <p:spPr>
          <a:xfrm>
            <a:off x="768096" y="1911096"/>
            <a:ext cx="10655503" cy="111556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2F5F5C"/>
              </a:buClr>
              <a:buSzPts val="1600"/>
              <a:buFont typeface="Calibri"/>
              <a:buNone/>
            </a:pPr>
            <a:r>
              <a:rPr b="0" i="0" lang="en-US" sz="1600" u="none" cap="none" strike="noStrike">
                <a:solidFill>
                  <a:srgbClr val="2F5F5C"/>
                </a:solidFill>
                <a:latin typeface="Calibri"/>
                <a:ea typeface="Calibri"/>
                <a:cs typeface="Calibri"/>
                <a:sym typeface="Calibri"/>
              </a:rPr>
              <a:t>Accessibility is the degree to which a product, service, environment, or technology can be accessed and used by people with different abilities and circumstances.</a:t>
            </a:r>
            <a:endParaRPr b="0" i="0" sz="1600" u="none" cap="none" strike="noStrike">
              <a:solidFill>
                <a:schemeClr val="dk1"/>
              </a:solidFill>
              <a:latin typeface="Calibri"/>
              <a:ea typeface="Calibri"/>
              <a:cs typeface="Calibri"/>
              <a:sym typeface="Calibri"/>
            </a:endParaRPr>
          </a:p>
        </p:txBody>
      </p:sp>
      <p:sp>
        <p:nvSpPr>
          <p:cNvPr id="839" name="Google Shape;839;p44"/>
          <p:cNvSpPr/>
          <p:nvPr/>
        </p:nvSpPr>
        <p:spPr>
          <a:xfrm>
            <a:off x="566928" y="3429000"/>
            <a:ext cx="11057839" cy="1188720"/>
          </a:xfrm>
          <a:prstGeom prst="roundRect">
            <a:avLst>
              <a:gd fmla="val 692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44"/>
          <p:cNvSpPr/>
          <p:nvPr/>
        </p:nvSpPr>
        <p:spPr>
          <a:xfrm>
            <a:off x="768096" y="3557016"/>
            <a:ext cx="10655503" cy="93268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26333C"/>
              </a:buClr>
              <a:buSzPts val="1600"/>
              <a:buFont typeface="Calibri"/>
              <a:buNone/>
            </a:pPr>
            <a:r>
              <a:rPr b="0" i="0" lang="en-US" sz="1600" u="none" cap="none" strike="noStrike">
                <a:solidFill>
                  <a:srgbClr val="26333C"/>
                </a:solidFill>
                <a:latin typeface="Calibri"/>
                <a:ea typeface="Calibri"/>
                <a:cs typeface="Calibri"/>
                <a:sym typeface="Calibri"/>
              </a:rPr>
              <a:t>In simpler terms, it means removing barriers that prevent people from using something, doesn’t have to be software.</a:t>
            </a:r>
            <a:endParaRPr b="0" i="0" sz="1600" u="none" cap="none" strike="noStrike">
              <a:solidFill>
                <a:schemeClr val="dk1"/>
              </a:solidFill>
              <a:latin typeface="Calibri"/>
              <a:ea typeface="Calibri"/>
              <a:cs typeface="Calibri"/>
              <a:sym typeface="Calibri"/>
            </a:endParaRPr>
          </a:p>
        </p:txBody>
      </p:sp>
      <p:sp>
        <p:nvSpPr>
          <p:cNvPr id="841" name="Google Shape;841;p44"/>
          <p:cNvSpPr/>
          <p:nvPr/>
        </p:nvSpPr>
        <p:spPr>
          <a:xfrm>
            <a:off x="566928" y="3429000"/>
            <a:ext cx="11057839" cy="1188720"/>
          </a:xfrm>
          <a:prstGeom prst="roundRect">
            <a:avLst>
              <a:gd fmla="val 6923"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44"/>
          <p:cNvSpPr/>
          <p:nvPr/>
        </p:nvSpPr>
        <p:spPr>
          <a:xfrm>
            <a:off x="841248" y="3566160"/>
            <a:ext cx="10509199" cy="914400"/>
          </a:xfrm>
          <a:prstGeom prst="rect">
            <a:avLst/>
          </a:prstGeom>
          <a:noFill/>
          <a:ln>
            <a:noFill/>
          </a:ln>
        </p:spPr>
        <p:txBody>
          <a:bodyPr anchorCtr="0" anchor="ctr" bIns="45700" lIns="91425" spcFirstLastPara="1" rIns="91425" wrap="square" tIns="45700">
            <a:noAutofit/>
          </a:bodyPr>
          <a:lstStyle/>
          <a:p>
            <a:pPr indent="0" lvl="0" marL="0" marR="0" rtl="0" algn="l">
              <a:lnSpc>
                <a:spcPct val="103000"/>
              </a:lnSpc>
              <a:spcBef>
                <a:spcPts val="0"/>
              </a:spcBef>
              <a:spcAft>
                <a:spcPts val="0"/>
              </a:spcAft>
              <a:buClr>
                <a:srgbClr val="26333C"/>
              </a:buClr>
              <a:buSzPts val="1600"/>
              <a:buFont typeface="Calibri"/>
              <a:buNone/>
            </a:pPr>
            <a:r>
              <a:rPr b="0" i="0" lang="en-US" sz="1600" u="none" cap="none" strike="noStrike">
                <a:solidFill>
                  <a:srgbClr val="26333C"/>
                </a:solidFill>
                <a:latin typeface="Calibri"/>
                <a:ea typeface="Calibri"/>
                <a:cs typeface="Calibri"/>
                <a:sym typeface="Calibri"/>
              </a:rPr>
              <a:t>In simpler terms, it means removing barriers that prevent people from using something, doesn’t have to be software.</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847" name="Shape 847"/>
        <p:cNvGrpSpPr/>
        <p:nvPr/>
      </p:nvGrpSpPr>
      <p:grpSpPr>
        <a:xfrm>
          <a:off x="0" y="0"/>
          <a:ext cx="0" cy="0"/>
          <a:chOff x="0" y="0"/>
          <a:chExt cx="0" cy="0"/>
        </a:xfrm>
      </p:grpSpPr>
      <p:sp>
        <p:nvSpPr>
          <p:cNvPr id="848" name="Google Shape;848;p45"/>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Accessibility</a:t>
            </a:r>
            <a:endParaRPr b="0" i="0" sz="2900" u="none" cap="none" strike="noStrike">
              <a:solidFill>
                <a:schemeClr val="dk1"/>
              </a:solidFill>
              <a:latin typeface="Calibri"/>
              <a:ea typeface="Calibri"/>
              <a:cs typeface="Calibri"/>
              <a:sym typeface="Calibri"/>
            </a:endParaRPr>
          </a:p>
        </p:txBody>
      </p:sp>
      <p:sp>
        <p:nvSpPr>
          <p:cNvPr id="849" name="Google Shape;849;p45"/>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41</a:t>
            </a:r>
            <a:endParaRPr b="0" i="0" sz="900" u="none" cap="none" strike="noStrike">
              <a:solidFill>
                <a:schemeClr val="dk1"/>
              </a:solidFill>
              <a:latin typeface="Calibri"/>
              <a:ea typeface="Calibri"/>
              <a:cs typeface="Calibri"/>
              <a:sym typeface="Calibri"/>
            </a:endParaRPr>
          </a:p>
        </p:txBody>
      </p:sp>
      <p:sp>
        <p:nvSpPr>
          <p:cNvPr id="850" name="Google Shape;850;p45"/>
          <p:cNvSpPr/>
          <p:nvPr/>
        </p:nvSpPr>
        <p:spPr>
          <a:xfrm>
            <a:off x="566928" y="1417320"/>
            <a:ext cx="11057839" cy="640080"/>
          </a:xfrm>
          <a:prstGeom prst="rect">
            <a:avLst/>
          </a:prstGeom>
          <a:noFill/>
          <a:ln>
            <a:noFill/>
          </a:ln>
        </p:spPr>
        <p:txBody>
          <a:bodyPr anchorCtr="0" anchor="ctr" bIns="45700" lIns="91425" spcFirstLastPara="1" rIns="91425" wrap="square" tIns="45700">
            <a:noAutofit/>
          </a:bodyPr>
          <a:lstStyle/>
          <a:p>
            <a:pPr indent="0" lvl="0" marL="0" marR="0" rtl="0" algn="l">
              <a:lnSpc>
                <a:spcPct val="102000"/>
              </a:lnSpc>
              <a:spcBef>
                <a:spcPts val="0"/>
              </a:spcBef>
              <a:spcAft>
                <a:spcPts val="0"/>
              </a:spcAft>
              <a:buClr>
                <a:srgbClr val="26333C"/>
              </a:buClr>
              <a:buSzPts val="1300"/>
              <a:buFont typeface="Calibri"/>
              <a:buNone/>
            </a:pPr>
            <a:r>
              <a:rPr b="0" i="0" lang="en-US" sz="1300" u="none" cap="none" strike="noStrike">
                <a:solidFill>
                  <a:srgbClr val="26333C"/>
                </a:solidFill>
                <a:latin typeface="Calibri"/>
                <a:ea typeface="Calibri"/>
                <a:cs typeface="Calibri"/>
                <a:sym typeface="Calibri"/>
              </a:rPr>
              <a:t>Image a service that requires: Reading, Clicking tiny buttons, Completing a complicated form, Listening to audio instructions, Having a fast internet connection. This may work for some users, but it create barriers for others:</a:t>
            </a:r>
            <a:endParaRPr b="0" i="0" sz="1300" u="none" cap="none" strike="noStrike">
              <a:solidFill>
                <a:schemeClr val="dk1"/>
              </a:solidFill>
              <a:latin typeface="Calibri"/>
              <a:ea typeface="Calibri"/>
              <a:cs typeface="Calibri"/>
              <a:sym typeface="Calibri"/>
            </a:endParaRPr>
          </a:p>
        </p:txBody>
      </p:sp>
      <p:sp>
        <p:nvSpPr>
          <p:cNvPr id="851" name="Google Shape;851;p45"/>
          <p:cNvSpPr/>
          <p:nvPr/>
        </p:nvSpPr>
        <p:spPr>
          <a:xfrm>
            <a:off x="566928" y="2194560"/>
            <a:ext cx="4572000" cy="457200"/>
          </a:xfrm>
          <a:prstGeom prst="roundRect">
            <a:avLst>
              <a:gd fmla="val 18000" name="adj"/>
            </a:avLst>
          </a:prstGeom>
          <a:solidFill>
            <a:srgbClr val="2030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45"/>
          <p:cNvSpPr/>
          <p:nvPr/>
        </p:nvSpPr>
        <p:spPr>
          <a:xfrm>
            <a:off x="749808" y="2194560"/>
            <a:ext cx="420624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250"/>
              <a:buFont typeface="Calibri"/>
              <a:buNone/>
            </a:pPr>
            <a:r>
              <a:rPr b="1" i="0" lang="en-US" sz="1250" u="none" cap="none" strike="noStrike">
                <a:solidFill>
                  <a:srgbClr val="FFFFFF"/>
                </a:solidFill>
                <a:latin typeface="Calibri"/>
                <a:ea typeface="Calibri"/>
                <a:cs typeface="Calibri"/>
                <a:sym typeface="Calibri"/>
              </a:rPr>
              <a:t>Design choice</a:t>
            </a:r>
            <a:endParaRPr b="0" i="0" sz="1250" u="none" cap="none" strike="noStrike">
              <a:solidFill>
                <a:schemeClr val="dk1"/>
              </a:solidFill>
              <a:latin typeface="Calibri"/>
              <a:ea typeface="Calibri"/>
              <a:cs typeface="Calibri"/>
              <a:sym typeface="Calibri"/>
            </a:endParaRPr>
          </a:p>
        </p:txBody>
      </p:sp>
      <p:sp>
        <p:nvSpPr>
          <p:cNvPr id="853" name="Google Shape;853;p45"/>
          <p:cNvSpPr/>
          <p:nvPr/>
        </p:nvSpPr>
        <p:spPr>
          <a:xfrm>
            <a:off x="5321808" y="2194560"/>
            <a:ext cx="6302959" cy="457200"/>
          </a:xfrm>
          <a:prstGeom prst="roundRect">
            <a:avLst>
              <a:gd fmla="val 18000" name="adj"/>
            </a:avLst>
          </a:prstGeom>
          <a:solidFill>
            <a:srgbClr val="2030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45"/>
          <p:cNvSpPr/>
          <p:nvPr/>
        </p:nvSpPr>
        <p:spPr>
          <a:xfrm>
            <a:off x="5504688" y="2194560"/>
            <a:ext cx="6028639"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250"/>
              <a:buFont typeface="Calibri"/>
              <a:buNone/>
            </a:pPr>
            <a:r>
              <a:rPr b="1" i="0" lang="en-US" sz="1250" u="none" cap="none" strike="noStrike">
                <a:solidFill>
                  <a:srgbClr val="FFFFFF"/>
                </a:solidFill>
                <a:latin typeface="Calibri"/>
                <a:ea typeface="Calibri"/>
                <a:cs typeface="Calibri"/>
                <a:sym typeface="Calibri"/>
              </a:rPr>
              <a:t>Potential barrier</a:t>
            </a:r>
            <a:endParaRPr b="0" i="0" sz="1250" u="none" cap="none" strike="noStrike">
              <a:solidFill>
                <a:schemeClr val="dk1"/>
              </a:solidFill>
              <a:latin typeface="Calibri"/>
              <a:ea typeface="Calibri"/>
              <a:cs typeface="Calibri"/>
              <a:sym typeface="Calibri"/>
            </a:endParaRPr>
          </a:p>
        </p:txBody>
      </p:sp>
      <p:sp>
        <p:nvSpPr>
          <p:cNvPr id="855" name="Google Shape;855;p45"/>
          <p:cNvSpPr/>
          <p:nvPr/>
        </p:nvSpPr>
        <p:spPr>
          <a:xfrm>
            <a:off x="566928" y="2724912"/>
            <a:ext cx="4572000" cy="457200"/>
          </a:xfrm>
          <a:prstGeom prst="roundRect">
            <a:avLst>
              <a:gd fmla="val 18000" name="adj"/>
            </a:avLst>
          </a:prstGeom>
          <a:solidFill>
            <a:srgbClr val="E8EC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45"/>
          <p:cNvSpPr/>
          <p:nvPr/>
        </p:nvSpPr>
        <p:spPr>
          <a:xfrm>
            <a:off x="749808" y="2724912"/>
            <a:ext cx="420624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250"/>
              <a:buFont typeface="Calibri"/>
              <a:buNone/>
            </a:pPr>
            <a:r>
              <a:rPr b="0" i="0" lang="en-US" sz="1250" u="none" cap="none" strike="noStrike">
                <a:solidFill>
                  <a:srgbClr val="20303F"/>
                </a:solidFill>
                <a:latin typeface="Calibri"/>
                <a:ea typeface="Calibri"/>
                <a:cs typeface="Calibri"/>
                <a:sym typeface="Calibri"/>
              </a:rPr>
              <a:t>Tiny buttons</a:t>
            </a:r>
            <a:endParaRPr b="0" i="0" sz="1250" u="none" cap="none" strike="noStrike">
              <a:solidFill>
                <a:schemeClr val="dk1"/>
              </a:solidFill>
              <a:latin typeface="Calibri"/>
              <a:ea typeface="Calibri"/>
              <a:cs typeface="Calibri"/>
              <a:sym typeface="Calibri"/>
            </a:endParaRPr>
          </a:p>
        </p:txBody>
      </p:sp>
      <p:sp>
        <p:nvSpPr>
          <p:cNvPr id="857" name="Google Shape;857;p45"/>
          <p:cNvSpPr/>
          <p:nvPr/>
        </p:nvSpPr>
        <p:spPr>
          <a:xfrm>
            <a:off x="5321808" y="2724912"/>
            <a:ext cx="6302959" cy="457200"/>
          </a:xfrm>
          <a:prstGeom prst="roundRect">
            <a:avLst>
              <a:gd fmla="val 18000"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45"/>
          <p:cNvSpPr/>
          <p:nvPr/>
        </p:nvSpPr>
        <p:spPr>
          <a:xfrm>
            <a:off x="5504688" y="2724912"/>
            <a:ext cx="6028639"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250"/>
              <a:buFont typeface="Calibri"/>
              <a:buNone/>
            </a:pPr>
            <a:r>
              <a:rPr b="0" i="0" lang="en-US" sz="1250" u="none" cap="none" strike="noStrike">
                <a:solidFill>
                  <a:srgbClr val="26333C"/>
                </a:solidFill>
                <a:latin typeface="Calibri"/>
                <a:ea typeface="Calibri"/>
                <a:cs typeface="Calibri"/>
                <a:sym typeface="Calibri"/>
              </a:rPr>
              <a:t>Users with motor difficulties</a:t>
            </a:r>
            <a:endParaRPr b="0" i="0" sz="1250" u="none" cap="none" strike="noStrike">
              <a:solidFill>
                <a:schemeClr val="dk1"/>
              </a:solidFill>
              <a:latin typeface="Calibri"/>
              <a:ea typeface="Calibri"/>
              <a:cs typeface="Calibri"/>
              <a:sym typeface="Calibri"/>
            </a:endParaRPr>
          </a:p>
        </p:txBody>
      </p:sp>
      <p:sp>
        <p:nvSpPr>
          <p:cNvPr id="859" name="Google Shape;859;p45"/>
          <p:cNvSpPr/>
          <p:nvPr/>
        </p:nvSpPr>
        <p:spPr>
          <a:xfrm>
            <a:off x="566928" y="3255264"/>
            <a:ext cx="4572000" cy="457200"/>
          </a:xfrm>
          <a:prstGeom prst="roundRect">
            <a:avLst>
              <a:gd fmla="val 18000" name="adj"/>
            </a:avLst>
          </a:prstGeom>
          <a:solidFill>
            <a:srgbClr val="E8EC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45"/>
          <p:cNvSpPr/>
          <p:nvPr/>
        </p:nvSpPr>
        <p:spPr>
          <a:xfrm>
            <a:off x="749808" y="3255264"/>
            <a:ext cx="420624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250"/>
              <a:buFont typeface="Calibri"/>
              <a:buNone/>
            </a:pPr>
            <a:r>
              <a:rPr b="0" i="0" lang="en-US" sz="1250" u="none" cap="none" strike="noStrike">
                <a:solidFill>
                  <a:srgbClr val="20303F"/>
                </a:solidFill>
                <a:latin typeface="Calibri"/>
                <a:ea typeface="Calibri"/>
                <a:cs typeface="Calibri"/>
                <a:sym typeface="Calibri"/>
              </a:rPr>
              <a:t>Images containing important text</a:t>
            </a:r>
            <a:endParaRPr b="0" i="0" sz="1250" u="none" cap="none" strike="noStrike">
              <a:solidFill>
                <a:schemeClr val="dk1"/>
              </a:solidFill>
              <a:latin typeface="Calibri"/>
              <a:ea typeface="Calibri"/>
              <a:cs typeface="Calibri"/>
              <a:sym typeface="Calibri"/>
            </a:endParaRPr>
          </a:p>
        </p:txBody>
      </p:sp>
      <p:sp>
        <p:nvSpPr>
          <p:cNvPr id="861" name="Google Shape;861;p45"/>
          <p:cNvSpPr/>
          <p:nvPr/>
        </p:nvSpPr>
        <p:spPr>
          <a:xfrm>
            <a:off x="5321808" y="3255264"/>
            <a:ext cx="6302959" cy="457200"/>
          </a:xfrm>
          <a:prstGeom prst="roundRect">
            <a:avLst>
              <a:gd fmla="val 18000"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45"/>
          <p:cNvSpPr/>
          <p:nvPr/>
        </p:nvSpPr>
        <p:spPr>
          <a:xfrm>
            <a:off x="5504688" y="3255264"/>
            <a:ext cx="6028639"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250"/>
              <a:buFont typeface="Calibri"/>
              <a:buNone/>
            </a:pPr>
            <a:r>
              <a:rPr b="0" i="0" lang="en-US" sz="1250" u="none" cap="none" strike="noStrike">
                <a:solidFill>
                  <a:srgbClr val="26333C"/>
                </a:solidFill>
                <a:latin typeface="Calibri"/>
                <a:ea typeface="Calibri"/>
                <a:cs typeface="Calibri"/>
                <a:sym typeface="Calibri"/>
              </a:rPr>
              <a:t>Blind / low-vision users</a:t>
            </a:r>
            <a:endParaRPr b="0" i="0" sz="1250" u="none" cap="none" strike="noStrike">
              <a:solidFill>
                <a:schemeClr val="dk1"/>
              </a:solidFill>
              <a:latin typeface="Calibri"/>
              <a:ea typeface="Calibri"/>
              <a:cs typeface="Calibri"/>
              <a:sym typeface="Calibri"/>
            </a:endParaRPr>
          </a:p>
        </p:txBody>
      </p:sp>
      <p:sp>
        <p:nvSpPr>
          <p:cNvPr id="863" name="Google Shape;863;p45"/>
          <p:cNvSpPr/>
          <p:nvPr/>
        </p:nvSpPr>
        <p:spPr>
          <a:xfrm>
            <a:off x="566928" y="3785616"/>
            <a:ext cx="4572000" cy="457200"/>
          </a:xfrm>
          <a:prstGeom prst="roundRect">
            <a:avLst>
              <a:gd fmla="val 18000" name="adj"/>
            </a:avLst>
          </a:prstGeom>
          <a:solidFill>
            <a:srgbClr val="E8EC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45"/>
          <p:cNvSpPr/>
          <p:nvPr/>
        </p:nvSpPr>
        <p:spPr>
          <a:xfrm>
            <a:off x="749808" y="3785616"/>
            <a:ext cx="420624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250"/>
              <a:buFont typeface="Calibri"/>
              <a:buNone/>
            </a:pPr>
            <a:r>
              <a:rPr b="0" i="0" lang="en-US" sz="1250" u="none" cap="none" strike="noStrike">
                <a:solidFill>
                  <a:srgbClr val="20303F"/>
                </a:solidFill>
                <a:latin typeface="Calibri"/>
                <a:ea typeface="Calibri"/>
                <a:cs typeface="Calibri"/>
                <a:sym typeface="Calibri"/>
              </a:rPr>
              <a:t>Audio-only instructions</a:t>
            </a:r>
            <a:endParaRPr b="0" i="0" sz="1250" u="none" cap="none" strike="noStrike">
              <a:solidFill>
                <a:schemeClr val="dk1"/>
              </a:solidFill>
              <a:latin typeface="Calibri"/>
              <a:ea typeface="Calibri"/>
              <a:cs typeface="Calibri"/>
              <a:sym typeface="Calibri"/>
            </a:endParaRPr>
          </a:p>
        </p:txBody>
      </p:sp>
      <p:sp>
        <p:nvSpPr>
          <p:cNvPr id="865" name="Google Shape;865;p45"/>
          <p:cNvSpPr/>
          <p:nvPr/>
        </p:nvSpPr>
        <p:spPr>
          <a:xfrm>
            <a:off x="5321808" y="3785616"/>
            <a:ext cx="6302959" cy="457200"/>
          </a:xfrm>
          <a:prstGeom prst="roundRect">
            <a:avLst>
              <a:gd fmla="val 18000"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45"/>
          <p:cNvSpPr/>
          <p:nvPr/>
        </p:nvSpPr>
        <p:spPr>
          <a:xfrm>
            <a:off x="5504688" y="3785616"/>
            <a:ext cx="6028639"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250"/>
              <a:buFont typeface="Calibri"/>
              <a:buNone/>
            </a:pPr>
            <a:r>
              <a:rPr b="0" i="0" lang="en-US" sz="1250" u="none" cap="none" strike="noStrike">
                <a:solidFill>
                  <a:srgbClr val="26333C"/>
                </a:solidFill>
                <a:latin typeface="Calibri"/>
                <a:ea typeface="Calibri"/>
                <a:cs typeface="Calibri"/>
                <a:sym typeface="Calibri"/>
              </a:rPr>
              <a:t>Deaf / hard-of-hearing users</a:t>
            </a:r>
            <a:endParaRPr b="0" i="0" sz="1250" u="none" cap="none" strike="noStrike">
              <a:solidFill>
                <a:schemeClr val="dk1"/>
              </a:solidFill>
              <a:latin typeface="Calibri"/>
              <a:ea typeface="Calibri"/>
              <a:cs typeface="Calibri"/>
              <a:sym typeface="Calibri"/>
            </a:endParaRPr>
          </a:p>
        </p:txBody>
      </p:sp>
      <p:sp>
        <p:nvSpPr>
          <p:cNvPr id="867" name="Google Shape;867;p45"/>
          <p:cNvSpPr/>
          <p:nvPr/>
        </p:nvSpPr>
        <p:spPr>
          <a:xfrm>
            <a:off x="566928" y="4315968"/>
            <a:ext cx="4572000" cy="457200"/>
          </a:xfrm>
          <a:prstGeom prst="roundRect">
            <a:avLst>
              <a:gd fmla="val 18000" name="adj"/>
            </a:avLst>
          </a:prstGeom>
          <a:solidFill>
            <a:srgbClr val="E8EC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45"/>
          <p:cNvSpPr/>
          <p:nvPr/>
        </p:nvSpPr>
        <p:spPr>
          <a:xfrm>
            <a:off x="749808" y="4315968"/>
            <a:ext cx="420624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250"/>
              <a:buFont typeface="Calibri"/>
              <a:buNone/>
            </a:pPr>
            <a:r>
              <a:rPr b="0" i="0" lang="en-US" sz="1250" u="none" cap="none" strike="noStrike">
                <a:solidFill>
                  <a:srgbClr val="20303F"/>
                </a:solidFill>
                <a:latin typeface="Calibri"/>
                <a:ea typeface="Calibri"/>
                <a:cs typeface="Calibri"/>
                <a:sym typeface="Calibri"/>
              </a:rPr>
              <a:t>Complicated language</a:t>
            </a:r>
            <a:endParaRPr b="0" i="0" sz="1250" u="none" cap="none" strike="noStrike">
              <a:solidFill>
                <a:schemeClr val="dk1"/>
              </a:solidFill>
              <a:latin typeface="Calibri"/>
              <a:ea typeface="Calibri"/>
              <a:cs typeface="Calibri"/>
              <a:sym typeface="Calibri"/>
            </a:endParaRPr>
          </a:p>
        </p:txBody>
      </p:sp>
      <p:sp>
        <p:nvSpPr>
          <p:cNvPr id="869" name="Google Shape;869;p45"/>
          <p:cNvSpPr/>
          <p:nvPr/>
        </p:nvSpPr>
        <p:spPr>
          <a:xfrm>
            <a:off x="5321808" y="4315968"/>
            <a:ext cx="6302959" cy="457200"/>
          </a:xfrm>
          <a:prstGeom prst="roundRect">
            <a:avLst>
              <a:gd fmla="val 18000"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45"/>
          <p:cNvSpPr/>
          <p:nvPr/>
        </p:nvSpPr>
        <p:spPr>
          <a:xfrm>
            <a:off x="5504688" y="4315968"/>
            <a:ext cx="6028639"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250"/>
              <a:buFont typeface="Calibri"/>
              <a:buNone/>
            </a:pPr>
            <a:r>
              <a:rPr b="0" i="0" lang="en-US" sz="1250" u="none" cap="none" strike="noStrike">
                <a:solidFill>
                  <a:srgbClr val="26333C"/>
                </a:solidFill>
                <a:latin typeface="Calibri"/>
                <a:ea typeface="Calibri"/>
                <a:cs typeface="Calibri"/>
                <a:sym typeface="Calibri"/>
              </a:rPr>
              <a:t>Users with low literacy</a:t>
            </a:r>
            <a:endParaRPr b="0" i="0" sz="1250" u="none" cap="none" strike="noStrike">
              <a:solidFill>
                <a:schemeClr val="dk1"/>
              </a:solidFill>
              <a:latin typeface="Calibri"/>
              <a:ea typeface="Calibri"/>
              <a:cs typeface="Calibri"/>
              <a:sym typeface="Calibri"/>
            </a:endParaRPr>
          </a:p>
        </p:txBody>
      </p:sp>
      <p:sp>
        <p:nvSpPr>
          <p:cNvPr id="871" name="Google Shape;871;p45"/>
          <p:cNvSpPr/>
          <p:nvPr/>
        </p:nvSpPr>
        <p:spPr>
          <a:xfrm>
            <a:off x="566928" y="4846320"/>
            <a:ext cx="4572000" cy="457200"/>
          </a:xfrm>
          <a:prstGeom prst="roundRect">
            <a:avLst>
              <a:gd fmla="val 18000" name="adj"/>
            </a:avLst>
          </a:prstGeom>
          <a:solidFill>
            <a:srgbClr val="E8EC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45"/>
          <p:cNvSpPr/>
          <p:nvPr/>
        </p:nvSpPr>
        <p:spPr>
          <a:xfrm>
            <a:off x="749808" y="4846320"/>
            <a:ext cx="420624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250"/>
              <a:buFont typeface="Calibri"/>
              <a:buNone/>
            </a:pPr>
            <a:r>
              <a:rPr b="0" i="0" lang="en-US" sz="1250" u="none" cap="none" strike="noStrike">
                <a:solidFill>
                  <a:srgbClr val="20303F"/>
                </a:solidFill>
                <a:latin typeface="Calibri"/>
                <a:ea typeface="Calibri"/>
                <a:cs typeface="Calibri"/>
                <a:sym typeface="Calibri"/>
              </a:rPr>
              <a:t>English-only content</a:t>
            </a:r>
            <a:endParaRPr b="0" i="0" sz="1250" u="none" cap="none" strike="noStrike">
              <a:solidFill>
                <a:schemeClr val="dk1"/>
              </a:solidFill>
              <a:latin typeface="Calibri"/>
              <a:ea typeface="Calibri"/>
              <a:cs typeface="Calibri"/>
              <a:sym typeface="Calibri"/>
            </a:endParaRPr>
          </a:p>
        </p:txBody>
      </p:sp>
      <p:sp>
        <p:nvSpPr>
          <p:cNvPr id="873" name="Google Shape;873;p45"/>
          <p:cNvSpPr/>
          <p:nvPr/>
        </p:nvSpPr>
        <p:spPr>
          <a:xfrm>
            <a:off x="5321808" y="4846320"/>
            <a:ext cx="6302959" cy="457200"/>
          </a:xfrm>
          <a:prstGeom prst="roundRect">
            <a:avLst>
              <a:gd fmla="val 18000"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45"/>
          <p:cNvSpPr/>
          <p:nvPr/>
        </p:nvSpPr>
        <p:spPr>
          <a:xfrm>
            <a:off x="5504688" y="4846320"/>
            <a:ext cx="6028639"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250"/>
              <a:buFont typeface="Calibri"/>
              <a:buNone/>
            </a:pPr>
            <a:r>
              <a:rPr b="0" i="0" lang="en-US" sz="1250" u="none" cap="none" strike="noStrike">
                <a:solidFill>
                  <a:srgbClr val="26333C"/>
                </a:solidFill>
                <a:latin typeface="Calibri"/>
                <a:ea typeface="Calibri"/>
                <a:cs typeface="Calibri"/>
                <a:sym typeface="Calibri"/>
              </a:rPr>
              <a:t>Users more comfortable in Ghanaian languages</a:t>
            </a:r>
            <a:endParaRPr b="0" i="0" sz="1250" u="none" cap="none" strike="noStrike">
              <a:solidFill>
                <a:schemeClr val="dk1"/>
              </a:solidFill>
              <a:latin typeface="Calibri"/>
              <a:ea typeface="Calibri"/>
              <a:cs typeface="Calibri"/>
              <a:sym typeface="Calibri"/>
            </a:endParaRPr>
          </a:p>
        </p:txBody>
      </p:sp>
      <p:sp>
        <p:nvSpPr>
          <p:cNvPr id="875" name="Google Shape;875;p45"/>
          <p:cNvSpPr/>
          <p:nvPr/>
        </p:nvSpPr>
        <p:spPr>
          <a:xfrm>
            <a:off x="566928" y="5376672"/>
            <a:ext cx="4572000" cy="457200"/>
          </a:xfrm>
          <a:prstGeom prst="roundRect">
            <a:avLst>
              <a:gd fmla="val 18000" name="adj"/>
            </a:avLst>
          </a:prstGeom>
          <a:solidFill>
            <a:srgbClr val="E8EC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45"/>
          <p:cNvSpPr/>
          <p:nvPr/>
        </p:nvSpPr>
        <p:spPr>
          <a:xfrm>
            <a:off x="749808" y="5376672"/>
            <a:ext cx="420624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250"/>
              <a:buFont typeface="Calibri"/>
              <a:buNone/>
            </a:pPr>
            <a:r>
              <a:rPr b="0" i="0" lang="en-US" sz="1250" u="none" cap="none" strike="noStrike">
                <a:solidFill>
                  <a:srgbClr val="20303F"/>
                </a:solidFill>
                <a:latin typeface="Calibri"/>
                <a:ea typeface="Calibri"/>
                <a:cs typeface="Calibri"/>
                <a:sym typeface="Calibri"/>
              </a:rPr>
              <a:t>Large data requirements</a:t>
            </a:r>
            <a:endParaRPr b="0" i="0" sz="1250" u="none" cap="none" strike="noStrike">
              <a:solidFill>
                <a:schemeClr val="dk1"/>
              </a:solidFill>
              <a:latin typeface="Calibri"/>
              <a:ea typeface="Calibri"/>
              <a:cs typeface="Calibri"/>
              <a:sym typeface="Calibri"/>
            </a:endParaRPr>
          </a:p>
        </p:txBody>
      </p:sp>
      <p:sp>
        <p:nvSpPr>
          <p:cNvPr id="877" name="Google Shape;877;p45"/>
          <p:cNvSpPr/>
          <p:nvPr/>
        </p:nvSpPr>
        <p:spPr>
          <a:xfrm>
            <a:off x="5321808" y="5376672"/>
            <a:ext cx="6302959" cy="457200"/>
          </a:xfrm>
          <a:prstGeom prst="roundRect">
            <a:avLst>
              <a:gd fmla="val 18000"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45"/>
          <p:cNvSpPr/>
          <p:nvPr/>
        </p:nvSpPr>
        <p:spPr>
          <a:xfrm>
            <a:off x="5504688" y="5376672"/>
            <a:ext cx="6028639"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250"/>
              <a:buFont typeface="Calibri"/>
              <a:buNone/>
            </a:pPr>
            <a:r>
              <a:rPr b="0" i="0" lang="en-US" sz="1250" u="none" cap="none" strike="noStrike">
                <a:solidFill>
                  <a:srgbClr val="26333C"/>
                </a:solidFill>
                <a:latin typeface="Calibri"/>
                <a:ea typeface="Calibri"/>
                <a:cs typeface="Calibri"/>
                <a:sym typeface="Calibri"/>
              </a:rPr>
              <a:t>Users with expensive / limited data</a:t>
            </a:r>
            <a:endParaRPr b="0" i="0" sz="1250" u="none" cap="none" strike="noStrike">
              <a:solidFill>
                <a:schemeClr val="dk1"/>
              </a:solidFill>
              <a:latin typeface="Calibri"/>
              <a:ea typeface="Calibri"/>
              <a:cs typeface="Calibri"/>
              <a:sym typeface="Calibri"/>
            </a:endParaRPr>
          </a:p>
        </p:txBody>
      </p:sp>
      <p:sp>
        <p:nvSpPr>
          <p:cNvPr id="879" name="Google Shape;879;p45"/>
          <p:cNvSpPr/>
          <p:nvPr/>
        </p:nvSpPr>
        <p:spPr>
          <a:xfrm>
            <a:off x="566928" y="5907024"/>
            <a:ext cx="4572000" cy="457200"/>
          </a:xfrm>
          <a:prstGeom prst="roundRect">
            <a:avLst>
              <a:gd fmla="val 18000" name="adj"/>
            </a:avLst>
          </a:prstGeom>
          <a:solidFill>
            <a:srgbClr val="E8EC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45"/>
          <p:cNvSpPr/>
          <p:nvPr/>
        </p:nvSpPr>
        <p:spPr>
          <a:xfrm>
            <a:off x="749808" y="5907024"/>
            <a:ext cx="420624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250"/>
              <a:buFont typeface="Calibri"/>
              <a:buNone/>
            </a:pPr>
            <a:r>
              <a:rPr b="0" i="0" lang="en-US" sz="1250" u="none" cap="none" strike="noStrike">
                <a:solidFill>
                  <a:srgbClr val="20303F"/>
                </a:solidFill>
                <a:latin typeface="Calibri"/>
                <a:ea typeface="Calibri"/>
                <a:cs typeface="Calibri"/>
                <a:sym typeface="Calibri"/>
              </a:rPr>
              <a:t>Always-online requirement</a:t>
            </a:r>
            <a:endParaRPr b="0" i="0" sz="1250" u="none" cap="none" strike="noStrike">
              <a:solidFill>
                <a:schemeClr val="dk1"/>
              </a:solidFill>
              <a:latin typeface="Calibri"/>
              <a:ea typeface="Calibri"/>
              <a:cs typeface="Calibri"/>
              <a:sym typeface="Calibri"/>
            </a:endParaRPr>
          </a:p>
        </p:txBody>
      </p:sp>
      <p:sp>
        <p:nvSpPr>
          <p:cNvPr id="881" name="Google Shape;881;p45"/>
          <p:cNvSpPr/>
          <p:nvPr/>
        </p:nvSpPr>
        <p:spPr>
          <a:xfrm>
            <a:off x="5321808" y="5907024"/>
            <a:ext cx="6302959" cy="457200"/>
          </a:xfrm>
          <a:prstGeom prst="roundRect">
            <a:avLst>
              <a:gd fmla="val 18000"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45"/>
          <p:cNvSpPr/>
          <p:nvPr/>
        </p:nvSpPr>
        <p:spPr>
          <a:xfrm>
            <a:off x="5504688" y="5907024"/>
            <a:ext cx="6028639"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250"/>
              <a:buFont typeface="Calibri"/>
              <a:buNone/>
            </a:pPr>
            <a:r>
              <a:rPr b="0" i="0" lang="en-US" sz="1250" u="none" cap="none" strike="noStrike">
                <a:solidFill>
                  <a:srgbClr val="26333C"/>
                </a:solidFill>
                <a:latin typeface="Calibri"/>
                <a:ea typeface="Calibri"/>
                <a:cs typeface="Calibri"/>
                <a:sym typeface="Calibri"/>
              </a:rPr>
              <a:t>Users with unreliable connectivity</a:t>
            </a:r>
            <a:endParaRPr b="0" i="0" sz="1250" u="none" cap="none" strike="noStrike">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887" name="Shape 887"/>
        <p:cNvGrpSpPr/>
        <p:nvPr/>
      </p:nvGrpSpPr>
      <p:grpSpPr>
        <a:xfrm>
          <a:off x="0" y="0"/>
          <a:ext cx="0" cy="0"/>
          <a:chOff x="0" y="0"/>
          <a:chExt cx="0" cy="0"/>
        </a:xfrm>
      </p:grpSpPr>
      <p:sp>
        <p:nvSpPr>
          <p:cNvPr id="888" name="Google Shape;888;p46"/>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Accessibility</a:t>
            </a:r>
            <a:endParaRPr b="0" i="0" sz="2900" u="none" cap="none" strike="noStrike">
              <a:solidFill>
                <a:schemeClr val="dk1"/>
              </a:solidFill>
              <a:latin typeface="Calibri"/>
              <a:ea typeface="Calibri"/>
              <a:cs typeface="Calibri"/>
              <a:sym typeface="Calibri"/>
            </a:endParaRPr>
          </a:p>
        </p:txBody>
      </p:sp>
      <p:sp>
        <p:nvSpPr>
          <p:cNvPr id="889" name="Google Shape;889;p46"/>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42</a:t>
            </a:r>
            <a:endParaRPr b="0" i="0" sz="900" u="none" cap="none" strike="noStrike">
              <a:solidFill>
                <a:schemeClr val="dk1"/>
              </a:solidFill>
              <a:latin typeface="Calibri"/>
              <a:ea typeface="Calibri"/>
              <a:cs typeface="Calibri"/>
              <a:sym typeface="Calibri"/>
            </a:endParaRPr>
          </a:p>
        </p:txBody>
      </p:sp>
      <p:sp>
        <p:nvSpPr>
          <p:cNvPr id="890" name="Google Shape;890;p46"/>
          <p:cNvSpPr/>
          <p:nvPr/>
        </p:nvSpPr>
        <p:spPr>
          <a:xfrm>
            <a:off x="566928" y="1783080"/>
            <a:ext cx="5300320" cy="3840480"/>
          </a:xfrm>
          <a:prstGeom prst="roundRect">
            <a:avLst>
              <a:gd fmla="val 2143"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46"/>
          <p:cNvSpPr/>
          <p:nvPr/>
        </p:nvSpPr>
        <p:spPr>
          <a:xfrm>
            <a:off x="822960" y="1965960"/>
            <a:ext cx="4843120" cy="548640"/>
          </a:xfrm>
          <a:prstGeom prst="rect">
            <a:avLst/>
          </a:prstGeom>
          <a:noFill/>
          <a:ln>
            <a:noFill/>
          </a:ln>
        </p:spPr>
        <p:txBody>
          <a:bodyPr anchorCtr="0" anchor="ctr" bIns="45700" lIns="91425" spcFirstLastPara="1" rIns="91425" wrap="square" tIns="45700">
            <a:noAutofit/>
          </a:bodyPr>
          <a:lstStyle/>
          <a:p>
            <a:pPr indent="0" lvl="0" marL="0" marR="0" rtl="0" algn="l">
              <a:lnSpc>
                <a:spcPct val="102000"/>
              </a:lnSpc>
              <a:spcBef>
                <a:spcPts val="0"/>
              </a:spcBef>
              <a:spcAft>
                <a:spcPts val="0"/>
              </a:spcAft>
              <a:buClr>
                <a:srgbClr val="20303F"/>
              </a:buClr>
              <a:buSzPts val="1450"/>
              <a:buFont typeface="Calibri"/>
              <a:buNone/>
            </a:pPr>
            <a:r>
              <a:rPr b="1" i="0" lang="en-US" sz="1450" u="none" cap="none" strike="noStrike">
                <a:solidFill>
                  <a:srgbClr val="20303F"/>
                </a:solidFill>
                <a:latin typeface="Calibri"/>
                <a:ea typeface="Calibri"/>
                <a:cs typeface="Calibri"/>
                <a:sym typeface="Calibri"/>
              </a:rPr>
              <a:t>For screen reader user, the application may need:</a:t>
            </a:r>
            <a:endParaRPr b="0" i="0" sz="1450" u="none" cap="none" strike="noStrike">
              <a:solidFill>
                <a:schemeClr val="dk1"/>
              </a:solidFill>
              <a:latin typeface="Calibri"/>
              <a:ea typeface="Calibri"/>
              <a:cs typeface="Calibri"/>
              <a:sym typeface="Calibri"/>
            </a:endParaRPr>
          </a:p>
        </p:txBody>
      </p:sp>
      <p:sp>
        <p:nvSpPr>
          <p:cNvPr id="892" name="Google Shape;892;p46"/>
          <p:cNvSpPr/>
          <p:nvPr/>
        </p:nvSpPr>
        <p:spPr>
          <a:xfrm>
            <a:off x="822960" y="2606040"/>
            <a:ext cx="4843120" cy="2834640"/>
          </a:xfrm>
          <a:prstGeom prst="rect">
            <a:avLst/>
          </a:prstGeom>
          <a:noFill/>
          <a:ln>
            <a:noFill/>
          </a:ln>
        </p:spPr>
        <p:txBody>
          <a:bodyPr anchorCtr="0" anchor="t" bIns="0" lIns="0" spcFirstLastPara="1" rIns="0" wrap="square" tIns="0">
            <a:noAutofit/>
          </a:bodyPr>
          <a:lstStyle/>
          <a:p>
            <a:pPr indent="-203200" lvl="0" marL="203200" marR="0" rtl="0" algn="l">
              <a:spcBef>
                <a:spcPts val="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Semantic HTML</a:t>
            </a:r>
            <a:endParaRPr b="0" i="0" sz="1400" u="none" cap="none" strike="noStrike">
              <a:solidFill>
                <a:schemeClr val="dk1"/>
              </a:solidFill>
              <a:latin typeface="Calibri"/>
              <a:ea typeface="Calibri"/>
              <a:cs typeface="Calibri"/>
              <a:sym typeface="Calibri"/>
            </a:endParaRPr>
          </a:p>
          <a:p>
            <a:pPr indent="-203200" lvl="0" marL="203200" marR="0" rtl="0" algn="l">
              <a:spcBef>
                <a:spcPts val="90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Proper labels</a:t>
            </a:r>
            <a:endParaRPr b="0" i="0" sz="1400" u="none" cap="none" strike="noStrike">
              <a:solidFill>
                <a:schemeClr val="dk1"/>
              </a:solidFill>
              <a:latin typeface="Calibri"/>
              <a:ea typeface="Calibri"/>
              <a:cs typeface="Calibri"/>
              <a:sym typeface="Calibri"/>
            </a:endParaRPr>
          </a:p>
          <a:p>
            <a:pPr indent="-203200" lvl="0" marL="203200" marR="0" rtl="0" algn="l">
              <a:spcBef>
                <a:spcPts val="90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Logical navigation</a:t>
            </a:r>
            <a:endParaRPr b="0" i="0" sz="1400" u="none" cap="none" strike="noStrike">
              <a:solidFill>
                <a:schemeClr val="dk1"/>
              </a:solidFill>
              <a:latin typeface="Calibri"/>
              <a:ea typeface="Calibri"/>
              <a:cs typeface="Calibri"/>
              <a:sym typeface="Calibri"/>
            </a:endParaRPr>
          </a:p>
          <a:p>
            <a:pPr indent="-203200" lvl="0" marL="203200" marR="0" rtl="0" algn="l">
              <a:spcBef>
                <a:spcPts val="90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Keyboard accessibility</a:t>
            </a:r>
            <a:endParaRPr b="0" i="0" sz="1400" u="none" cap="none" strike="noStrike">
              <a:solidFill>
                <a:schemeClr val="dk1"/>
              </a:solidFill>
              <a:latin typeface="Calibri"/>
              <a:ea typeface="Calibri"/>
              <a:cs typeface="Calibri"/>
              <a:sym typeface="Calibri"/>
            </a:endParaRPr>
          </a:p>
          <a:p>
            <a:pPr indent="-203200" lvl="0" marL="203200" marR="0" rtl="0" algn="l">
              <a:spcBef>
                <a:spcPts val="90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Meaningful error messages</a:t>
            </a:r>
            <a:endParaRPr b="0" i="0" sz="1400" u="none" cap="none" strike="noStrike">
              <a:solidFill>
                <a:schemeClr val="dk1"/>
              </a:solidFill>
              <a:latin typeface="Calibri"/>
              <a:ea typeface="Calibri"/>
              <a:cs typeface="Calibri"/>
              <a:sym typeface="Calibri"/>
            </a:endParaRPr>
          </a:p>
        </p:txBody>
      </p:sp>
      <p:sp>
        <p:nvSpPr>
          <p:cNvPr id="893" name="Google Shape;893;p46"/>
          <p:cNvSpPr/>
          <p:nvPr/>
        </p:nvSpPr>
        <p:spPr>
          <a:xfrm>
            <a:off x="6324448" y="1783080"/>
            <a:ext cx="5300320" cy="3840480"/>
          </a:xfrm>
          <a:prstGeom prst="roundRect">
            <a:avLst>
              <a:gd fmla="val 2143"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46"/>
          <p:cNvSpPr/>
          <p:nvPr/>
        </p:nvSpPr>
        <p:spPr>
          <a:xfrm>
            <a:off x="6580480" y="1965960"/>
            <a:ext cx="484312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450"/>
              <a:buFont typeface="Calibri"/>
              <a:buNone/>
            </a:pPr>
            <a:r>
              <a:rPr b="1" i="0" lang="en-US" sz="1450" u="none" cap="none" strike="noStrike">
                <a:solidFill>
                  <a:srgbClr val="FFFFFF"/>
                </a:solidFill>
                <a:latin typeface="Calibri"/>
                <a:ea typeface="Calibri"/>
                <a:cs typeface="Calibri"/>
                <a:sym typeface="Calibri"/>
              </a:rPr>
              <a:t>For hearing impaired user:</a:t>
            </a:r>
            <a:endParaRPr b="0" i="0" sz="1450" u="none" cap="none" strike="noStrike">
              <a:solidFill>
                <a:schemeClr val="dk1"/>
              </a:solidFill>
              <a:latin typeface="Calibri"/>
              <a:ea typeface="Calibri"/>
              <a:cs typeface="Calibri"/>
              <a:sym typeface="Calibri"/>
            </a:endParaRPr>
          </a:p>
        </p:txBody>
      </p:sp>
      <p:sp>
        <p:nvSpPr>
          <p:cNvPr id="895" name="Google Shape;895;p46"/>
          <p:cNvSpPr/>
          <p:nvPr/>
        </p:nvSpPr>
        <p:spPr>
          <a:xfrm>
            <a:off x="6580480" y="2468880"/>
            <a:ext cx="4843120" cy="2834640"/>
          </a:xfrm>
          <a:prstGeom prst="rect">
            <a:avLst/>
          </a:prstGeom>
          <a:noFill/>
          <a:ln>
            <a:noFill/>
          </a:ln>
        </p:spPr>
        <p:txBody>
          <a:bodyPr anchorCtr="0" anchor="t" bIns="0" lIns="0" spcFirstLastPara="1" rIns="0" wrap="square" tIns="0">
            <a:noAutofit/>
          </a:bodyPr>
          <a:lstStyle/>
          <a:p>
            <a:pPr indent="-203200" lvl="0" marL="203200" marR="0" rtl="0" algn="l">
              <a:spcBef>
                <a:spcPts val="0"/>
              </a:spcBef>
              <a:spcAft>
                <a:spcPts val="0"/>
              </a:spcAft>
              <a:buClr>
                <a:srgbClr val="C7D2DA"/>
              </a:buClr>
              <a:buSzPts val="1400"/>
              <a:buFont typeface="Calibri"/>
              <a:buChar char="•"/>
            </a:pPr>
            <a:r>
              <a:rPr b="0" i="0" lang="en-US" sz="1400" u="none" cap="none" strike="noStrike">
                <a:solidFill>
                  <a:srgbClr val="C7D2DA"/>
                </a:solidFill>
                <a:latin typeface="Calibri"/>
                <a:ea typeface="Calibri"/>
                <a:cs typeface="Calibri"/>
                <a:sym typeface="Calibri"/>
              </a:rPr>
              <a:t>Captions</a:t>
            </a:r>
            <a:endParaRPr b="0" i="0" sz="1400" u="none" cap="none" strike="noStrike">
              <a:solidFill>
                <a:schemeClr val="dk1"/>
              </a:solidFill>
              <a:latin typeface="Calibri"/>
              <a:ea typeface="Calibri"/>
              <a:cs typeface="Calibri"/>
              <a:sym typeface="Calibri"/>
            </a:endParaRPr>
          </a:p>
          <a:p>
            <a:pPr indent="-203200" lvl="0" marL="203200" marR="0" rtl="0" algn="l">
              <a:spcBef>
                <a:spcPts val="900"/>
              </a:spcBef>
              <a:spcAft>
                <a:spcPts val="0"/>
              </a:spcAft>
              <a:buClr>
                <a:srgbClr val="C7D2DA"/>
              </a:buClr>
              <a:buSzPts val="1400"/>
              <a:buFont typeface="Calibri"/>
              <a:buChar char="•"/>
            </a:pPr>
            <a:r>
              <a:rPr b="0" i="0" lang="en-US" sz="1400" u="none" cap="none" strike="noStrike">
                <a:solidFill>
                  <a:srgbClr val="C7D2DA"/>
                </a:solidFill>
                <a:latin typeface="Calibri"/>
                <a:ea typeface="Calibri"/>
                <a:cs typeface="Calibri"/>
                <a:sym typeface="Calibri"/>
              </a:rPr>
              <a:t>Transcripts</a:t>
            </a:r>
            <a:endParaRPr b="0" i="0" sz="1400" u="none" cap="none" strike="noStrike">
              <a:solidFill>
                <a:schemeClr val="dk1"/>
              </a:solidFill>
              <a:latin typeface="Calibri"/>
              <a:ea typeface="Calibri"/>
              <a:cs typeface="Calibri"/>
              <a:sym typeface="Calibri"/>
            </a:endParaRPr>
          </a:p>
          <a:p>
            <a:pPr indent="-203200" lvl="0" marL="203200" marR="0" rtl="0" algn="l">
              <a:spcBef>
                <a:spcPts val="900"/>
              </a:spcBef>
              <a:spcAft>
                <a:spcPts val="0"/>
              </a:spcAft>
              <a:buClr>
                <a:srgbClr val="C7D2DA"/>
              </a:buClr>
              <a:buSzPts val="1400"/>
              <a:buFont typeface="Calibri"/>
              <a:buChar char="•"/>
            </a:pPr>
            <a:r>
              <a:rPr b="0" i="0" lang="en-US" sz="1400" u="none" cap="none" strike="noStrike">
                <a:solidFill>
                  <a:srgbClr val="C7D2DA"/>
                </a:solidFill>
                <a:latin typeface="Calibri"/>
                <a:ea typeface="Calibri"/>
                <a:cs typeface="Calibri"/>
                <a:sym typeface="Calibri"/>
              </a:rPr>
              <a:t>Visual alerts</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900" name="Shape 900"/>
        <p:cNvGrpSpPr/>
        <p:nvPr/>
      </p:nvGrpSpPr>
      <p:grpSpPr>
        <a:xfrm>
          <a:off x="0" y="0"/>
          <a:ext cx="0" cy="0"/>
          <a:chOff x="0" y="0"/>
          <a:chExt cx="0" cy="0"/>
        </a:xfrm>
      </p:grpSpPr>
      <p:sp>
        <p:nvSpPr>
          <p:cNvPr id="901" name="Google Shape;901;p47"/>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Accessibility</a:t>
            </a:r>
            <a:endParaRPr b="0" i="0" sz="2900" u="none" cap="none" strike="noStrike">
              <a:solidFill>
                <a:schemeClr val="dk1"/>
              </a:solidFill>
              <a:latin typeface="Calibri"/>
              <a:ea typeface="Calibri"/>
              <a:cs typeface="Calibri"/>
              <a:sym typeface="Calibri"/>
            </a:endParaRPr>
          </a:p>
        </p:txBody>
      </p:sp>
      <p:sp>
        <p:nvSpPr>
          <p:cNvPr id="902" name="Google Shape;902;p47"/>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43</a:t>
            </a:r>
            <a:endParaRPr b="0" i="0" sz="900" u="none" cap="none" strike="noStrike">
              <a:solidFill>
                <a:schemeClr val="dk1"/>
              </a:solidFill>
              <a:latin typeface="Calibri"/>
              <a:ea typeface="Calibri"/>
              <a:cs typeface="Calibri"/>
              <a:sym typeface="Calibri"/>
            </a:endParaRPr>
          </a:p>
        </p:txBody>
      </p:sp>
      <p:sp>
        <p:nvSpPr>
          <p:cNvPr id="903" name="Google Shape;903;p47"/>
          <p:cNvSpPr/>
          <p:nvPr/>
        </p:nvSpPr>
        <p:spPr>
          <a:xfrm>
            <a:off x="566928" y="1783080"/>
            <a:ext cx="5300320" cy="2834640"/>
          </a:xfrm>
          <a:prstGeom prst="roundRect">
            <a:avLst>
              <a:gd fmla="val 2903"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47"/>
          <p:cNvSpPr/>
          <p:nvPr/>
        </p:nvSpPr>
        <p:spPr>
          <a:xfrm>
            <a:off x="822960" y="1965960"/>
            <a:ext cx="484312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450"/>
              <a:buFont typeface="Calibri"/>
              <a:buNone/>
            </a:pPr>
            <a:r>
              <a:rPr b="1" i="0" lang="en-US" sz="1450" u="none" cap="none" strike="noStrike">
                <a:solidFill>
                  <a:srgbClr val="20303F"/>
                </a:solidFill>
                <a:latin typeface="Calibri"/>
                <a:ea typeface="Calibri"/>
                <a:cs typeface="Calibri"/>
                <a:sym typeface="Calibri"/>
              </a:rPr>
              <a:t>For users with motor impairments:</a:t>
            </a:r>
            <a:endParaRPr b="0" i="0" sz="1450" u="none" cap="none" strike="noStrike">
              <a:solidFill>
                <a:schemeClr val="dk1"/>
              </a:solidFill>
              <a:latin typeface="Calibri"/>
              <a:ea typeface="Calibri"/>
              <a:cs typeface="Calibri"/>
              <a:sym typeface="Calibri"/>
            </a:endParaRPr>
          </a:p>
        </p:txBody>
      </p:sp>
      <p:sp>
        <p:nvSpPr>
          <p:cNvPr id="905" name="Google Shape;905;p47"/>
          <p:cNvSpPr/>
          <p:nvPr/>
        </p:nvSpPr>
        <p:spPr>
          <a:xfrm>
            <a:off x="822960" y="2423160"/>
            <a:ext cx="4843120" cy="2011680"/>
          </a:xfrm>
          <a:prstGeom prst="rect">
            <a:avLst/>
          </a:prstGeom>
          <a:noFill/>
          <a:ln>
            <a:noFill/>
          </a:ln>
        </p:spPr>
        <p:txBody>
          <a:bodyPr anchorCtr="0" anchor="t" bIns="0" lIns="0" spcFirstLastPara="1" rIns="0" wrap="square" tIns="0">
            <a:noAutofit/>
          </a:bodyPr>
          <a:lstStyle/>
          <a:p>
            <a:pPr indent="-203200" lvl="0" marL="203200" marR="0" rtl="0" algn="l">
              <a:spcBef>
                <a:spcPts val="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Large controls</a:t>
            </a:r>
            <a:endParaRPr b="0" i="0" sz="1400" u="none" cap="none" strike="noStrike">
              <a:solidFill>
                <a:schemeClr val="dk1"/>
              </a:solidFill>
              <a:latin typeface="Calibri"/>
              <a:ea typeface="Calibri"/>
              <a:cs typeface="Calibri"/>
              <a:sym typeface="Calibri"/>
            </a:endParaRPr>
          </a:p>
          <a:p>
            <a:pPr indent="-203200" lvl="0" marL="203200" marR="0" rtl="0" algn="l">
              <a:spcBef>
                <a:spcPts val="90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Alternative input methods</a:t>
            </a:r>
            <a:endParaRPr b="0" i="0" sz="1400" u="none" cap="none" strike="noStrike">
              <a:solidFill>
                <a:schemeClr val="dk1"/>
              </a:solidFill>
              <a:latin typeface="Calibri"/>
              <a:ea typeface="Calibri"/>
              <a:cs typeface="Calibri"/>
              <a:sym typeface="Calibri"/>
            </a:endParaRPr>
          </a:p>
          <a:p>
            <a:pPr indent="-203200" lvl="0" marL="203200" marR="0" rtl="0" algn="l">
              <a:spcBef>
                <a:spcPts val="90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Reduced precision requirements</a:t>
            </a:r>
            <a:endParaRPr b="0" i="0" sz="1400" u="none" cap="none" strike="noStrike">
              <a:solidFill>
                <a:schemeClr val="dk1"/>
              </a:solidFill>
              <a:latin typeface="Calibri"/>
              <a:ea typeface="Calibri"/>
              <a:cs typeface="Calibri"/>
              <a:sym typeface="Calibri"/>
            </a:endParaRPr>
          </a:p>
        </p:txBody>
      </p:sp>
      <p:sp>
        <p:nvSpPr>
          <p:cNvPr id="906" name="Google Shape;906;p47"/>
          <p:cNvSpPr/>
          <p:nvPr/>
        </p:nvSpPr>
        <p:spPr>
          <a:xfrm>
            <a:off x="6324448" y="1783080"/>
            <a:ext cx="5300320" cy="2834640"/>
          </a:xfrm>
          <a:prstGeom prst="roundRect">
            <a:avLst>
              <a:gd fmla="val 2903"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47"/>
          <p:cNvSpPr/>
          <p:nvPr/>
        </p:nvSpPr>
        <p:spPr>
          <a:xfrm>
            <a:off x="6580480" y="1965960"/>
            <a:ext cx="484312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450"/>
              <a:buFont typeface="Calibri"/>
              <a:buNone/>
            </a:pPr>
            <a:r>
              <a:rPr b="1" i="0" lang="en-US" sz="1450" u="none" cap="none" strike="noStrike">
                <a:solidFill>
                  <a:srgbClr val="20303F"/>
                </a:solidFill>
                <a:latin typeface="Calibri"/>
                <a:ea typeface="Calibri"/>
                <a:cs typeface="Calibri"/>
                <a:sym typeface="Calibri"/>
              </a:rPr>
              <a:t>For users with low literacy</a:t>
            </a:r>
            <a:endParaRPr b="0" i="0" sz="1450" u="none" cap="none" strike="noStrike">
              <a:solidFill>
                <a:schemeClr val="dk1"/>
              </a:solidFill>
              <a:latin typeface="Calibri"/>
              <a:ea typeface="Calibri"/>
              <a:cs typeface="Calibri"/>
              <a:sym typeface="Calibri"/>
            </a:endParaRPr>
          </a:p>
        </p:txBody>
      </p:sp>
      <p:sp>
        <p:nvSpPr>
          <p:cNvPr id="908" name="Google Shape;908;p47"/>
          <p:cNvSpPr/>
          <p:nvPr/>
        </p:nvSpPr>
        <p:spPr>
          <a:xfrm>
            <a:off x="6580480" y="2423160"/>
            <a:ext cx="4843120" cy="2011680"/>
          </a:xfrm>
          <a:prstGeom prst="rect">
            <a:avLst/>
          </a:prstGeom>
          <a:noFill/>
          <a:ln>
            <a:noFill/>
          </a:ln>
        </p:spPr>
        <p:txBody>
          <a:bodyPr anchorCtr="0" anchor="t" bIns="0" lIns="0" spcFirstLastPara="1" rIns="0" wrap="square" tIns="0">
            <a:noAutofit/>
          </a:bodyPr>
          <a:lstStyle/>
          <a:p>
            <a:pPr indent="-203200" lvl="0" marL="203200" marR="0" rtl="0" algn="l">
              <a:spcBef>
                <a:spcPts val="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Simpler language</a:t>
            </a:r>
            <a:endParaRPr b="0" i="0" sz="1400" u="none" cap="none" strike="noStrike">
              <a:solidFill>
                <a:schemeClr val="dk1"/>
              </a:solidFill>
              <a:latin typeface="Calibri"/>
              <a:ea typeface="Calibri"/>
              <a:cs typeface="Calibri"/>
              <a:sym typeface="Calibri"/>
            </a:endParaRPr>
          </a:p>
          <a:p>
            <a:pPr indent="-203200" lvl="0" marL="203200" marR="0" rtl="0" algn="l">
              <a:spcBef>
                <a:spcPts val="90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Visual instructions</a:t>
            </a:r>
            <a:endParaRPr b="0" i="0" sz="1400" u="none" cap="none" strike="noStrike">
              <a:solidFill>
                <a:schemeClr val="dk1"/>
              </a:solidFill>
              <a:latin typeface="Calibri"/>
              <a:ea typeface="Calibri"/>
              <a:cs typeface="Calibri"/>
              <a:sym typeface="Calibri"/>
            </a:endParaRPr>
          </a:p>
          <a:p>
            <a:pPr indent="-203200" lvl="0" marL="203200" marR="0" rtl="0" algn="l">
              <a:spcBef>
                <a:spcPts val="900"/>
              </a:spcBef>
              <a:spcAft>
                <a:spcPts val="0"/>
              </a:spcAft>
              <a:buClr>
                <a:srgbClr val="26333C"/>
              </a:buClr>
              <a:buSzPts val="1400"/>
              <a:buFont typeface="Calibri"/>
              <a:buChar char="•"/>
            </a:pPr>
            <a:r>
              <a:rPr b="0" i="0" lang="en-US" sz="1400" u="none" cap="none" strike="noStrike">
                <a:solidFill>
                  <a:srgbClr val="26333C"/>
                </a:solidFill>
                <a:latin typeface="Calibri"/>
                <a:ea typeface="Calibri"/>
                <a:cs typeface="Calibri"/>
                <a:sym typeface="Calibri"/>
              </a:rPr>
              <a:t>Local language interactions.</a:t>
            </a:r>
            <a:endParaRPr b="0" i="0" sz="1400" u="none" cap="none" strike="noStrike">
              <a:solidFill>
                <a:schemeClr val="dk1"/>
              </a:solidFill>
              <a:latin typeface="Calibri"/>
              <a:ea typeface="Calibri"/>
              <a:cs typeface="Calibri"/>
              <a:sym typeface="Calibri"/>
            </a:endParaRPr>
          </a:p>
        </p:txBody>
      </p:sp>
      <p:sp>
        <p:nvSpPr>
          <p:cNvPr id="909" name="Google Shape;909;p47"/>
          <p:cNvSpPr/>
          <p:nvPr/>
        </p:nvSpPr>
        <p:spPr>
          <a:xfrm>
            <a:off x="566928" y="4892040"/>
            <a:ext cx="11057839" cy="914400"/>
          </a:xfrm>
          <a:prstGeom prst="roundRect">
            <a:avLst>
              <a:gd fmla="val 9000"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47"/>
          <p:cNvSpPr/>
          <p:nvPr/>
        </p:nvSpPr>
        <p:spPr>
          <a:xfrm>
            <a:off x="768096" y="5020056"/>
            <a:ext cx="10655503" cy="65836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FFFFFF"/>
              </a:buClr>
              <a:buSzPts val="1600"/>
              <a:buFont typeface="Calibri"/>
              <a:buNone/>
            </a:pPr>
            <a:r>
              <a:rPr b="0" i="0" lang="en-US" sz="1600" u="none" cap="none" strike="noStrike">
                <a:solidFill>
                  <a:srgbClr val="FFFFFF"/>
                </a:solidFill>
                <a:latin typeface="Calibri"/>
                <a:ea typeface="Calibri"/>
                <a:cs typeface="Calibri"/>
                <a:sym typeface="Calibri"/>
              </a:rPr>
              <a:t>Accessibility must be considered when choosing technologies and architecture, not added at the end.</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915" name="Shape 915"/>
        <p:cNvGrpSpPr/>
        <p:nvPr/>
      </p:nvGrpSpPr>
      <p:grpSpPr>
        <a:xfrm>
          <a:off x="0" y="0"/>
          <a:ext cx="0" cy="0"/>
          <a:chOff x="0" y="0"/>
          <a:chExt cx="0" cy="0"/>
        </a:xfrm>
      </p:grpSpPr>
      <p:sp>
        <p:nvSpPr>
          <p:cNvPr id="916" name="Google Shape;916;p48"/>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Architecture - What is software architecture?</a:t>
            </a:r>
            <a:endParaRPr b="0" i="0" sz="2900" u="none" cap="none" strike="noStrike">
              <a:solidFill>
                <a:schemeClr val="dk1"/>
              </a:solidFill>
              <a:latin typeface="Calibri"/>
              <a:ea typeface="Calibri"/>
              <a:cs typeface="Calibri"/>
              <a:sym typeface="Calibri"/>
            </a:endParaRPr>
          </a:p>
        </p:txBody>
      </p:sp>
      <p:sp>
        <p:nvSpPr>
          <p:cNvPr id="917" name="Google Shape;917;p48"/>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44</a:t>
            </a:r>
            <a:endParaRPr b="0" i="0" sz="900" u="none" cap="none" strike="noStrike">
              <a:solidFill>
                <a:schemeClr val="dk1"/>
              </a:solidFill>
              <a:latin typeface="Calibri"/>
              <a:ea typeface="Calibri"/>
              <a:cs typeface="Calibri"/>
              <a:sym typeface="Calibri"/>
            </a:endParaRPr>
          </a:p>
        </p:txBody>
      </p:sp>
      <p:sp>
        <p:nvSpPr>
          <p:cNvPr id="918" name="Google Shape;918;p48"/>
          <p:cNvSpPr/>
          <p:nvPr/>
        </p:nvSpPr>
        <p:spPr>
          <a:xfrm>
            <a:off x="566928" y="1463040"/>
            <a:ext cx="11057839"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2000"/>
              </a:lnSpc>
              <a:spcBef>
                <a:spcPts val="0"/>
              </a:spcBef>
              <a:spcAft>
                <a:spcPts val="0"/>
              </a:spcAft>
              <a:buClr>
                <a:srgbClr val="26333C"/>
              </a:buClr>
              <a:buSzPts val="1500"/>
              <a:buFont typeface="Calibri"/>
              <a:buNone/>
            </a:pPr>
            <a:r>
              <a:rPr b="0" i="0" lang="en-US" sz="1500" u="none" cap="none" strike="noStrike">
                <a:solidFill>
                  <a:srgbClr val="26333C"/>
                </a:solidFill>
                <a:latin typeface="Calibri"/>
                <a:ea typeface="Calibri"/>
                <a:cs typeface="Calibri"/>
                <a:sym typeface="Calibri"/>
              </a:rPr>
              <a:t>Software architecture is how major parts of the system or organized and how they interact. Consider a simple application:</a:t>
            </a:r>
            <a:endParaRPr b="0" i="0" sz="1500" u="none" cap="none" strike="noStrike">
              <a:solidFill>
                <a:schemeClr val="dk1"/>
              </a:solidFill>
              <a:latin typeface="Calibri"/>
              <a:ea typeface="Calibri"/>
              <a:cs typeface="Calibri"/>
              <a:sym typeface="Calibri"/>
            </a:endParaRPr>
          </a:p>
        </p:txBody>
      </p:sp>
      <p:sp>
        <p:nvSpPr>
          <p:cNvPr id="919" name="Google Shape;919;p48"/>
          <p:cNvSpPr/>
          <p:nvPr/>
        </p:nvSpPr>
        <p:spPr>
          <a:xfrm>
            <a:off x="566928" y="2148840"/>
            <a:ext cx="2487168" cy="777240"/>
          </a:xfrm>
          <a:prstGeom prst="roundRect">
            <a:avLst>
              <a:gd fmla="val 10588"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48"/>
          <p:cNvSpPr/>
          <p:nvPr/>
        </p:nvSpPr>
        <p:spPr>
          <a:xfrm>
            <a:off x="640080" y="2148840"/>
            <a:ext cx="2340864" cy="7772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400"/>
              <a:buFont typeface="Calibri"/>
              <a:buNone/>
            </a:pPr>
            <a:r>
              <a:rPr b="1" i="0" lang="en-US" sz="1400" u="none" cap="none" strike="noStrike">
                <a:solidFill>
                  <a:srgbClr val="2F5F5C"/>
                </a:solidFill>
                <a:latin typeface="Calibri"/>
                <a:ea typeface="Calibri"/>
                <a:cs typeface="Calibri"/>
                <a:sym typeface="Calibri"/>
              </a:rPr>
              <a:t>User</a:t>
            </a:r>
            <a:endParaRPr b="0" i="0" sz="1400" u="none" cap="none" strike="noStrike">
              <a:solidFill>
                <a:schemeClr val="dk1"/>
              </a:solidFill>
              <a:latin typeface="Calibri"/>
              <a:ea typeface="Calibri"/>
              <a:cs typeface="Calibri"/>
              <a:sym typeface="Calibri"/>
            </a:endParaRPr>
          </a:p>
        </p:txBody>
      </p:sp>
      <p:cxnSp>
        <p:nvCxnSpPr>
          <p:cNvPr id="921" name="Google Shape;921;p48"/>
          <p:cNvCxnSpPr/>
          <p:nvPr/>
        </p:nvCxnSpPr>
        <p:spPr>
          <a:xfrm>
            <a:off x="3090672" y="2537460"/>
            <a:ext cx="296570" cy="0"/>
          </a:xfrm>
          <a:prstGeom prst="straightConnector1">
            <a:avLst/>
          </a:prstGeom>
          <a:noFill/>
          <a:ln cap="flat" cmpd="sng" w="25400">
            <a:solidFill>
              <a:srgbClr val="5B7488"/>
            </a:solidFill>
            <a:prstDash val="solid"/>
            <a:round/>
            <a:headEnd len="sm" w="sm" type="none"/>
            <a:tailEnd len="med" w="med" type="triangle"/>
          </a:ln>
        </p:spPr>
      </p:cxnSp>
      <p:sp>
        <p:nvSpPr>
          <p:cNvPr id="922" name="Google Shape;922;p48"/>
          <p:cNvSpPr/>
          <p:nvPr/>
        </p:nvSpPr>
        <p:spPr>
          <a:xfrm>
            <a:off x="3423818" y="2148840"/>
            <a:ext cx="2487168" cy="777240"/>
          </a:xfrm>
          <a:prstGeom prst="roundRect">
            <a:avLst>
              <a:gd fmla="val 10588"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48"/>
          <p:cNvSpPr/>
          <p:nvPr/>
        </p:nvSpPr>
        <p:spPr>
          <a:xfrm>
            <a:off x="3496970" y="2148840"/>
            <a:ext cx="2340864" cy="7772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400"/>
              <a:buFont typeface="Calibri"/>
              <a:buNone/>
            </a:pPr>
            <a:r>
              <a:rPr b="1" i="0" lang="en-US" sz="1400" u="none" cap="none" strike="noStrike">
                <a:solidFill>
                  <a:srgbClr val="2F5F5C"/>
                </a:solidFill>
                <a:latin typeface="Calibri"/>
                <a:ea typeface="Calibri"/>
                <a:cs typeface="Calibri"/>
                <a:sym typeface="Calibri"/>
              </a:rPr>
              <a:t>Mobile / Web app</a:t>
            </a:r>
            <a:endParaRPr b="0" i="0" sz="1400" u="none" cap="none" strike="noStrike">
              <a:solidFill>
                <a:schemeClr val="dk1"/>
              </a:solidFill>
              <a:latin typeface="Calibri"/>
              <a:ea typeface="Calibri"/>
              <a:cs typeface="Calibri"/>
              <a:sym typeface="Calibri"/>
            </a:endParaRPr>
          </a:p>
        </p:txBody>
      </p:sp>
      <p:cxnSp>
        <p:nvCxnSpPr>
          <p:cNvPr id="924" name="Google Shape;924;p48"/>
          <p:cNvCxnSpPr/>
          <p:nvPr/>
        </p:nvCxnSpPr>
        <p:spPr>
          <a:xfrm>
            <a:off x="5947562" y="2537460"/>
            <a:ext cx="296570" cy="0"/>
          </a:xfrm>
          <a:prstGeom prst="straightConnector1">
            <a:avLst/>
          </a:prstGeom>
          <a:noFill/>
          <a:ln cap="flat" cmpd="sng" w="25400">
            <a:solidFill>
              <a:srgbClr val="5B7488"/>
            </a:solidFill>
            <a:prstDash val="solid"/>
            <a:round/>
            <a:headEnd len="sm" w="sm" type="none"/>
            <a:tailEnd len="med" w="med" type="triangle"/>
          </a:ln>
        </p:spPr>
      </p:cxnSp>
      <p:sp>
        <p:nvSpPr>
          <p:cNvPr id="925" name="Google Shape;925;p48"/>
          <p:cNvSpPr/>
          <p:nvPr/>
        </p:nvSpPr>
        <p:spPr>
          <a:xfrm>
            <a:off x="6280709" y="2148840"/>
            <a:ext cx="2487168" cy="777240"/>
          </a:xfrm>
          <a:prstGeom prst="roundRect">
            <a:avLst>
              <a:gd fmla="val 10588"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48"/>
          <p:cNvSpPr/>
          <p:nvPr/>
        </p:nvSpPr>
        <p:spPr>
          <a:xfrm>
            <a:off x="6353861" y="2148840"/>
            <a:ext cx="2340864" cy="7772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400"/>
              <a:buFont typeface="Calibri"/>
              <a:buNone/>
            </a:pPr>
            <a:r>
              <a:rPr b="1" i="0" lang="en-US" sz="1400" u="none" cap="none" strike="noStrike">
                <a:solidFill>
                  <a:srgbClr val="2F5F5C"/>
                </a:solidFill>
                <a:latin typeface="Calibri"/>
                <a:ea typeface="Calibri"/>
                <a:cs typeface="Calibri"/>
                <a:sym typeface="Calibri"/>
              </a:rPr>
              <a:t>Backend API</a:t>
            </a:r>
            <a:endParaRPr b="0" i="0" sz="1400" u="none" cap="none" strike="noStrike">
              <a:solidFill>
                <a:schemeClr val="dk1"/>
              </a:solidFill>
              <a:latin typeface="Calibri"/>
              <a:ea typeface="Calibri"/>
              <a:cs typeface="Calibri"/>
              <a:sym typeface="Calibri"/>
            </a:endParaRPr>
          </a:p>
        </p:txBody>
      </p:sp>
      <p:cxnSp>
        <p:nvCxnSpPr>
          <p:cNvPr id="927" name="Google Shape;927;p48"/>
          <p:cNvCxnSpPr/>
          <p:nvPr/>
        </p:nvCxnSpPr>
        <p:spPr>
          <a:xfrm>
            <a:off x="8804453" y="2537460"/>
            <a:ext cx="296570" cy="0"/>
          </a:xfrm>
          <a:prstGeom prst="straightConnector1">
            <a:avLst/>
          </a:prstGeom>
          <a:noFill/>
          <a:ln cap="flat" cmpd="sng" w="25400">
            <a:solidFill>
              <a:srgbClr val="5B7488"/>
            </a:solidFill>
            <a:prstDash val="solid"/>
            <a:round/>
            <a:headEnd len="sm" w="sm" type="none"/>
            <a:tailEnd len="med" w="med" type="triangle"/>
          </a:ln>
        </p:spPr>
      </p:cxnSp>
      <p:sp>
        <p:nvSpPr>
          <p:cNvPr id="928" name="Google Shape;928;p48"/>
          <p:cNvSpPr/>
          <p:nvPr/>
        </p:nvSpPr>
        <p:spPr>
          <a:xfrm>
            <a:off x="9137599" y="2148840"/>
            <a:ext cx="2487168" cy="777240"/>
          </a:xfrm>
          <a:prstGeom prst="roundRect">
            <a:avLst>
              <a:gd fmla="val 10588"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48"/>
          <p:cNvSpPr/>
          <p:nvPr/>
        </p:nvSpPr>
        <p:spPr>
          <a:xfrm>
            <a:off x="9210751" y="2148840"/>
            <a:ext cx="2340864" cy="7772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400"/>
              <a:buFont typeface="Calibri"/>
              <a:buNone/>
            </a:pPr>
            <a:r>
              <a:rPr b="1" i="0" lang="en-US" sz="1400" u="none" cap="none" strike="noStrike">
                <a:solidFill>
                  <a:srgbClr val="2F5F5C"/>
                </a:solidFill>
                <a:latin typeface="Calibri"/>
                <a:ea typeface="Calibri"/>
                <a:cs typeface="Calibri"/>
                <a:sym typeface="Calibri"/>
              </a:rPr>
              <a:t>Database</a:t>
            </a:r>
            <a:endParaRPr b="0" i="0" sz="1400" u="none" cap="none" strike="noStrike">
              <a:solidFill>
                <a:schemeClr val="dk1"/>
              </a:solidFill>
              <a:latin typeface="Calibri"/>
              <a:ea typeface="Calibri"/>
              <a:cs typeface="Calibri"/>
              <a:sym typeface="Calibri"/>
            </a:endParaRPr>
          </a:p>
        </p:txBody>
      </p:sp>
      <p:sp>
        <p:nvSpPr>
          <p:cNvPr id="930" name="Google Shape;930;p48"/>
          <p:cNvSpPr/>
          <p:nvPr/>
        </p:nvSpPr>
        <p:spPr>
          <a:xfrm>
            <a:off x="566928" y="3154680"/>
            <a:ext cx="11057839"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C7A85"/>
              </a:buClr>
              <a:buSzPts val="1400"/>
              <a:buFont typeface="Calibri"/>
              <a:buNone/>
            </a:pPr>
            <a:r>
              <a:rPr b="0" i="1" lang="en-US" sz="1400" u="none" cap="none" strike="noStrike">
                <a:solidFill>
                  <a:srgbClr val="6C7A85"/>
                </a:solidFill>
                <a:latin typeface="Calibri"/>
                <a:ea typeface="Calibri"/>
                <a:cs typeface="Calibri"/>
                <a:sym typeface="Calibri"/>
              </a:rPr>
              <a:t>Each component has a responsibility.</a:t>
            </a:r>
            <a:endParaRPr b="0" i="0" sz="1400" u="none" cap="none" strike="noStrike">
              <a:solidFill>
                <a:schemeClr val="dk1"/>
              </a:solidFill>
              <a:latin typeface="Calibri"/>
              <a:ea typeface="Calibri"/>
              <a:cs typeface="Calibri"/>
              <a:sym typeface="Calibri"/>
            </a:endParaRPr>
          </a:p>
        </p:txBody>
      </p:sp>
      <p:sp>
        <p:nvSpPr>
          <p:cNvPr id="931" name="Google Shape;931;p48"/>
          <p:cNvSpPr/>
          <p:nvPr/>
        </p:nvSpPr>
        <p:spPr>
          <a:xfrm>
            <a:off x="566928" y="3611880"/>
            <a:ext cx="11057839" cy="2148840"/>
          </a:xfrm>
          <a:prstGeom prst="roundRect">
            <a:avLst>
              <a:gd fmla="val 3830"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48"/>
          <p:cNvSpPr/>
          <p:nvPr/>
        </p:nvSpPr>
        <p:spPr>
          <a:xfrm>
            <a:off x="841248" y="3794760"/>
            <a:ext cx="10509199" cy="1783080"/>
          </a:xfrm>
          <a:prstGeom prst="rect">
            <a:avLst/>
          </a:prstGeom>
          <a:noFill/>
          <a:ln>
            <a:noFill/>
          </a:ln>
        </p:spPr>
        <p:txBody>
          <a:bodyPr anchorCtr="0" anchor="t" bIns="45700" lIns="91425" spcFirstLastPara="1" rIns="91425" wrap="square" tIns="45700">
            <a:noAutofit/>
          </a:bodyPr>
          <a:lstStyle/>
          <a:p>
            <a:pPr indent="0" lvl="0" marL="0" marR="0" rtl="0" algn="l">
              <a:lnSpc>
                <a:spcPct val="105000"/>
              </a:lnSpc>
              <a:spcBef>
                <a:spcPts val="0"/>
              </a:spcBef>
              <a:spcAft>
                <a:spcPts val="0"/>
              </a:spcAft>
              <a:buClr>
                <a:srgbClr val="20303F"/>
              </a:buClr>
              <a:buSzPts val="1400"/>
              <a:buFont typeface="Calibri"/>
              <a:buNone/>
            </a:pPr>
            <a:r>
              <a:rPr b="1" i="0" lang="en-US" sz="1400" u="none" cap="none" strike="noStrike">
                <a:solidFill>
                  <a:srgbClr val="20303F"/>
                </a:solidFill>
                <a:latin typeface="Calibri"/>
                <a:ea typeface="Calibri"/>
                <a:cs typeface="Calibri"/>
                <a:sym typeface="Calibri"/>
              </a:rPr>
              <a:t>Frontend handles presentation - </a:t>
            </a:r>
            <a:r>
              <a:rPr b="0" i="0" lang="en-US" sz="1400" u="none" cap="none" strike="noStrike">
                <a:solidFill>
                  <a:srgbClr val="26333C"/>
                </a:solidFill>
                <a:latin typeface="Calibri"/>
                <a:ea typeface="Calibri"/>
                <a:cs typeface="Calibri"/>
                <a:sym typeface="Calibri"/>
              </a:rPr>
              <a:t>what do you show to the user of the software/product? Your frontend will also serve as an input channel.</a:t>
            </a:r>
            <a:br>
              <a:rPr b="0" i="0" lang="en-US" sz="1400" u="none" cap="none" strike="noStrike">
                <a:solidFill>
                  <a:srgbClr val="000000"/>
                </a:solidFill>
                <a:latin typeface="Calibri"/>
                <a:ea typeface="Calibri"/>
                <a:cs typeface="Calibri"/>
                <a:sym typeface="Calibri"/>
              </a:rPr>
            </a:br>
            <a:endParaRPr b="0" i="0" sz="140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Your presentation layer doesn’t have to be a react app or mobile app, you can start from a simple console to test your POC, then only build a UI once you validate things work.</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937" name="Shape 937"/>
        <p:cNvGrpSpPr/>
        <p:nvPr/>
      </p:nvGrpSpPr>
      <p:grpSpPr>
        <a:xfrm>
          <a:off x="0" y="0"/>
          <a:ext cx="0" cy="0"/>
          <a:chOff x="0" y="0"/>
          <a:chExt cx="0" cy="0"/>
        </a:xfrm>
      </p:grpSpPr>
      <p:sp>
        <p:nvSpPr>
          <p:cNvPr id="938" name="Google Shape;938;p49"/>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Architecture - </a:t>
            </a:r>
            <a:r>
              <a:rPr b="1" lang="en-US" sz="2900">
                <a:solidFill>
                  <a:srgbClr val="20303F"/>
                </a:solidFill>
                <a:latin typeface="Cambria"/>
                <a:ea typeface="Cambria"/>
                <a:cs typeface="Cambria"/>
                <a:sym typeface="Cambria"/>
              </a:rPr>
              <a:t>Backend responsibility</a:t>
            </a:r>
            <a:endParaRPr b="0" i="0" sz="2900" u="none" cap="none" strike="noStrike">
              <a:solidFill>
                <a:schemeClr val="dk1"/>
              </a:solidFill>
              <a:latin typeface="Calibri"/>
              <a:ea typeface="Calibri"/>
              <a:cs typeface="Calibri"/>
              <a:sym typeface="Calibri"/>
            </a:endParaRPr>
          </a:p>
        </p:txBody>
      </p:sp>
      <p:sp>
        <p:nvSpPr>
          <p:cNvPr id="939" name="Google Shape;939;p49"/>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45</a:t>
            </a:r>
            <a:endParaRPr b="0" i="0" sz="900" u="none" cap="none" strike="noStrike">
              <a:solidFill>
                <a:schemeClr val="dk1"/>
              </a:solidFill>
              <a:latin typeface="Calibri"/>
              <a:ea typeface="Calibri"/>
              <a:cs typeface="Calibri"/>
              <a:sym typeface="Calibri"/>
            </a:endParaRPr>
          </a:p>
        </p:txBody>
      </p:sp>
      <p:sp>
        <p:nvSpPr>
          <p:cNvPr id="940" name="Google Shape;940;p49"/>
          <p:cNvSpPr/>
          <p:nvPr/>
        </p:nvSpPr>
        <p:spPr>
          <a:xfrm>
            <a:off x="566928" y="1645920"/>
            <a:ext cx="11057839"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550"/>
              <a:buFont typeface="Calibri"/>
              <a:buNone/>
            </a:pPr>
            <a:r>
              <a:rPr b="1" i="0" lang="en-US" sz="1550" u="none" cap="none" strike="noStrike">
                <a:solidFill>
                  <a:srgbClr val="20303F"/>
                </a:solidFill>
                <a:latin typeface="Calibri"/>
                <a:ea typeface="Calibri"/>
                <a:cs typeface="Calibri"/>
                <a:sym typeface="Calibri"/>
              </a:rPr>
              <a:t>Backend handles:</a:t>
            </a:r>
            <a:endParaRPr b="0" i="0" sz="1550" u="none" cap="none" strike="noStrike">
              <a:solidFill>
                <a:schemeClr val="dk1"/>
              </a:solidFill>
              <a:latin typeface="Calibri"/>
              <a:ea typeface="Calibri"/>
              <a:cs typeface="Calibri"/>
              <a:sym typeface="Calibri"/>
            </a:endParaRPr>
          </a:p>
        </p:txBody>
      </p:sp>
      <p:sp>
        <p:nvSpPr>
          <p:cNvPr id="941" name="Google Shape;941;p49"/>
          <p:cNvSpPr/>
          <p:nvPr/>
        </p:nvSpPr>
        <p:spPr>
          <a:xfrm>
            <a:off x="566928" y="2103120"/>
            <a:ext cx="5300320" cy="640080"/>
          </a:xfrm>
          <a:prstGeom prst="roundRect">
            <a:avLst>
              <a:gd fmla="val 12857"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49"/>
          <p:cNvSpPr/>
          <p:nvPr/>
        </p:nvSpPr>
        <p:spPr>
          <a:xfrm>
            <a:off x="640080" y="2103120"/>
            <a:ext cx="5154016"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400"/>
              <a:buFont typeface="Calibri"/>
              <a:buNone/>
            </a:pPr>
            <a:r>
              <a:rPr b="0" i="0" lang="en-US" sz="1400" u="none" cap="none" strike="noStrike">
                <a:solidFill>
                  <a:srgbClr val="2F5F5C"/>
                </a:solidFill>
                <a:latin typeface="Calibri"/>
                <a:ea typeface="Calibri"/>
                <a:cs typeface="Calibri"/>
                <a:sym typeface="Calibri"/>
              </a:rPr>
              <a:t>Business rules</a:t>
            </a:r>
            <a:endParaRPr b="0" i="0" sz="1400" u="none" cap="none" strike="noStrike">
              <a:solidFill>
                <a:schemeClr val="dk1"/>
              </a:solidFill>
              <a:latin typeface="Calibri"/>
              <a:ea typeface="Calibri"/>
              <a:cs typeface="Calibri"/>
              <a:sym typeface="Calibri"/>
            </a:endParaRPr>
          </a:p>
        </p:txBody>
      </p:sp>
      <p:sp>
        <p:nvSpPr>
          <p:cNvPr id="943" name="Google Shape;943;p49"/>
          <p:cNvSpPr/>
          <p:nvPr/>
        </p:nvSpPr>
        <p:spPr>
          <a:xfrm>
            <a:off x="6324448" y="2103120"/>
            <a:ext cx="5300320" cy="640080"/>
          </a:xfrm>
          <a:prstGeom prst="roundRect">
            <a:avLst>
              <a:gd fmla="val 12857"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49"/>
          <p:cNvSpPr/>
          <p:nvPr/>
        </p:nvSpPr>
        <p:spPr>
          <a:xfrm>
            <a:off x="6397600" y="2103120"/>
            <a:ext cx="5154016"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400"/>
              <a:buFont typeface="Calibri"/>
              <a:buNone/>
            </a:pPr>
            <a:r>
              <a:rPr b="0" i="0" lang="en-US" sz="1400" u="none" cap="none" strike="noStrike">
                <a:solidFill>
                  <a:srgbClr val="2F5F5C"/>
                </a:solidFill>
                <a:latin typeface="Calibri"/>
                <a:ea typeface="Calibri"/>
                <a:cs typeface="Calibri"/>
                <a:sym typeface="Calibri"/>
              </a:rPr>
              <a:t>Authentication</a:t>
            </a:r>
            <a:endParaRPr b="0" i="0" sz="1400" u="none" cap="none" strike="noStrike">
              <a:solidFill>
                <a:schemeClr val="dk1"/>
              </a:solidFill>
              <a:latin typeface="Calibri"/>
              <a:ea typeface="Calibri"/>
              <a:cs typeface="Calibri"/>
              <a:sym typeface="Calibri"/>
            </a:endParaRPr>
          </a:p>
        </p:txBody>
      </p:sp>
      <p:sp>
        <p:nvSpPr>
          <p:cNvPr id="945" name="Google Shape;945;p49"/>
          <p:cNvSpPr/>
          <p:nvPr/>
        </p:nvSpPr>
        <p:spPr>
          <a:xfrm>
            <a:off x="566928" y="2907792"/>
            <a:ext cx="5300320" cy="640080"/>
          </a:xfrm>
          <a:prstGeom prst="roundRect">
            <a:avLst>
              <a:gd fmla="val 12857"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49"/>
          <p:cNvSpPr/>
          <p:nvPr/>
        </p:nvSpPr>
        <p:spPr>
          <a:xfrm>
            <a:off x="640080" y="2907792"/>
            <a:ext cx="5154016"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400"/>
              <a:buFont typeface="Calibri"/>
              <a:buNone/>
            </a:pPr>
            <a:r>
              <a:rPr b="0" i="0" lang="en-US" sz="1400" u="none" cap="none" strike="noStrike">
                <a:solidFill>
                  <a:srgbClr val="2F5F5C"/>
                </a:solidFill>
                <a:latin typeface="Calibri"/>
                <a:ea typeface="Calibri"/>
                <a:cs typeface="Calibri"/>
                <a:sym typeface="Calibri"/>
              </a:rPr>
              <a:t>Processing requests</a:t>
            </a:r>
            <a:endParaRPr b="0" i="0" sz="1400" u="none" cap="none" strike="noStrike">
              <a:solidFill>
                <a:schemeClr val="dk1"/>
              </a:solidFill>
              <a:latin typeface="Calibri"/>
              <a:ea typeface="Calibri"/>
              <a:cs typeface="Calibri"/>
              <a:sym typeface="Calibri"/>
            </a:endParaRPr>
          </a:p>
        </p:txBody>
      </p:sp>
      <p:sp>
        <p:nvSpPr>
          <p:cNvPr id="947" name="Google Shape;947;p49"/>
          <p:cNvSpPr/>
          <p:nvPr/>
        </p:nvSpPr>
        <p:spPr>
          <a:xfrm>
            <a:off x="6324448" y="2907792"/>
            <a:ext cx="5300320" cy="640080"/>
          </a:xfrm>
          <a:prstGeom prst="roundRect">
            <a:avLst>
              <a:gd fmla="val 12857" name="adj"/>
            </a:avLst>
          </a:prstGeom>
          <a:solidFill>
            <a:srgbClr val="E4EEEC"/>
          </a:solidFill>
          <a:ln cap="flat" cmpd="sng" w="12700">
            <a:solidFill>
              <a:srgbClr val="CBDD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49"/>
          <p:cNvSpPr/>
          <p:nvPr/>
        </p:nvSpPr>
        <p:spPr>
          <a:xfrm>
            <a:off x="6397600" y="2907792"/>
            <a:ext cx="5154016"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400"/>
              <a:buFont typeface="Calibri"/>
              <a:buNone/>
            </a:pPr>
            <a:r>
              <a:rPr b="0" i="0" lang="en-US" sz="1400" u="none" cap="none" strike="noStrike">
                <a:solidFill>
                  <a:srgbClr val="2F5F5C"/>
                </a:solidFill>
                <a:latin typeface="Calibri"/>
                <a:ea typeface="Calibri"/>
                <a:cs typeface="Calibri"/>
                <a:sym typeface="Calibri"/>
              </a:rPr>
              <a:t>Communicating with other systems</a:t>
            </a:r>
            <a:endParaRPr b="0" i="0" sz="1400" u="none" cap="none" strike="noStrike">
              <a:solidFill>
                <a:schemeClr val="dk1"/>
              </a:solidFill>
              <a:latin typeface="Calibri"/>
              <a:ea typeface="Calibri"/>
              <a:cs typeface="Calibri"/>
              <a:sym typeface="Calibri"/>
            </a:endParaRPr>
          </a:p>
        </p:txBody>
      </p:sp>
      <p:sp>
        <p:nvSpPr>
          <p:cNvPr id="949" name="Google Shape;949;p49"/>
          <p:cNvSpPr/>
          <p:nvPr/>
        </p:nvSpPr>
        <p:spPr>
          <a:xfrm>
            <a:off x="566928" y="3794760"/>
            <a:ext cx="11057839" cy="1280160"/>
          </a:xfrm>
          <a:prstGeom prst="roundRect">
            <a:avLst>
              <a:gd fmla="val 6429"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49"/>
          <p:cNvSpPr/>
          <p:nvPr/>
        </p:nvSpPr>
        <p:spPr>
          <a:xfrm>
            <a:off x="768096" y="3922776"/>
            <a:ext cx="10655503" cy="23774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9FD0CC"/>
              </a:buClr>
              <a:buSzPts val="1100"/>
              <a:buFont typeface="Calibri"/>
              <a:buNone/>
            </a:pPr>
            <a:r>
              <a:rPr b="1" i="0" lang="en-US" sz="1100" u="none" cap="none" strike="noStrike">
                <a:solidFill>
                  <a:srgbClr val="9FD0CC"/>
                </a:solidFill>
                <a:latin typeface="Calibri"/>
                <a:ea typeface="Calibri"/>
                <a:cs typeface="Calibri"/>
                <a:sym typeface="Calibri"/>
              </a:rPr>
              <a:t>DATABASE HANDLES PERSISTENCE</a:t>
            </a:r>
            <a:endParaRPr b="0" i="0" sz="1100" u="none" cap="none" strike="noStrike">
              <a:solidFill>
                <a:schemeClr val="dk1"/>
              </a:solidFill>
              <a:latin typeface="Calibri"/>
              <a:ea typeface="Calibri"/>
              <a:cs typeface="Calibri"/>
              <a:sym typeface="Calibri"/>
            </a:endParaRPr>
          </a:p>
        </p:txBody>
      </p:sp>
      <p:sp>
        <p:nvSpPr>
          <p:cNvPr id="951" name="Google Shape;951;p49"/>
          <p:cNvSpPr/>
          <p:nvPr/>
        </p:nvSpPr>
        <p:spPr>
          <a:xfrm>
            <a:off x="768096" y="4197096"/>
            <a:ext cx="10655503" cy="74980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FFFFFF"/>
              </a:buClr>
              <a:buSzPts val="1550"/>
              <a:buFont typeface="Calibri"/>
              <a:buNone/>
            </a:pPr>
            <a:r>
              <a:rPr b="0" i="0" lang="en-US" sz="1550" u="none" cap="none" strike="noStrike">
                <a:solidFill>
                  <a:srgbClr val="FFFFFF"/>
                </a:solidFill>
                <a:latin typeface="Calibri"/>
                <a:ea typeface="Calibri"/>
                <a:cs typeface="Calibri"/>
                <a:sym typeface="Calibri"/>
              </a:rPr>
              <a:t>Your choice of database entirely depends on the requirement of your product.</a:t>
            </a:r>
            <a:endParaRPr b="0" i="0" sz="1550" u="none" cap="none" strike="noStrike">
              <a:solidFill>
                <a:schemeClr val="dk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956" name="Shape 956"/>
        <p:cNvGrpSpPr/>
        <p:nvPr/>
      </p:nvGrpSpPr>
      <p:grpSpPr>
        <a:xfrm>
          <a:off x="0" y="0"/>
          <a:ext cx="0" cy="0"/>
          <a:chOff x="0" y="0"/>
          <a:chExt cx="0" cy="0"/>
        </a:xfrm>
      </p:grpSpPr>
      <p:sp>
        <p:nvSpPr>
          <p:cNvPr id="957" name="Google Shape;957;p50"/>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Architecture - Diagram of the various layers</a:t>
            </a:r>
            <a:endParaRPr b="0" i="0" sz="2900" u="none" cap="none" strike="noStrike">
              <a:solidFill>
                <a:schemeClr val="dk1"/>
              </a:solidFill>
              <a:latin typeface="Calibri"/>
              <a:ea typeface="Calibri"/>
              <a:cs typeface="Calibri"/>
              <a:sym typeface="Calibri"/>
            </a:endParaRPr>
          </a:p>
        </p:txBody>
      </p:sp>
      <p:sp>
        <p:nvSpPr>
          <p:cNvPr id="958" name="Google Shape;958;p50"/>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46</a:t>
            </a:r>
            <a:endParaRPr b="0" i="0" sz="900" u="none" cap="none" strike="noStrike">
              <a:solidFill>
                <a:schemeClr val="dk1"/>
              </a:solidFill>
              <a:latin typeface="Calibri"/>
              <a:ea typeface="Calibri"/>
              <a:cs typeface="Calibri"/>
              <a:sym typeface="Calibri"/>
            </a:endParaRPr>
          </a:p>
        </p:txBody>
      </p:sp>
      <p:sp>
        <p:nvSpPr>
          <p:cNvPr id="959" name="Google Shape;959;p50"/>
          <p:cNvSpPr/>
          <p:nvPr/>
        </p:nvSpPr>
        <p:spPr>
          <a:xfrm>
            <a:off x="2163928" y="1691640"/>
            <a:ext cx="7863840" cy="822960"/>
          </a:xfrm>
          <a:prstGeom prst="roundRect">
            <a:avLst>
              <a:gd fmla="val 10000" name="adj"/>
            </a:avLst>
          </a:prstGeom>
          <a:solidFill>
            <a:srgbClr val="E8ECE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50"/>
          <p:cNvSpPr/>
          <p:nvPr/>
        </p:nvSpPr>
        <p:spPr>
          <a:xfrm>
            <a:off x="2529688" y="1819656"/>
            <a:ext cx="7132320" cy="32918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550"/>
              <a:buFont typeface="Calibri"/>
              <a:buNone/>
            </a:pPr>
            <a:r>
              <a:rPr b="1" i="0" lang="en-US" sz="1550" u="none" cap="none" strike="noStrike">
                <a:solidFill>
                  <a:srgbClr val="20303F"/>
                </a:solidFill>
                <a:latin typeface="Calibri"/>
                <a:ea typeface="Calibri"/>
                <a:cs typeface="Calibri"/>
                <a:sym typeface="Calibri"/>
              </a:rPr>
              <a:t>User</a:t>
            </a:r>
            <a:endParaRPr b="0" i="0" sz="1550" u="none" cap="none" strike="noStrike">
              <a:solidFill>
                <a:schemeClr val="dk1"/>
              </a:solidFill>
              <a:latin typeface="Calibri"/>
              <a:ea typeface="Calibri"/>
              <a:cs typeface="Calibri"/>
              <a:sym typeface="Calibri"/>
            </a:endParaRPr>
          </a:p>
        </p:txBody>
      </p:sp>
      <p:sp>
        <p:nvSpPr>
          <p:cNvPr id="961" name="Google Shape;961;p50"/>
          <p:cNvSpPr/>
          <p:nvPr/>
        </p:nvSpPr>
        <p:spPr>
          <a:xfrm>
            <a:off x="2529688" y="2148840"/>
            <a:ext cx="7132320" cy="32918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C7A85"/>
              </a:buClr>
              <a:buSzPts val="1200"/>
              <a:buFont typeface="Calibri"/>
              <a:buNone/>
            </a:pPr>
            <a:r>
              <a:rPr b="0" i="0" lang="en-US" sz="1200" u="none" cap="none" strike="noStrike">
                <a:solidFill>
                  <a:srgbClr val="6C7A85"/>
                </a:solidFill>
                <a:latin typeface="Calibri"/>
                <a:ea typeface="Calibri"/>
                <a:cs typeface="Calibri"/>
                <a:sym typeface="Calibri"/>
              </a:rPr>
              <a:t>the person using the product</a:t>
            </a:r>
            <a:endParaRPr b="0" i="0" sz="1200" u="none" cap="none" strike="noStrike">
              <a:solidFill>
                <a:schemeClr val="dk1"/>
              </a:solidFill>
              <a:latin typeface="Calibri"/>
              <a:ea typeface="Calibri"/>
              <a:cs typeface="Calibri"/>
              <a:sym typeface="Calibri"/>
            </a:endParaRPr>
          </a:p>
        </p:txBody>
      </p:sp>
      <p:cxnSp>
        <p:nvCxnSpPr>
          <p:cNvPr id="962" name="Google Shape;962;p50"/>
          <p:cNvCxnSpPr/>
          <p:nvPr/>
        </p:nvCxnSpPr>
        <p:spPr>
          <a:xfrm>
            <a:off x="6095848" y="2514600"/>
            <a:ext cx="0" cy="411480"/>
          </a:xfrm>
          <a:prstGeom prst="straightConnector1">
            <a:avLst/>
          </a:prstGeom>
          <a:noFill/>
          <a:ln cap="flat" cmpd="sng" w="25400">
            <a:solidFill>
              <a:srgbClr val="5B7488"/>
            </a:solidFill>
            <a:prstDash val="solid"/>
            <a:round/>
            <a:headEnd len="med" w="med" type="triangle"/>
            <a:tailEnd len="med" w="med" type="triangle"/>
          </a:ln>
        </p:spPr>
      </p:cxnSp>
      <p:sp>
        <p:nvSpPr>
          <p:cNvPr id="963" name="Google Shape;963;p50"/>
          <p:cNvSpPr/>
          <p:nvPr/>
        </p:nvSpPr>
        <p:spPr>
          <a:xfrm>
            <a:off x="2163928" y="2926080"/>
            <a:ext cx="7863840" cy="822960"/>
          </a:xfrm>
          <a:prstGeom prst="roundRect">
            <a:avLst>
              <a:gd fmla="val 10000"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50"/>
          <p:cNvSpPr/>
          <p:nvPr/>
        </p:nvSpPr>
        <p:spPr>
          <a:xfrm>
            <a:off x="2529688" y="3054096"/>
            <a:ext cx="7132320" cy="32918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550"/>
              <a:buFont typeface="Calibri"/>
              <a:buNone/>
            </a:pPr>
            <a:r>
              <a:rPr b="1" i="0" lang="en-US" sz="1550" u="none" cap="none" strike="noStrike">
                <a:solidFill>
                  <a:srgbClr val="20303F"/>
                </a:solidFill>
                <a:latin typeface="Calibri"/>
                <a:ea typeface="Calibri"/>
                <a:cs typeface="Calibri"/>
                <a:sym typeface="Calibri"/>
              </a:rPr>
              <a:t>Frontend / Presentation</a:t>
            </a:r>
            <a:endParaRPr b="0" i="0" sz="1550" u="none" cap="none" strike="noStrike">
              <a:solidFill>
                <a:schemeClr val="dk1"/>
              </a:solidFill>
              <a:latin typeface="Calibri"/>
              <a:ea typeface="Calibri"/>
              <a:cs typeface="Calibri"/>
              <a:sym typeface="Calibri"/>
            </a:endParaRPr>
          </a:p>
        </p:txBody>
      </p:sp>
      <p:sp>
        <p:nvSpPr>
          <p:cNvPr id="965" name="Google Shape;965;p50"/>
          <p:cNvSpPr/>
          <p:nvPr/>
        </p:nvSpPr>
        <p:spPr>
          <a:xfrm>
            <a:off x="2529688" y="3383280"/>
            <a:ext cx="7132320" cy="32918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C7A85"/>
              </a:buClr>
              <a:buSzPts val="1200"/>
              <a:buFont typeface="Calibri"/>
              <a:buNone/>
            </a:pPr>
            <a:r>
              <a:rPr b="0" i="0" lang="en-US" sz="1200" u="none" cap="none" strike="noStrike">
                <a:solidFill>
                  <a:srgbClr val="6C7A85"/>
                </a:solidFill>
                <a:latin typeface="Calibri"/>
                <a:ea typeface="Calibri"/>
                <a:cs typeface="Calibri"/>
                <a:sym typeface="Calibri"/>
              </a:rPr>
              <a:t>Mobile / Web app · what you show · input channel</a:t>
            </a:r>
            <a:endParaRPr b="0" i="0" sz="1200" u="none" cap="none" strike="noStrike">
              <a:solidFill>
                <a:schemeClr val="dk1"/>
              </a:solidFill>
              <a:latin typeface="Calibri"/>
              <a:ea typeface="Calibri"/>
              <a:cs typeface="Calibri"/>
              <a:sym typeface="Calibri"/>
            </a:endParaRPr>
          </a:p>
        </p:txBody>
      </p:sp>
      <p:cxnSp>
        <p:nvCxnSpPr>
          <p:cNvPr id="966" name="Google Shape;966;p50"/>
          <p:cNvCxnSpPr/>
          <p:nvPr/>
        </p:nvCxnSpPr>
        <p:spPr>
          <a:xfrm>
            <a:off x="6095848" y="3749040"/>
            <a:ext cx="0" cy="411480"/>
          </a:xfrm>
          <a:prstGeom prst="straightConnector1">
            <a:avLst/>
          </a:prstGeom>
          <a:noFill/>
          <a:ln cap="flat" cmpd="sng" w="25400">
            <a:solidFill>
              <a:srgbClr val="5B7488"/>
            </a:solidFill>
            <a:prstDash val="solid"/>
            <a:round/>
            <a:headEnd len="med" w="med" type="triangle"/>
            <a:tailEnd len="med" w="med" type="triangle"/>
          </a:ln>
        </p:spPr>
      </p:cxnSp>
      <p:sp>
        <p:nvSpPr>
          <p:cNvPr id="967" name="Google Shape;967;p50"/>
          <p:cNvSpPr/>
          <p:nvPr/>
        </p:nvSpPr>
        <p:spPr>
          <a:xfrm>
            <a:off x="2163928" y="4160520"/>
            <a:ext cx="7863840" cy="822960"/>
          </a:xfrm>
          <a:prstGeom prst="roundRect">
            <a:avLst>
              <a:gd fmla="val 10000" name="adj"/>
            </a:avLst>
          </a:prstGeom>
          <a:solidFill>
            <a:srgbClr val="E4EEEC"/>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50"/>
          <p:cNvSpPr/>
          <p:nvPr/>
        </p:nvSpPr>
        <p:spPr>
          <a:xfrm>
            <a:off x="2529688" y="4288536"/>
            <a:ext cx="7132320" cy="32918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F5F5C"/>
              </a:buClr>
              <a:buSzPts val="1550"/>
              <a:buFont typeface="Calibri"/>
              <a:buNone/>
            </a:pPr>
            <a:r>
              <a:rPr b="1" i="0" lang="en-US" sz="1550" u="none" cap="none" strike="noStrike">
                <a:solidFill>
                  <a:srgbClr val="2F5F5C"/>
                </a:solidFill>
                <a:latin typeface="Calibri"/>
                <a:ea typeface="Calibri"/>
                <a:cs typeface="Calibri"/>
                <a:sym typeface="Calibri"/>
              </a:rPr>
              <a:t>Backend API</a:t>
            </a:r>
            <a:endParaRPr b="0" i="0" sz="1550" u="none" cap="none" strike="noStrike">
              <a:solidFill>
                <a:schemeClr val="dk1"/>
              </a:solidFill>
              <a:latin typeface="Calibri"/>
              <a:ea typeface="Calibri"/>
              <a:cs typeface="Calibri"/>
              <a:sym typeface="Calibri"/>
            </a:endParaRPr>
          </a:p>
        </p:txBody>
      </p:sp>
      <p:sp>
        <p:nvSpPr>
          <p:cNvPr id="969" name="Google Shape;969;p50"/>
          <p:cNvSpPr/>
          <p:nvPr/>
        </p:nvSpPr>
        <p:spPr>
          <a:xfrm>
            <a:off x="2529688" y="4617720"/>
            <a:ext cx="7132320" cy="32918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C7A85"/>
              </a:buClr>
              <a:buSzPts val="1200"/>
              <a:buFont typeface="Calibri"/>
              <a:buNone/>
            </a:pPr>
            <a:r>
              <a:rPr b="0" i="0" lang="en-US" sz="1200" u="none" cap="none" strike="noStrike">
                <a:solidFill>
                  <a:srgbClr val="6C7A85"/>
                </a:solidFill>
                <a:latin typeface="Calibri"/>
                <a:ea typeface="Calibri"/>
                <a:cs typeface="Calibri"/>
                <a:sym typeface="Calibri"/>
              </a:rPr>
              <a:t>business rules · authentication · processing · communication</a:t>
            </a:r>
            <a:endParaRPr b="0" i="0" sz="1200" u="none" cap="none" strike="noStrike">
              <a:solidFill>
                <a:schemeClr val="dk1"/>
              </a:solidFill>
              <a:latin typeface="Calibri"/>
              <a:ea typeface="Calibri"/>
              <a:cs typeface="Calibri"/>
              <a:sym typeface="Calibri"/>
            </a:endParaRPr>
          </a:p>
        </p:txBody>
      </p:sp>
      <p:cxnSp>
        <p:nvCxnSpPr>
          <p:cNvPr id="970" name="Google Shape;970;p50"/>
          <p:cNvCxnSpPr/>
          <p:nvPr/>
        </p:nvCxnSpPr>
        <p:spPr>
          <a:xfrm>
            <a:off x="6095848" y="4983480"/>
            <a:ext cx="0" cy="411480"/>
          </a:xfrm>
          <a:prstGeom prst="straightConnector1">
            <a:avLst/>
          </a:prstGeom>
          <a:noFill/>
          <a:ln cap="flat" cmpd="sng" w="25400">
            <a:solidFill>
              <a:srgbClr val="5B7488"/>
            </a:solidFill>
            <a:prstDash val="solid"/>
            <a:round/>
            <a:headEnd len="med" w="med" type="triangle"/>
            <a:tailEnd len="med" w="med" type="triangle"/>
          </a:ln>
        </p:spPr>
      </p:cxnSp>
      <p:sp>
        <p:nvSpPr>
          <p:cNvPr id="971" name="Google Shape;971;p50"/>
          <p:cNvSpPr/>
          <p:nvPr/>
        </p:nvSpPr>
        <p:spPr>
          <a:xfrm>
            <a:off x="2163928" y="5394960"/>
            <a:ext cx="7863840" cy="822960"/>
          </a:xfrm>
          <a:prstGeom prst="roundRect">
            <a:avLst>
              <a:gd fmla="val 10000"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50"/>
          <p:cNvSpPr/>
          <p:nvPr/>
        </p:nvSpPr>
        <p:spPr>
          <a:xfrm>
            <a:off x="2529688" y="5522976"/>
            <a:ext cx="7132320" cy="32918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550"/>
              <a:buFont typeface="Calibri"/>
              <a:buNone/>
            </a:pPr>
            <a:r>
              <a:rPr b="1" i="0" lang="en-US" sz="1550" u="none" cap="none" strike="noStrike">
                <a:solidFill>
                  <a:srgbClr val="FFFFFF"/>
                </a:solidFill>
                <a:latin typeface="Calibri"/>
                <a:ea typeface="Calibri"/>
                <a:cs typeface="Calibri"/>
                <a:sym typeface="Calibri"/>
              </a:rPr>
              <a:t>Database</a:t>
            </a:r>
            <a:endParaRPr b="0" i="0" sz="1550" u="none" cap="none" strike="noStrike">
              <a:solidFill>
                <a:schemeClr val="dk1"/>
              </a:solidFill>
              <a:latin typeface="Calibri"/>
              <a:ea typeface="Calibri"/>
              <a:cs typeface="Calibri"/>
              <a:sym typeface="Calibri"/>
            </a:endParaRPr>
          </a:p>
        </p:txBody>
      </p:sp>
      <p:sp>
        <p:nvSpPr>
          <p:cNvPr id="973" name="Google Shape;973;p50"/>
          <p:cNvSpPr/>
          <p:nvPr/>
        </p:nvSpPr>
        <p:spPr>
          <a:xfrm>
            <a:off x="2529688" y="5852160"/>
            <a:ext cx="7132320" cy="32918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AEBCC6"/>
              </a:buClr>
              <a:buSzPts val="1200"/>
              <a:buFont typeface="Calibri"/>
              <a:buNone/>
            </a:pPr>
            <a:r>
              <a:rPr b="0" i="0" lang="en-US" sz="1200" u="none" cap="none" strike="noStrike">
                <a:solidFill>
                  <a:srgbClr val="AEBCC6"/>
                </a:solidFill>
                <a:latin typeface="Calibri"/>
                <a:ea typeface="Calibri"/>
                <a:cs typeface="Calibri"/>
                <a:sym typeface="Calibri"/>
              </a:rPr>
              <a:t>persistence</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978" name="Shape 978"/>
        <p:cNvGrpSpPr/>
        <p:nvPr/>
      </p:nvGrpSpPr>
      <p:grpSpPr>
        <a:xfrm>
          <a:off x="0" y="0"/>
          <a:ext cx="0" cy="0"/>
          <a:chOff x="0" y="0"/>
          <a:chExt cx="0" cy="0"/>
        </a:xfrm>
      </p:grpSpPr>
      <p:sp>
        <p:nvSpPr>
          <p:cNvPr id="979" name="Google Shape;979;p51"/>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Architecture - Monolith VS Microservices</a:t>
            </a:r>
            <a:endParaRPr b="0" i="0" sz="2900" u="none" cap="none" strike="noStrike">
              <a:solidFill>
                <a:schemeClr val="dk1"/>
              </a:solidFill>
              <a:latin typeface="Calibri"/>
              <a:ea typeface="Calibri"/>
              <a:cs typeface="Calibri"/>
              <a:sym typeface="Calibri"/>
            </a:endParaRPr>
          </a:p>
        </p:txBody>
      </p:sp>
      <p:sp>
        <p:nvSpPr>
          <p:cNvPr id="980" name="Google Shape;980;p51"/>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47</a:t>
            </a:r>
            <a:endParaRPr b="0" i="0" sz="900" u="none" cap="none" strike="noStrike">
              <a:solidFill>
                <a:schemeClr val="dk1"/>
              </a:solidFill>
              <a:latin typeface="Calibri"/>
              <a:ea typeface="Calibri"/>
              <a:cs typeface="Calibri"/>
              <a:sym typeface="Calibri"/>
            </a:endParaRPr>
          </a:p>
        </p:txBody>
      </p:sp>
      <p:sp>
        <p:nvSpPr>
          <p:cNvPr id="981" name="Google Shape;981;p51"/>
          <p:cNvSpPr/>
          <p:nvPr/>
        </p:nvSpPr>
        <p:spPr>
          <a:xfrm>
            <a:off x="566928" y="1737360"/>
            <a:ext cx="11057839" cy="914400"/>
          </a:xfrm>
          <a:prstGeom prst="roundRect">
            <a:avLst>
              <a:gd fmla="val 9000" name="adj"/>
            </a:avLst>
          </a:prstGeom>
          <a:solidFill>
            <a:srgbClr val="E4EE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51"/>
          <p:cNvSpPr/>
          <p:nvPr/>
        </p:nvSpPr>
        <p:spPr>
          <a:xfrm>
            <a:off x="768096" y="1865376"/>
            <a:ext cx="10655503" cy="65836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2F5F5C"/>
              </a:buClr>
              <a:buSzPts val="1600"/>
              <a:buFont typeface="Calibri"/>
              <a:buNone/>
            </a:pPr>
            <a:r>
              <a:rPr b="0" i="0" lang="en-US" sz="1600" u="none" cap="none" strike="noStrike">
                <a:solidFill>
                  <a:srgbClr val="2F5F5C"/>
                </a:solidFill>
                <a:latin typeface="Calibri"/>
                <a:ea typeface="Calibri"/>
                <a:cs typeface="Calibri"/>
                <a:sym typeface="Calibri"/>
              </a:rPr>
              <a:t>Microservices can be useful when systems become large and teams need independent scaling and deployment.</a:t>
            </a:r>
            <a:endParaRPr b="0" i="0" sz="1600" u="none" cap="none" strike="noStrike">
              <a:solidFill>
                <a:schemeClr val="dk1"/>
              </a:solidFill>
              <a:latin typeface="Calibri"/>
              <a:ea typeface="Calibri"/>
              <a:cs typeface="Calibri"/>
              <a:sym typeface="Calibri"/>
            </a:endParaRPr>
          </a:p>
        </p:txBody>
      </p:sp>
      <p:sp>
        <p:nvSpPr>
          <p:cNvPr id="983" name="Google Shape;983;p51"/>
          <p:cNvSpPr/>
          <p:nvPr/>
        </p:nvSpPr>
        <p:spPr>
          <a:xfrm>
            <a:off x="566928" y="2880360"/>
            <a:ext cx="11057839"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0303F"/>
              </a:buClr>
              <a:buSzPts val="1450"/>
              <a:buFont typeface="Calibri"/>
              <a:buNone/>
            </a:pPr>
            <a:r>
              <a:rPr b="1" i="0" lang="en-US" sz="1450" u="none" cap="none" strike="noStrike">
                <a:solidFill>
                  <a:srgbClr val="20303F"/>
                </a:solidFill>
                <a:latin typeface="Calibri"/>
                <a:ea typeface="Calibri"/>
                <a:cs typeface="Calibri"/>
                <a:sym typeface="Calibri"/>
              </a:rPr>
              <a:t>But they also introduce:</a:t>
            </a:r>
            <a:endParaRPr b="0" i="0" sz="1450" u="none" cap="none" strike="noStrike">
              <a:solidFill>
                <a:schemeClr val="dk1"/>
              </a:solidFill>
              <a:latin typeface="Calibri"/>
              <a:ea typeface="Calibri"/>
              <a:cs typeface="Calibri"/>
              <a:sym typeface="Calibri"/>
            </a:endParaRPr>
          </a:p>
        </p:txBody>
      </p:sp>
      <p:sp>
        <p:nvSpPr>
          <p:cNvPr id="984" name="Google Shape;984;p51"/>
          <p:cNvSpPr/>
          <p:nvPr/>
        </p:nvSpPr>
        <p:spPr>
          <a:xfrm>
            <a:off x="566928" y="3291840"/>
            <a:ext cx="5300320" cy="640080"/>
          </a:xfrm>
          <a:prstGeom prst="roundRect">
            <a:avLst>
              <a:gd fmla="val 12857"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51"/>
          <p:cNvSpPr/>
          <p:nvPr/>
        </p:nvSpPr>
        <p:spPr>
          <a:xfrm>
            <a:off x="795528" y="3538728"/>
            <a:ext cx="146304" cy="146304"/>
          </a:xfrm>
          <a:prstGeom prst="rect">
            <a:avLst/>
          </a:prstGeom>
          <a:solidFill>
            <a:srgbClr val="B467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51"/>
          <p:cNvSpPr/>
          <p:nvPr/>
        </p:nvSpPr>
        <p:spPr>
          <a:xfrm>
            <a:off x="1115568" y="3291840"/>
            <a:ext cx="4568800"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High network latency</a:t>
            </a:r>
            <a:endParaRPr b="0" i="0" sz="1400" u="none" cap="none" strike="noStrike">
              <a:solidFill>
                <a:schemeClr val="dk1"/>
              </a:solidFill>
              <a:latin typeface="Calibri"/>
              <a:ea typeface="Calibri"/>
              <a:cs typeface="Calibri"/>
              <a:sym typeface="Calibri"/>
            </a:endParaRPr>
          </a:p>
        </p:txBody>
      </p:sp>
      <p:sp>
        <p:nvSpPr>
          <p:cNvPr id="987" name="Google Shape;987;p51"/>
          <p:cNvSpPr/>
          <p:nvPr/>
        </p:nvSpPr>
        <p:spPr>
          <a:xfrm>
            <a:off x="6324448" y="3291840"/>
            <a:ext cx="5300320" cy="640080"/>
          </a:xfrm>
          <a:prstGeom prst="roundRect">
            <a:avLst>
              <a:gd fmla="val 12857"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51"/>
          <p:cNvSpPr/>
          <p:nvPr/>
        </p:nvSpPr>
        <p:spPr>
          <a:xfrm>
            <a:off x="6553048" y="3538728"/>
            <a:ext cx="146304" cy="146304"/>
          </a:xfrm>
          <a:prstGeom prst="rect">
            <a:avLst/>
          </a:prstGeom>
          <a:solidFill>
            <a:srgbClr val="B467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51"/>
          <p:cNvSpPr/>
          <p:nvPr/>
        </p:nvSpPr>
        <p:spPr>
          <a:xfrm>
            <a:off x="6873088" y="3291840"/>
            <a:ext cx="4568800"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Distributed failures</a:t>
            </a:r>
            <a:endParaRPr b="0" i="0" sz="1400" u="none" cap="none" strike="noStrike">
              <a:solidFill>
                <a:schemeClr val="dk1"/>
              </a:solidFill>
              <a:latin typeface="Calibri"/>
              <a:ea typeface="Calibri"/>
              <a:cs typeface="Calibri"/>
              <a:sym typeface="Calibri"/>
            </a:endParaRPr>
          </a:p>
        </p:txBody>
      </p:sp>
      <p:sp>
        <p:nvSpPr>
          <p:cNvPr id="990" name="Google Shape;990;p51"/>
          <p:cNvSpPr/>
          <p:nvPr/>
        </p:nvSpPr>
        <p:spPr>
          <a:xfrm>
            <a:off x="566928" y="4096512"/>
            <a:ext cx="5300320" cy="640080"/>
          </a:xfrm>
          <a:prstGeom prst="roundRect">
            <a:avLst>
              <a:gd fmla="val 12857"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51"/>
          <p:cNvSpPr/>
          <p:nvPr/>
        </p:nvSpPr>
        <p:spPr>
          <a:xfrm>
            <a:off x="795528" y="4343400"/>
            <a:ext cx="146304" cy="146304"/>
          </a:xfrm>
          <a:prstGeom prst="rect">
            <a:avLst/>
          </a:prstGeom>
          <a:solidFill>
            <a:srgbClr val="B467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51"/>
          <p:cNvSpPr/>
          <p:nvPr/>
        </p:nvSpPr>
        <p:spPr>
          <a:xfrm>
            <a:off x="1115568" y="4096512"/>
            <a:ext cx="4568800"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Deployment complexity</a:t>
            </a:r>
            <a:endParaRPr b="0" i="0" sz="1400" u="none" cap="none" strike="noStrike">
              <a:solidFill>
                <a:schemeClr val="dk1"/>
              </a:solidFill>
              <a:latin typeface="Calibri"/>
              <a:ea typeface="Calibri"/>
              <a:cs typeface="Calibri"/>
              <a:sym typeface="Calibri"/>
            </a:endParaRPr>
          </a:p>
        </p:txBody>
      </p:sp>
      <p:sp>
        <p:nvSpPr>
          <p:cNvPr id="993" name="Google Shape;993;p51"/>
          <p:cNvSpPr/>
          <p:nvPr/>
        </p:nvSpPr>
        <p:spPr>
          <a:xfrm>
            <a:off x="6324448" y="4096512"/>
            <a:ext cx="5300320" cy="640080"/>
          </a:xfrm>
          <a:prstGeom prst="roundRect">
            <a:avLst>
              <a:gd fmla="val 12857" name="adj"/>
            </a:avLst>
          </a:prstGeom>
          <a:solidFill>
            <a:srgbClr val="FFFFFF"/>
          </a:solidFill>
          <a:ln cap="flat" cmpd="sng" w="12700">
            <a:solidFill>
              <a:srgbClr val="D8DE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51"/>
          <p:cNvSpPr/>
          <p:nvPr/>
        </p:nvSpPr>
        <p:spPr>
          <a:xfrm>
            <a:off x="6553048" y="4343400"/>
            <a:ext cx="146304" cy="146304"/>
          </a:xfrm>
          <a:prstGeom prst="rect">
            <a:avLst/>
          </a:prstGeom>
          <a:solidFill>
            <a:srgbClr val="B467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51"/>
          <p:cNvSpPr/>
          <p:nvPr/>
        </p:nvSpPr>
        <p:spPr>
          <a:xfrm>
            <a:off x="6873088" y="4096512"/>
            <a:ext cx="4568800"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400"/>
              <a:buFont typeface="Calibri"/>
              <a:buNone/>
            </a:pPr>
            <a:r>
              <a:rPr b="0" i="0" lang="en-US" sz="1400" u="none" cap="none" strike="noStrike">
                <a:solidFill>
                  <a:srgbClr val="26333C"/>
                </a:solidFill>
                <a:latin typeface="Calibri"/>
                <a:ea typeface="Calibri"/>
                <a:cs typeface="Calibri"/>
                <a:sym typeface="Calibri"/>
              </a:rPr>
              <a:t>Monitoring requirements</a:t>
            </a:r>
            <a:endParaRPr b="0" i="0" sz="1400" u="none" cap="none" strike="noStrike">
              <a:solidFill>
                <a:schemeClr val="dk1"/>
              </a:solidFill>
              <a:latin typeface="Calibri"/>
              <a:ea typeface="Calibri"/>
              <a:cs typeface="Calibri"/>
              <a:sym typeface="Calibri"/>
            </a:endParaRPr>
          </a:p>
        </p:txBody>
      </p:sp>
      <p:sp>
        <p:nvSpPr>
          <p:cNvPr id="996" name="Google Shape;996;p51"/>
          <p:cNvSpPr/>
          <p:nvPr/>
        </p:nvSpPr>
        <p:spPr>
          <a:xfrm>
            <a:off x="566928" y="5074920"/>
            <a:ext cx="11057839" cy="731520"/>
          </a:xfrm>
          <a:prstGeom prst="roundRect">
            <a:avLst>
              <a:gd fmla="val 11250"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51"/>
          <p:cNvSpPr/>
          <p:nvPr/>
        </p:nvSpPr>
        <p:spPr>
          <a:xfrm>
            <a:off x="768096" y="5202936"/>
            <a:ext cx="10655503" cy="47548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FFFFFF"/>
              </a:buClr>
              <a:buSzPts val="1600"/>
              <a:buFont typeface="Calibri"/>
              <a:buNone/>
            </a:pPr>
            <a:r>
              <a:rPr b="0" i="0" lang="en-US" sz="1600" u="none" cap="none" strike="noStrike">
                <a:solidFill>
                  <a:srgbClr val="FFFFFF"/>
                </a:solidFill>
                <a:latin typeface="Calibri"/>
                <a:ea typeface="Calibri"/>
                <a:cs typeface="Calibri"/>
                <a:sym typeface="Calibri"/>
              </a:rPr>
              <a:t>You absolutely do not need this for this hackathon.</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1002" name="Shape 1002"/>
        <p:cNvGrpSpPr/>
        <p:nvPr/>
      </p:nvGrpSpPr>
      <p:grpSpPr>
        <a:xfrm>
          <a:off x="0" y="0"/>
          <a:ext cx="0" cy="0"/>
          <a:chOff x="0" y="0"/>
          <a:chExt cx="0" cy="0"/>
        </a:xfrm>
      </p:grpSpPr>
      <p:sp>
        <p:nvSpPr>
          <p:cNvPr id="1003" name="Google Shape;1003;p52"/>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APIs: How softwares communicate</a:t>
            </a:r>
            <a:endParaRPr b="0" i="0" sz="2900" u="none" cap="none" strike="noStrike">
              <a:solidFill>
                <a:schemeClr val="dk1"/>
              </a:solidFill>
              <a:latin typeface="Calibri"/>
              <a:ea typeface="Calibri"/>
              <a:cs typeface="Calibri"/>
              <a:sym typeface="Calibri"/>
            </a:endParaRPr>
          </a:p>
        </p:txBody>
      </p:sp>
      <p:sp>
        <p:nvSpPr>
          <p:cNvPr id="1004" name="Google Shape;1004;p52"/>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48</a:t>
            </a:r>
            <a:endParaRPr b="0" i="0" sz="900" u="none" cap="none" strike="noStrike">
              <a:solidFill>
                <a:schemeClr val="dk1"/>
              </a:solidFill>
              <a:latin typeface="Calibri"/>
              <a:ea typeface="Calibri"/>
              <a:cs typeface="Calibri"/>
              <a:sym typeface="Calibri"/>
            </a:endParaRPr>
          </a:p>
        </p:txBody>
      </p:sp>
      <p:sp>
        <p:nvSpPr>
          <p:cNvPr id="1005" name="Google Shape;1005;p52"/>
          <p:cNvSpPr/>
          <p:nvPr/>
        </p:nvSpPr>
        <p:spPr>
          <a:xfrm>
            <a:off x="566928" y="1554480"/>
            <a:ext cx="11057839" cy="411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6333C"/>
              </a:buClr>
              <a:buSzPts val="1550"/>
              <a:buFont typeface="Calibri"/>
              <a:buNone/>
            </a:pPr>
            <a:r>
              <a:rPr b="0" i="0" lang="en-US" sz="1550" u="none" cap="none" strike="noStrike">
                <a:solidFill>
                  <a:srgbClr val="26333C"/>
                </a:solidFill>
                <a:latin typeface="Calibri"/>
                <a:ea typeface="Calibri"/>
                <a:cs typeface="Calibri"/>
                <a:sym typeface="Calibri"/>
              </a:rPr>
              <a:t>An api provides a structured way for software systems to communicate. For example:</a:t>
            </a:r>
            <a:endParaRPr b="0" i="0" sz="1550" u="none" cap="none" strike="noStrike">
              <a:solidFill>
                <a:schemeClr val="dk1"/>
              </a:solidFill>
              <a:latin typeface="Calibri"/>
              <a:ea typeface="Calibri"/>
              <a:cs typeface="Calibri"/>
              <a:sym typeface="Calibri"/>
            </a:endParaRPr>
          </a:p>
        </p:txBody>
      </p:sp>
      <p:sp>
        <p:nvSpPr>
          <p:cNvPr id="1006" name="Google Shape;1006;p52"/>
          <p:cNvSpPr/>
          <p:nvPr/>
        </p:nvSpPr>
        <p:spPr>
          <a:xfrm>
            <a:off x="4084168" y="2240280"/>
            <a:ext cx="4023360" cy="566928"/>
          </a:xfrm>
          <a:prstGeom prst="roundRect">
            <a:avLst>
              <a:gd fmla="val 1451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52"/>
          <p:cNvSpPr/>
          <p:nvPr/>
        </p:nvSpPr>
        <p:spPr>
          <a:xfrm>
            <a:off x="4084168" y="2240280"/>
            <a:ext cx="4023360" cy="5669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0303F"/>
              </a:buClr>
              <a:buSzPts val="1450"/>
              <a:buFont typeface="Calibri"/>
              <a:buNone/>
            </a:pPr>
            <a:r>
              <a:rPr b="1" i="0" lang="en-US" sz="1450" u="none" cap="none" strike="noStrike">
                <a:solidFill>
                  <a:srgbClr val="20303F"/>
                </a:solidFill>
                <a:latin typeface="Calibri"/>
                <a:ea typeface="Calibri"/>
                <a:cs typeface="Calibri"/>
                <a:sym typeface="Calibri"/>
              </a:rPr>
              <a:t>Mobile App</a:t>
            </a:r>
            <a:endParaRPr b="0" i="0" sz="1450" u="none" cap="none" strike="noStrike">
              <a:solidFill>
                <a:schemeClr val="dk1"/>
              </a:solidFill>
              <a:latin typeface="Calibri"/>
              <a:ea typeface="Calibri"/>
              <a:cs typeface="Calibri"/>
              <a:sym typeface="Calibri"/>
            </a:endParaRPr>
          </a:p>
        </p:txBody>
      </p:sp>
      <p:cxnSp>
        <p:nvCxnSpPr>
          <p:cNvPr id="1008" name="Google Shape;1008;p52"/>
          <p:cNvCxnSpPr/>
          <p:nvPr/>
        </p:nvCxnSpPr>
        <p:spPr>
          <a:xfrm>
            <a:off x="6095848" y="2807208"/>
            <a:ext cx="0" cy="292608"/>
          </a:xfrm>
          <a:prstGeom prst="straightConnector1">
            <a:avLst/>
          </a:prstGeom>
          <a:noFill/>
          <a:ln cap="flat" cmpd="sng" w="25400">
            <a:solidFill>
              <a:srgbClr val="5B7488"/>
            </a:solidFill>
            <a:prstDash val="solid"/>
            <a:round/>
            <a:headEnd len="sm" w="sm" type="none"/>
            <a:tailEnd len="med" w="med" type="triangle"/>
          </a:ln>
        </p:spPr>
      </p:cxnSp>
      <p:sp>
        <p:nvSpPr>
          <p:cNvPr id="1009" name="Google Shape;1009;p52"/>
          <p:cNvSpPr/>
          <p:nvPr/>
        </p:nvSpPr>
        <p:spPr>
          <a:xfrm>
            <a:off x="4084168" y="3099816"/>
            <a:ext cx="4023360" cy="566928"/>
          </a:xfrm>
          <a:prstGeom prst="roundRect">
            <a:avLst>
              <a:gd fmla="val 14516"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52"/>
          <p:cNvSpPr/>
          <p:nvPr/>
        </p:nvSpPr>
        <p:spPr>
          <a:xfrm>
            <a:off x="4084168" y="3099816"/>
            <a:ext cx="4023360" cy="5669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9FD0CC"/>
              </a:buClr>
              <a:buSzPts val="1400"/>
              <a:buFont typeface="Consolas"/>
              <a:buNone/>
            </a:pPr>
            <a:r>
              <a:rPr b="0" i="0" lang="en-US" sz="1400" u="none" cap="none" strike="noStrike">
                <a:solidFill>
                  <a:srgbClr val="9FD0CC"/>
                </a:solidFill>
                <a:latin typeface="Consolas"/>
                <a:ea typeface="Consolas"/>
                <a:cs typeface="Consolas"/>
                <a:sym typeface="Consolas"/>
              </a:rPr>
              <a:t>GET /users/123</a:t>
            </a:r>
            <a:endParaRPr b="0" i="0" sz="1400" u="none" cap="none" strike="noStrike">
              <a:solidFill>
                <a:schemeClr val="dk1"/>
              </a:solidFill>
              <a:latin typeface="Calibri"/>
              <a:ea typeface="Calibri"/>
              <a:cs typeface="Calibri"/>
              <a:sym typeface="Calibri"/>
            </a:endParaRPr>
          </a:p>
        </p:txBody>
      </p:sp>
      <p:cxnSp>
        <p:nvCxnSpPr>
          <p:cNvPr id="1011" name="Google Shape;1011;p52"/>
          <p:cNvCxnSpPr/>
          <p:nvPr/>
        </p:nvCxnSpPr>
        <p:spPr>
          <a:xfrm>
            <a:off x="6095848" y="3666744"/>
            <a:ext cx="0" cy="292608"/>
          </a:xfrm>
          <a:prstGeom prst="straightConnector1">
            <a:avLst/>
          </a:prstGeom>
          <a:noFill/>
          <a:ln cap="flat" cmpd="sng" w="25400">
            <a:solidFill>
              <a:srgbClr val="5B7488"/>
            </a:solidFill>
            <a:prstDash val="solid"/>
            <a:round/>
            <a:headEnd len="sm" w="sm" type="none"/>
            <a:tailEnd len="med" w="med" type="triangle"/>
          </a:ln>
        </p:spPr>
      </p:cxnSp>
      <p:sp>
        <p:nvSpPr>
          <p:cNvPr id="1012" name="Google Shape;1012;p52"/>
          <p:cNvSpPr/>
          <p:nvPr/>
        </p:nvSpPr>
        <p:spPr>
          <a:xfrm>
            <a:off x="4084168" y="3959352"/>
            <a:ext cx="4023360" cy="566928"/>
          </a:xfrm>
          <a:prstGeom prst="roundRect">
            <a:avLst>
              <a:gd fmla="val 1451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52"/>
          <p:cNvSpPr/>
          <p:nvPr/>
        </p:nvSpPr>
        <p:spPr>
          <a:xfrm>
            <a:off x="4084168" y="3959352"/>
            <a:ext cx="4023360" cy="5669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0303F"/>
              </a:buClr>
              <a:buSzPts val="1450"/>
              <a:buFont typeface="Calibri"/>
              <a:buNone/>
            </a:pPr>
            <a:r>
              <a:rPr b="1" i="0" lang="en-US" sz="1450" u="none" cap="none" strike="noStrike">
                <a:solidFill>
                  <a:srgbClr val="20303F"/>
                </a:solidFill>
                <a:latin typeface="Calibri"/>
                <a:ea typeface="Calibri"/>
                <a:cs typeface="Calibri"/>
                <a:sym typeface="Calibri"/>
              </a:rPr>
              <a:t>Backend</a:t>
            </a:r>
            <a:endParaRPr b="0" i="0" sz="1450" u="none" cap="none" strike="noStrike">
              <a:solidFill>
                <a:schemeClr val="dk1"/>
              </a:solidFill>
              <a:latin typeface="Calibri"/>
              <a:ea typeface="Calibri"/>
              <a:cs typeface="Calibri"/>
              <a:sym typeface="Calibri"/>
            </a:endParaRPr>
          </a:p>
        </p:txBody>
      </p:sp>
      <p:cxnSp>
        <p:nvCxnSpPr>
          <p:cNvPr id="1014" name="Google Shape;1014;p52"/>
          <p:cNvCxnSpPr/>
          <p:nvPr/>
        </p:nvCxnSpPr>
        <p:spPr>
          <a:xfrm>
            <a:off x="6095848" y="4526280"/>
            <a:ext cx="0" cy="292608"/>
          </a:xfrm>
          <a:prstGeom prst="straightConnector1">
            <a:avLst/>
          </a:prstGeom>
          <a:noFill/>
          <a:ln cap="flat" cmpd="sng" w="25400">
            <a:solidFill>
              <a:srgbClr val="5B7488"/>
            </a:solidFill>
            <a:prstDash val="solid"/>
            <a:round/>
            <a:headEnd len="sm" w="sm" type="none"/>
            <a:tailEnd len="med" w="med" type="triangle"/>
          </a:ln>
        </p:spPr>
      </p:cxnSp>
      <p:sp>
        <p:nvSpPr>
          <p:cNvPr id="1015" name="Google Shape;1015;p52"/>
          <p:cNvSpPr/>
          <p:nvPr/>
        </p:nvSpPr>
        <p:spPr>
          <a:xfrm>
            <a:off x="4084168" y="4818888"/>
            <a:ext cx="4023360" cy="566928"/>
          </a:xfrm>
          <a:prstGeom prst="roundRect">
            <a:avLst>
              <a:gd fmla="val 14516" name="adj"/>
            </a:avLst>
          </a:prstGeom>
          <a:solidFill>
            <a:srgbClr val="FFFFFF"/>
          </a:solidFill>
          <a:ln cap="flat" cmpd="sng" w="12700">
            <a:solidFill>
              <a:srgbClr val="D8DEE3"/>
            </a:solidFill>
            <a:prstDash val="solid"/>
            <a:round/>
            <a:headEnd len="sm" w="sm" type="none"/>
            <a:tailEnd len="sm" w="sm" type="none"/>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52"/>
          <p:cNvSpPr/>
          <p:nvPr/>
        </p:nvSpPr>
        <p:spPr>
          <a:xfrm>
            <a:off x="4084168" y="4818888"/>
            <a:ext cx="4023360" cy="5669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0303F"/>
              </a:buClr>
              <a:buSzPts val="1450"/>
              <a:buFont typeface="Calibri"/>
              <a:buNone/>
            </a:pPr>
            <a:r>
              <a:rPr b="1" i="0" lang="en-US" sz="1450" u="none" cap="none" strike="noStrike">
                <a:solidFill>
                  <a:srgbClr val="20303F"/>
                </a:solidFill>
                <a:latin typeface="Calibri"/>
                <a:ea typeface="Calibri"/>
                <a:cs typeface="Calibri"/>
                <a:sym typeface="Calibri"/>
              </a:rPr>
              <a:t>Database</a:t>
            </a:r>
            <a:endParaRPr b="0" i="0" sz="1450" u="none" cap="none" strike="noStrike">
              <a:solidFill>
                <a:schemeClr val="dk1"/>
              </a:solidFill>
              <a:latin typeface="Calibri"/>
              <a:ea typeface="Calibri"/>
              <a:cs typeface="Calibri"/>
              <a:sym typeface="Calibri"/>
            </a:endParaRPr>
          </a:p>
        </p:txBody>
      </p:sp>
      <p:cxnSp>
        <p:nvCxnSpPr>
          <p:cNvPr id="1017" name="Google Shape;1017;p52"/>
          <p:cNvCxnSpPr/>
          <p:nvPr/>
        </p:nvCxnSpPr>
        <p:spPr>
          <a:xfrm>
            <a:off x="6095848" y="5385816"/>
            <a:ext cx="0" cy="292608"/>
          </a:xfrm>
          <a:prstGeom prst="straightConnector1">
            <a:avLst/>
          </a:prstGeom>
          <a:noFill/>
          <a:ln cap="flat" cmpd="sng" w="25400">
            <a:solidFill>
              <a:srgbClr val="5B7488"/>
            </a:solidFill>
            <a:prstDash val="solid"/>
            <a:round/>
            <a:headEnd len="sm" w="sm" type="none"/>
            <a:tailEnd len="med" w="med" type="triangle"/>
          </a:ln>
        </p:spPr>
      </p:cxnSp>
      <p:sp>
        <p:nvSpPr>
          <p:cNvPr id="1018" name="Google Shape;1018;p52"/>
          <p:cNvSpPr/>
          <p:nvPr/>
        </p:nvSpPr>
        <p:spPr>
          <a:xfrm>
            <a:off x="4084168" y="5678424"/>
            <a:ext cx="4023360" cy="566928"/>
          </a:xfrm>
          <a:prstGeom prst="roundRect">
            <a:avLst>
              <a:gd fmla="val 14516" name="adj"/>
            </a:avLst>
          </a:prstGeom>
          <a:solidFill>
            <a:srgbClr val="E4EEEC"/>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52"/>
          <p:cNvSpPr/>
          <p:nvPr/>
        </p:nvSpPr>
        <p:spPr>
          <a:xfrm>
            <a:off x="4084168" y="5678424"/>
            <a:ext cx="4023360" cy="5669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F5F5C"/>
              </a:buClr>
              <a:buSzPts val="1450"/>
              <a:buFont typeface="Calibri"/>
              <a:buNone/>
            </a:pPr>
            <a:r>
              <a:rPr b="1" i="0" lang="en-US" sz="1450" u="none" cap="none" strike="noStrike">
                <a:solidFill>
                  <a:srgbClr val="2F5F5C"/>
                </a:solidFill>
                <a:latin typeface="Calibri"/>
                <a:ea typeface="Calibri"/>
                <a:cs typeface="Calibri"/>
                <a:sym typeface="Calibri"/>
              </a:rPr>
              <a:t>User information</a:t>
            </a:r>
            <a:endParaRPr b="0" i="0" sz="1450" u="none" cap="none" strike="noStrike">
              <a:solidFill>
                <a:schemeClr val="dk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7"/>
        </a:solidFill>
      </p:bgPr>
    </p:bg>
    <p:spTree>
      <p:nvGrpSpPr>
        <p:cNvPr id="1024" name="Shape 1024"/>
        <p:cNvGrpSpPr/>
        <p:nvPr/>
      </p:nvGrpSpPr>
      <p:grpSpPr>
        <a:xfrm>
          <a:off x="0" y="0"/>
          <a:ext cx="0" cy="0"/>
          <a:chOff x="0" y="0"/>
          <a:chExt cx="0" cy="0"/>
        </a:xfrm>
      </p:grpSpPr>
      <p:sp>
        <p:nvSpPr>
          <p:cNvPr id="1025" name="Google Shape;1025;p53"/>
          <p:cNvSpPr/>
          <p:nvPr/>
        </p:nvSpPr>
        <p:spPr>
          <a:xfrm>
            <a:off x="566928" y="566928"/>
            <a:ext cx="11057839" cy="8229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0303F"/>
              </a:buClr>
              <a:buSzPts val="2900"/>
              <a:buFont typeface="Cambria"/>
              <a:buNone/>
            </a:pPr>
            <a:r>
              <a:rPr b="1" i="0" lang="en-US" sz="2900" u="none" cap="none" strike="noStrike">
                <a:solidFill>
                  <a:srgbClr val="20303F"/>
                </a:solidFill>
                <a:latin typeface="Cambria"/>
                <a:ea typeface="Cambria"/>
                <a:cs typeface="Cambria"/>
                <a:sym typeface="Cambria"/>
              </a:rPr>
              <a:t>Third-Party Dependencies</a:t>
            </a:r>
            <a:endParaRPr b="0" i="0" sz="2900" u="none" cap="none" strike="noStrike">
              <a:solidFill>
                <a:schemeClr val="dk1"/>
              </a:solidFill>
              <a:latin typeface="Calibri"/>
              <a:ea typeface="Calibri"/>
              <a:cs typeface="Calibri"/>
              <a:sym typeface="Calibri"/>
            </a:endParaRPr>
          </a:p>
        </p:txBody>
      </p:sp>
      <p:sp>
        <p:nvSpPr>
          <p:cNvPr id="1026" name="Google Shape;1026;p53"/>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49</a:t>
            </a:r>
            <a:endParaRPr b="0" i="0" sz="900" u="none" cap="none" strike="noStrike">
              <a:solidFill>
                <a:schemeClr val="dk1"/>
              </a:solidFill>
              <a:latin typeface="Calibri"/>
              <a:ea typeface="Calibri"/>
              <a:cs typeface="Calibri"/>
              <a:sym typeface="Calibri"/>
            </a:endParaRPr>
          </a:p>
        </p:txBody>
      </p:sp>
      <p:sp>
        <p:nvSpPr>
          <p:cNvPr id="1027" name="Google Shape;1027;p53"/>
          <p:cNvSpPr/>
          <p:nvPr/>
        </p:nvSpPr>
        <p:spPr>
          <a:xfrm>
            <a:off x="566928" y="2194560"/>
            <a:ext cx="11057839" cy="1280160"/>
          </a:xfrm>
          <a:prstGeom prst="roundRect">
            <a:avLst>
              <a:gd fmla="val 6429" name="adj"/>
            </a:avLst>
          </a:prstGeom>
          <a:solidFill>
            <a:srgbClr val="20303F"/>
          </a:solidFill>
          <a:ln>
            <a:noFill/>
          </a:ln>
          <a:effectLst>
            <a:outerShdw blurRad="88900" rotWithShape="0" algn="bl" dir="5400000" dist="38100">
              <a:srgbClr val="9AA6AE">
                <a:alpha val="2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53"/>
          <p:cNvSpPr/>
          <p:nvPr/>
        </p:nvSpPr>
        <p:spPr>
          <a:xfrm>
            <a:off x="768096" y="2322576"/>
            <a:ext cx="10655503" cy="1024128"/>
          </a:xfrm>
          <a:prstGeom prst="rect">
            <a:avLst/>
          </a:prstGeom>
          <a:noFill/>
          <a:ln>
            <a:noFill/>
          </a:ln>
        </p:spPr>
        <p:txBody>
          <a:bodyPr anchorCtr="0" anchor="t" bIns="45700" lIns="91425" spcFirstLastPara="1" rIns="91425" wrap="square" tIns="45700">
            <a:noAutofit/>
          </a:bodyPr>
          <a:lstStyle/>
          <a:p>
            <a:pPr indent="0" lvl="0" marL="0" marR="0" rtl="0" algn="l">
              <a:lnSpc>
                <a:spcPct val="102000"/>
              </a:lnSpc>
              <a:spcBef>
                <a:spcPts val="0"/>
              </a:spcBef>
              <a:spcAft>
                <a:spcPts val="0"/>
              </a:spcAft>
              <a:buClr>
                <a:srgbClr val="FFFFFF"/>
              </a:buClr>
              <a:buSzPts val="2000"/>
              <a:buFont typeface="Calibri"/>
              <a:buNone/>
            </a:pPr>
            <a:r>
              <a:rPr b="0" i="0" lang="en-US" sz="2000" u="none" cap="none" strike="noStrike">
                <a:solidFill>
                  <a:srgbClr val="FFFFFF"/>
                </a:solidFill>
                <a:latin typeface="Calibri"/>
                <a:ea typeface="Calibri"/>
                <a:cs typeface="Calibri"/>
                <a:sym typeface="Calibri"/>
              </a:rPr>
              <a:t>Your software will always depend on other existing softwares.</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0303F"/>
        </a:solidFill>
      </p:bgPr>
    </p:bg>
    <p:spTree>
      <p:nvGrpSpPr>
        <p:cNvPr id="1033" name="Shape 1033"/>
        <p:cNvGrpSpPr/>
        <p:nvPr/>
      </p:nvGrpSpPr>
      <p:grpSpPr>
        <a:xfrm>
          <a:off x="0" y="0"/>
          <a:ext cx="0" cy="0"/>
          <a:chOff x="0" y="0"/>
          <a:chExt cx="0" cy="0"/>
        </a:xfrm>
      </p:grpSpPr>
      <p:sp>
        <p:nvSpPr>
          <p:cNvPr id="1034" name="Google Shape;1034;p54"/>
          <p:cNvSpPr/>
          <p:nvPr/>
        </p:nvSpPr>
        <p:spPr>
          <a:xfrm>
            <a:off x="566928" y="2743200"/>
            <a:ext cx="1371600" cy="128016"/>
          </a:xfrm>
          <a:prstGeom prst="rect">
            <a:avLst/>
          </a:prstGeom>
          <a:solidFill>
            <a:srgbClr val="3E7C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54"/>
          <p:cNvSpPr/>
          <p:nvPr/>
        </p:nvSpPr>
        <p:spPr>
          <a:xfrm>
            <a:off x="566928" y="3017520"/>
            <a:ext cx="10607040" cy="914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4800"/>
              <a:buFont typeface="Cambria"/>
              <a:buNone/>
            </a:pPr>
            <a:r>
              <a:rPr b="1" i="0" lang="en-US" sz="4800" u="none" cap="none" strike="noStrike">
                <a:solidFill>
                  <a:srgbClr val="FFFFFF"/>
                </a:solidFill>
                <a:latin typeface="Cambria"/>
                <a:ea typeface="Cambria"/>
                <a:cs typeface="Cambria"/>
                <a:sym typeface="Cambria"/>
              </a:rPr>
              <a:t>Thank you</a:t>
            </a:r>
            <a:endParaRPr b="0" i="0" sz="4800" u="none" cap="none" strike="noStrike">
              <a:solidFill>
                <a:schemeClr val="dk1"/>
              </a:solidFill>
              <a:latin typeface="Calibri"/>
              <a:ea typeface="Calibri"/>
              <a:cs typeface="Calibri"/>
              <a:sym typeface="Calibri"/>
            </a:endParaRPr>
          </a:p>
        </p:txBody>
      </p:sp>
      <p:sp>
        <p:nvSpPr>
          <p:cNvPr id="1036" name="Google Shape;1036;p54"/>
          <p:cNvSpPr/>
          <p:nvPr/>
        </p:nvSpPr>
        <p:spPr>
          <a:xfrm>
            <a:off x="566928" y="4023360"/>
            <a:ext cx="10607040" cy="5486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AEBCC6"/>
              </a:buClr>
              <a:buSzPts val="2000"/>
              <a:buFont typeface="Calibri"/>
              <a:buNone/>
            </a:pPr>
            <a:r>
              <a:rPr b="0" i="0" lang="en-US" sz="2000" u="none" cap="none" strike="noStrike">
                <a:solidFill>
                  <a:srgbClr val="AEBCC6"/>
                </a:solidFill>
                <a:latin typeface="Calibri"/>
                <a:ea typeface="Calibri"/>
                <a:cs typeface="Calibri"/>
                <a:sym typeface="Calibri"/>
              </a:rPr>
              <a:t>Questions, contributions?</a:t>
            </a:r>
            <a:endParaRPr b="0" i="0" sz="2000" u="none" cap="none" strike="noStrike">
              <a:solidFill>
                <a:schemeClr val="dk1"/>
              </a:solidFill>
              <a:latin typeface="Calibri"/>
              <a:ea typeface="Calibri"/>
              <a:cs typeface="Calibri"/>
              <a:sym typeface="Calibri"/>
            </a:endParaRPr>
          </a:p>
        </p:txBody>
      </p:sp>
      <p:sp>
        <p:nvSpPr>
          <p:cNvPr id="1037" name="Google Shape;1037;p54"/>
          <p:cNvSpPr/>
          <p:nvPr/>
        </p:nvSpPr>
        <p:spPr>
          <a:xfrm>
            <a:off x="11430000" y="6419088"/>
            <a:ext cx="640080" cy="29260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C7A85"/>
              </a:buClr>
              <a:buSzPts val="900"/>
              <a:buFont typeface="Calibri"/>
              <a:buNone/>
            </a:pPr>
            <a:r>
              <a:rPr b="0" i="0" lang="en-US" sz="900" u="none" cap="none" strike="noStrike">
                <a:solidFill>
                  <a:srgbClr val="6C7A85"/>
                </a:solidFill>
                <a:latin typeface="Calibri"/>
                <a:ea typeface="Calibri"/>
                <a:cs typeface="Calibri"/>
                <a:sym typeface="Calibri"/>
              </a:rPr>
              <a:t>50</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