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1" r:id="rId6"/>
    <p:sldId id="262" r:id="rId7"/>
    <p:sldId id="263" r:id="rId8"/>
    <p:sldId id="288"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88825" cy="6858000"/>
  <p:notesSz cx="6858000" cy="121888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55"/>
    <p:restoredTop sz="94610"/>
  </p:normalViewPr>
  <p:slideViewPr>
    <p:cSldViewPr snapToGrid="0" snapToObjects="1">
      <p:cViewPr varScale="1">
        <p:scale>
          <a:sx n="124" d="100"/>
          <a:sy n="124" d="100"/>
        </p:scale>
        <p:origin x="2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2952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a team falling into and climbing back out of the trap: A team's first instinct is 'let's build a blockchain savings app' — they're excited about the technology and start looking for users who might want it. That's the weak sequence. The stronger version of the same team spends their first two hours instead talking to Efua, a susu collector who walks around the market collecting small daily deposits by hand. She says her real headache isn't trust or technology — it's that she reconciles every client's balance from memory and a paper notebook, and she's terrified of making a costly mistake. That's a real problem, with a real person attached — and it says nothing yet about blockchain.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a team falling into and climbing back out of the trap: A team's first instinct is 'let's build a blockchain savings app' — they're excited about the technology and start looking for users who might want it. That's the weak sequence. The stronger version of the same team spends their first two hours instead talking to Efua, a susu collector who walks around the market collecting small daily deposits by hand. She says her real headache isn't trust or technology — it's that she reconciles every client's balance from memory and a paper notebook, and she's terrified of making a costly mistake. That's a real problem, with a real person attached — and it says nothing yet about blockchain.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797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running Efua's problem through all four lenses: Desirability — strong; Efua described this exact frustration unprompted. Feasibility — plausible in 48 hours if it stays a simple record-keeping tool; much weaker if the team insists on blockchain or biometric login on day one. Viability — unclear yet; would Efua pay a small fee, or would it need bundling into something MTN already offers free? Flag as open, don't guess. Sustainability — depends on whether it works on the basic phone Efua actually carries, not a flagship smartphone the team assumes she has. Say out loud: 'strong on one lens, honest gaps on the others' is a normal, useful outcome here — not a reason to abandon the idea. Reuse the Ghana snapshot: teams are building against an incumbent (MoMo) people already trust with real money, so desirability means 'better than what already works,' not just functional.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a second persona to show the pattern generalizes: Avoid 'mobile money agents' — still a category, tells a team nothing to design against. Better: 'Efua, a 41-year-old susu collector in Madina market who manages roughly 30 clients' daily savings from memory and a paper notebook, and worries constantly about miscounting someone's balance.' Now a team can picture her day and see exactly where a product might help. Use whichever persona lands better with a given team, but insist on this level of specificity for whatever persona they name for their own idea.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what this sounds like in an actual interview: Weak — 'If we built an app that recorded your susu clients automatically, would you use it?' Efua says 'yes, sounds good' and the team walks away with nothing but a polite yes. Stronger — 'Tell me about the last time you weren't sure of a client's balance.' Efua describes a specific Tuesday she under-counted a client by twenty cedis, discovered it three days later, and repaid it out of her own pocket — concrete, costly, memorable. The second answer gives a team something to design against; the first gives false confidence. WORKED EXAMPLE — a second journey, buying a data bundle mid-task: notice data ran out → interrupt the task → dial the USSD code from memory or a saved note → navigate a multi-level menu → select a bundle → confirm the price → wait for a confirmation SMS → resume the task, often having lost your place. Walking through this alongside the money-transfer example shows teams the framework applies to any repeated, faintly annoying transaction — not just 'send money.' Ask: which step would a team's own idea actually touch, and is that really where the pain is, or just the step that's easiest to notice?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the same technique applied to Efua's problem: Observation — 'Susu collectors track dozens of clients' balances from memory and a paper notebook.' Problem — 'Susu collectors risk costly, trust-damaging errors because they have no reliable way to record and check client balances in the field.' Opportunity/HMW — 'How might we help susu collectors record and verify client balances accurately, without requiring a smartphone or reliable connectivity?' Notice the opportunity statement already encodes a feasibility constraint discovered during Empathize — that's what a good HMW does. WORKED EXAMPLE — a second HMW, aimed at trust rather than access: first-time mobile money users don't trust a digital confirmation screen as much as watching cash change hands. HMW: how might we make a digital transaction feel as certain and reassuring as a handover of physical cash? Deliberately harder than the credit example — a good HMW doesn't need to point toward an easy answer, just a real direction.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stress-testing Efua's Susu App against all three dimensions: Economic — if it's free, who eventually pays: Efua, her clients, or MTN? A team without an answer by demo day hasn't finished the exercise. Social — Efua is comfortable with USSD but not a smartphone app; an Android-only build quietly excludes the exact person the idea was built for. Environmental — a lightweight USSD/SMS tool costs almost nothing in device or connectivity terms; a heavy app with a live AI chatbot layered on top costs meaningfully more for a use case that may not need it. WORKED EXAMPLE — the full four-part Sustainability Test on the same idea: Economic survives only if free to Efua or cheap enough that time saved outweighs cost. Social benefits Efua and clients fairly if it needs no infrastructure only wealthier clients have. Environmental footprint is minimal on USSD. Governance/Trust — the one teams most often skip: if the tool ever shows a client a different balance than Efua remembers, does the tool win the argument, or does her trust in it collapse on the spot?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the same failure mode, fintech-flavoured: Weak — 'Let's put Efua's records on the blockchain so they're tamper-proof.' Technically interesting, almost certainly the wrong first move — her problem was never that someone might tamper with her notebook. Better — 'Susu collectors risk costly errors because they track balances from memory.' That reframing opens the door to much simpler answers: a USSD balance log, a paper-and-SMS hybrid, even a redesigned paper ledger — none needing blockchain. WORKED EXAMPLE — what a real set of 8 might look like for Efua's problem: 1) USSD menu for logging a deposit/withdrawal. 2) Redesigned paper ledger with a running-total box. 3) A WhatsApp bot Efua messages after every transaction. 4) A shared spreadsheet clients can check. 5) A voice-note log transcribed overnight. 6) A stamp-card system with a photo after each stamp. 7) A basic Android app with large-print numbers. 8) A weekly printed statement handed to each client. Point out the useful spread: no-tech to app-based, including one idea (the printed statement) that barely touches Efua's workflow but might still solve the trust problem.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scoring the paper-ledger-redesign idea from Crazy 8s: Desirability high — directly answers what Efua described. Feasibility high — buildable and testable within the hackathon. Viability moderate — costs almost nothing to produce but no obvious revenue line yet. Sustainability high — no hardware or connectivity requirement. Impact moderate — helps one collector at a time rather than digitizing susu at scale. Scalability — the weak point; a redesigned paper ledger doesn't scale the way a digital tool could. Compare against the USSD idea: lower on quick feasibility but far stronger on scalability and impact. Walking teams through two ideas side by side is what makes the filter useful — a comparison tool, not a pass/fail test for a single idea.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a no-code MVP for Efua's problem: the riskiest assumption is that a simple structured log actually reduces her errors. Rather than building software, the team hands Efua a redesigned paper template with clearer columns and asks her to use it for real, for two days, alongside her normal notebook, checking in by phone each evening. Zero code, tests the riskiest assumption directly, buildable in the time it takes to design one page — versus a team that spent six hours building a login screen, which built something but not an MVP. WORKED EXAMPLE — naming and ranking assumptions for Efua's Susu App: Efua will actually adopt a new tool mid-workflow; her clients will accept a change to how balances are recorded; a USSD version will work reliably on her phone; MTN's infrastructure can support it without new integration work. Ask which, if false, kills the idea outright — usually it's the first one, adoption, not the technical ones teams instinctively worry about. That's why the two-day paper-template MVP tests adoption first.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the full six-point check applied to Efua's Susu App: Desirable — yes, confirmed directly by Efua. Feasible — yes, a USSD log is buildable in 48 hours. Viable — open question, needs a revenue answer before demo day. Trustworthy — the hardest one: if the tool and Efua's own memory ever disagree on a balance, whose word does a client believe? A team with no answer here has a real gap, not a minor detail. Sustainable — strong if it stays lightweight. Scalable — strong if built on USSD rather than tied to one collector's phone. Trustworthy is the one dimension the team can't resolve with confident language alone — it needs an actual design decision (a dispute-resolution rule, a visible audit trail) before it can honestly be marked answered.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 the Impact Chain applied to Efua's Susu App: Problem — susu collectors risk costly, trust-damaging balance errors. Intervention — a lightweight USSD balance log. Output — collectors record and check balances accurately in the field. Outcome — fewer disputes, less time reconciling by memory, more client trust retained. Impact — informal savings collection becomes more reliable and more resilient to the trust breakdowns that push clients away. Teaching moment: 'Impact' is not 'we built an app' — it's the last box in the chain, the thing true a season later because the earlier boxes happened first.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CAPSTONE MODEL ANSWER — Efua's Susu App, all ten points: 1) User — Efua, 41, susu collector in Madina market managing ~30 clients' daily savings from memory and a paper notebook. 2) Problem — a specific, costly balance error she made and repaid out of pocket, described unprompted. 3) User journey — the pain sits in reconciliation days after collection, not at the moment of collection. 4) HMW — how might we help susu collectors record and verify client balances accurately, without requiring a smartphone or reliable connectivity? 5) Solution — a USSD-based balance log checked and updated after every transaction. 6) MVP — a two-day paper-template pilot with Efua herself, testing whether clearer structure reduces her error rate, no code required. 7) Business — open question: a small per-collector fee, or bundled into an existing MTN agent product — flagged honestly as unresolved. 8) Sustainability — economically light, socially inclusive (no smartphone needed), near-zero environmental footprint. 9) Impact — fewer balance disputes, more retained client trust, a more resilient informal savings system. 10) Assumption — that collectors like Efua will actually adopt a new habit mid-workflow, which the two-day pilot is designed to test first. Use this as the standard: every line specific, traceable, and honest about what's still unknown.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1.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7863840" y="-3108960"/>
            <a:ext cx="6858000" cy="6858000"/>
          </a:xfrm>
          <a:prstGeom prst="ellipse">
            <a:avLst/>
          </a:prstGeom>
          <a:solidFill>
            <a:srgbClr val="1F6B4A"/>
          </a:solidFill>
          <a:ln/>
        </p:spPr>
      </p:sp>
      <p:sp>
        <p:nvSpPr>
          <p:cNvPr id="3" name="Shape 1"/>
          <p:cNvSpPr/>
          <p:nvPr/>
        </p:nvSpPr>
        <p:spPr>
          <a:xfrm>
            <a:off x="9966960" y="3840480"/>
            <a:ext cx="4572000" cy="4572000"/>
          </a:xfrm>
          <a:prstGeom prst="ellipse">
            <a:avLst/>
          </a:prstGeom>
          <a:solidFill>
            <a:srgbClr val="7ED0E8"/>
          </a:solidFill>
          <a:ln/>
        </p:spPr>
      </p:sp>
      <p:sp>
        <p:nvSpPr>
          <p:cNvPr id="4" name="Shape 2"/>
          <p:cNvSpPr/>
          <p:nvPr/>
        </p:nvSpPr>
        <p:spPr>
          <a:xfrm>
            <a:off x="10908792" y="640080"/>
            <a:ext cx="548640" cy="548640"/>
          </a:xfrm>
          <a:prstGeom prst="diamond">
            <a:avLst/>
          </a:prstGeom>
          <a:solidFill>
            <a:srgbClr val="7ED0E8"/>
          </a:solidFill>
          <a:ln/>
        </p:spPr>
      </p:sp>
      <p:sp>
        <p:nvSpPr>
          <p:cNvPr id="5" name="Text 3"/>
          <p:cNvSpPr/>
          <p:nvPr/>
        </p:nvSpPr>
        <p:spPr>
          <a:xfrm>
            <a:off x="548640" y="105156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MENTOR ORIENTATION — FINTECH &amp; DIGITAL SERVICES TRACK</a:t>
            </a:r>
            <a:endParaRPr lang="en-US" sz="1300" dirty="0"/>
          </a:p>
        </p:txBody>
      </p:sp>
      <p:sp>
        <p:nvSpPr>
          <p:cNvPr id="6" name="Text 4"/>
          <p:cNvSpPr/>
          <p:nvPr/>
        </p:nvSpPr>
        <p:spPr>
          <a:xfrm>
            <a:off x="548640" y="1508760"/>
            <a:ext cx="9326880" cy="173736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Inter" pitchFamily="34" charset="0"/>
                <a:ea typeface="Inter" pitchFamily="34" charset="-122"/>
                <a:cs typeface="Inter" pitchFamily="34" charset="-120"/>
              </a:rPr>
              <a:t>MTN Ghana Tɛkyerɛma Pa
</a:t>
            </a:r>
            <a:r>
              <a:rPr lang="en-US" sz="4200" b="1" dirty="0">
                <a:solidFill>
                  <a:srgbClr val="7ED0E8"/>
                </a:solidFill>
                <a:latin typeface="Inter" pitchFamily="34" charset="0"/>
                <a:ea typeface="Inter" pitchFamily="34" charset="-122"/>
                <a:cs typeface="Inter" pitchFamily="34" charset="-120"/>
              </a:rPr>
              <a:t>Hackathon 2026</a:t>
            </a:r>
            <a:endParaRPr lang="en-US" sz="4200" dirty="0"/>
          </a:p>
        </p:txBody>
      </p:sp>
      <p:sp>
        <p:nvSpPr>
          <p:cNvPr id="7" name="Text 5"/>
          <p:cNvSpPr/>
          <p:nvPr/>
        </p:nvSpPr>
        <p:spPr>
          <a:xfrm>
            <a:off x="548640" y="3246120"/>
            <a:ext cx="10241280" cy="457200"/>
          </a:xfrm>
          <a:prstGeom prst="rect">
            <a:avLst/>
          </a:prstGeom>
          <a:noFill/>
          <a:ln/>
        </p:spPr>
        <p:txBody>
          <a:bodyPr wrap="square" lIns="0" tIns="0" rIns="0" bIns="0" rtlCol="0" anchor="ctr"/>
          <a:lstStyle/>
          <a:p>
            <a:pPr marL="0" indent="0">
              <a:buNone/>
            </a:pPr>
            <a:r>
              <a:rPr lang="en-US" sz="1600" dirty="0">
                <a:solidFill>
                  <a:srgbClr val="AFD8E4"/>
                </a:solidFill>
                <a:latin typeface="Inter" pitchFamily="34" charset="0"/>
                <a:ea typeface="Inter" pitchFamily="34" charset="-122"/>
                <a:cs typeface="Inter" pitchFamily="34" charset="-120"/>
              </a:rPr>
              <a:t>From Problem to Sustainable Solution - Design Thinking for Fintech in Ghana</a:t>
            </a:r>
            <a:endParaRPr lang="en-US" sz="1600" dirty="0"/>
          </a:p>
        </p:txBody>
      </p:sp>
      <p:sp>
        <p:nvSpPr>
          <p:cNvPr id="8" name="Shape 6"/>
          <p:cNvSpPr/>
          <p:nvPr/>
        </p:nvSpPr>
        <p:spPr>
          <a:xfrm>
            <a:off x="548640" y="4160520"/>
            <a:ext cx="6035040" cy="1417320"/>
          </a:xfrm>
          <a:prstGeom prst="roundRect">
            <a:avLst>
              <a:gd name="adj" fmla="val 6452"/>
            </a:avLst>
          </a:prstGeom>
          <a:solidFill>
            <a:srgbClr val="165A69"/>
          </a:solidFill>
          <a:ln w="12700">
            <a:solidFill>
              <a:srgbClr val="7ED0E8"/>
            </a:solidFill>
            <a:prstDash val="solid"/>
          </a:ln>
        </p:spPr>
      </p:sp>
      <p:sp>
        <p:nvSpPr>
          <p:cNvPr id="9" name="Shape 7"/>
          <p:cNvSpPr/>
          <p:nvPr/>
        </p:nvSpPr>
        <p:spPr>
          <a:xfrm>
            <a:off x="804672" y="4471416"/>
            <a:ext cx="777240" cy="777240"/>
          </a:xfrm>
          <a:prstGeom prst="ellipse">
            <a:avLst/>
          </a:prstGeom>
          <a:solidFill>
            <a:srgbClr val="0A3540"/>
          </a:solidFill>
          <a:ln/>
        </p:spPr>
      </p:sp>
      <p:pic>
        <p:nvPicPr>
          <p:cNvPr id="10" name="Image 0" descr="/home/claude/mentorship_deck/icons/handshake_navy.png"/>
          <p:cNvPicPr>
            <a:picLocks noChangeAspect="1"/>
          </p:cNvPicPr>
          <p:nvPr/>
        </p:nvPicPr>
        <p:blipFill>
          <a:blip r:embed="rId3"/>
          <a:stretch>
            <a:fillRect/>
          </a:stretch>
        </p:blipFill>
        <p:spPr>
          <a:xfrm>
            <a:off x="998982" y="4665726"/>
            <a:ext cx="388620" cy="388620"/>
          </a:xfrm>
          <a:prstGeom prst="rect">
            <a:avLst/>
          </a:prstGeom>
        </p:spPr>
      </p:pic>
      <p:sp>
        <p:nvSpPr>
          <p:cNvPr id="11" name="Text 8"/>
          <p:cNvSpPr/>
          <p:nvPr/>
        </p:nvSpPr>
        <p:spPr>
          <a:xfrm>
            <a:off x="1783080" y="4379976"/>
            <a:ext cx="4480560" cy="411480"/>
          </a:xfrm>
          <a:prstGeom prst="rect">
            <a:avLst/>
          </a:prstGeom>
          <a:noFill/>
          <a:ln/>
        </p:spPr>
        <p:txBody>
          <a:bodyPr wrap="square" lIns="0" tIns="0" rIns="0" bIns="0" rtlCol="0" anchor="ctr"/>
          <a:lstStyle/>
          <a:p>
            <a:pPr marL="0" indent="0">
              <a:buNone/>
            </a:pPr>
            <a:r>
              <a:rPr lang="en-US" sz="1800" b="1" dirty="0">
                <a:solidFill>
                  <a:srgbClr val="7ED0E8"/>
                </a:solidFill>
                <a:latin typeface="Inter" pitchFamily="34" charset="0"/>
                <a:ea typeface="Inter" pitchFamily="34" charset="-122"/>
                <a:cs typeface="Inter" pitchFamily="34" charset="-120"/>
              </a:rPr>
              <a:t>› </a:t>
            </a:r>
            <a:r>
              <a:rPr lang="en-US" sz="1800" b="1" dirty="0">
                <a:solidFill>
                  <a:srgbClr val="FFFFFF"/>
                </a:solidFill>
                <a:latin typeface="Inter" pitchFamily="34" charset="0"/>
                <a:ea typeface="Inter" pitchFamily="34" charset="-122"/>
                <a:cs typeface="Inter" pitchFamily="34" charset="-120"/>
              </a:rPr>
              <a:t>Joshua Kwashie Kwabla</a:t>
            </a:r>
            <a:endParaRPr lang="en-US" sz="1800" dirty="0"/>
          </a:p>
        </p:txBody>
      </p:sp>
      <p:sp>
        <p:nvSpPr>
          <p:cNvPr id="12" name="Text 9"/>
          <p:cNvSpPr/>
          <p:nvPr/>
        </p:nvSpPr>
        <p:spPr>
          <a:xfrm>
            <a:off x="1783080" y="4782312"/>
            <a:ext cx="4480560" cy="685800"/>
          </a:xfrm>
          <a:prstGeom prst="rect">
            <a:avLst/>
          </a:prstGeom>
          <a:noFill/>
          <a:ln/>
        </p:spPr>
        <p:txBody>
          <a:bodyPr wrap="square" lIns="0" tIns="0" rIns="0" bIns="0" rtlCol="0" anchor="ctr"/>
          <a:lstStyle/>
          <a:p>
            <a:pPr marL="0" indent="0">
              <a:buNone/>
            </a:pPr>
            <a:r>
              <a:rPr lang="en-US" sz="1200" dirty="0">
                <a:solidFill>
                  <a:srgbClr val="AFD8E4"/>
                </a:solidFill>
                <a:latin typeface="Inter" pitchFamily="34" charset="0"/>
                <a:ea typeface="Inter" pitchFamily="34" charset="-122"/>
                <a:cs typeface="Inter" pitchFamily="34" charset="-120"/>
              </a:rPr>
              <a:t>Data Scientist &amp; AI Researcher - Category Mentor</a:t>
            </a:r>
            <a:endParaRPr lang="en-US" sz="1200" dirty="0"/>
          </a:p>
        </p:txBody>
      </p:sp>
      <p:sp>
        <p:nvSpPr>
          <p:cNvPr id="13" name="Shape 10"/>
          <p:cNvSpPr/>
          <p:nvPr/>
        </p:nvSpPr>
        <p:spPr>
          <a:xfrm>
            <a:off x="548640" y="6144768"/>
            <a:ext cx="2880360" cy="384048"/>
          </a:xfrm>
          <a:prstGeom prst="homePlate">
            <a:avLst/>
          </a:prstGeom>
          <a:solidFill>
            <a:srgbClr val="34C77B"/>
          </a:solidFill>
          <a:ln/>
        </p:spPr>
      </p:sp>
      <p:sp>
        <p:nvSpPr>
          <p:cNvPr id="14" name="Text 11"/>
          <p:cNvSpPr/>
          <p:nvPr/>
        </p:nvSpPr>
        <p:spPr>
          <a:xfrm>
            <a:off x="694944" y="6144768"/>
            <a:ext cx="2611161" cy="384048"/>
          </a:xfrm>
          <a:prstGeom prst="rect">
            <a:avLst/>
          </a:prstGeom>
          <a:noFill/>
          <a:ln/>
        </p:spPr>
        <p:txBody>
          <a:bodyPr wrap="square" lIns="0" tIns="0" rIns="0" bIns="0" rtlCol="0" anchor="ctr"/>
          <a:lstStyle/>
          <a:p>
            <a:pPr marL="0" indent="0">
              <a:buNone/>
            </a:pPr>
            <a:r>
              <a:rPr lang="en-US" sz="1150" b="1" dirty="0">
                <a:solidFill>
                  <a:srgbClr val="0A3540"/>
                </a:solidFill>
                <a:latin typeface="Inter" pitchFamily="34" charset="0"/>
                <a:ea typeface="Inter" pitchFamily="34" charset="-122"/>
                <a:cs typeface="Inter" pitchFamily="34" charset="-120"/>
              </a:rPr>
              <a:t>27 AUG 2026</a:t>
            </a:r>
            <a:endParaRPr lang="en-US" sz="1150" dirty="0"/>
          </a:p>
        </p:txBody>
      </p:sp>
      <p:sp>
        <p:nvSpPr>
          <p:cNvPr id="16" name="Text 13"/>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01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931920" cy="6858000"/>
          </a:xfrm>
          <a:prstGeom prst="rect">
            <a:avLst/>
          </a:prstGeom>
          <a:solidFill>
            <a:srgbClr val="0A3540"/>
          </a:solidFill>
          <a:ln/>
        </p:spPr>
      </p:sp>
      <p:sp>
        <p:nvSpPr>
          <p:cNvPr id="3" name="Shape 1"/>
          <p:cNvSpPr/>
          <p:nvPr/>
        </p:nvSpPr>
        <p:spPr>
          <a:xfrm>
            <a:off x="548640" y="640080"/>
            <a:ext cx="914400" cy="914400"/>
          </a:xfrm>
          <a:prstGeom prst="ellipse">
            <a:avLst/>
          </a:prstGeom>
          <a:solidFill>
            <a:srgbClr val="165A69"/>
          </a:solidFill>
          <a:ln/>
        </p:spPr>
      </p:sp>
      <p:pic>
        <p:nvPicPr>
          <p:cNvPr id="4" name="Image 0" descr="/home/claude/mentorship_deck/icons/user_navy.png"/>
          <p:cNvPicPr>
            <a:picLocks noChangeAspect="1"/>
          </p:cNvPicPr>
          <p:nvPr/>
        </p:nvPicPr>
        <p:blipFill>
          <a:blip r:embed="rId3"/>
          <a:stretch>
            <a:fillRect/>
          </a:stretch>
        </p:blipFill>
        <p:spPr>
          <a:xfrm>
            <a:off x="777240" y="868680"/>
            <a:ext cx="457200" cy="457200"/>
          </a:xfrm>
          <a:prstGeom prst="rect">
            <a:avLst/>
          </a:prstGeom>
        </p:spPr>
      </p:pic>
      <p:sp>
        <p:nvSpPr>
          <p:cNvPr id="5" name="Text 2"/>
          <p:cNvSpPr/>
          <p:nvPr/>
        </p:nvSpPr>
        <p:spPr>
          <a:xfrm>
            <a:off x="548640" y="1783080"/>
            <a:ext cx="3017520" cy="1005840"/>
          </a:xfrm>
          <a:prstGeom prst="rect">
            <a:avLst/>
          </a:prstGeom>
          <a:noFill/>
          <a:ln/>
        </p:spPr>
        <p:txBody>
          <a:bodyPr wrap="square" lIns="0" tIns="0" rIns="0" bIns="0" rtlCol="0" anchor="ctr"/>
          <a:lstStyle/>
          <a:p>
            <a:pPr marL="0" indent="0">
              <a:lnSpc>
                <a:spcPct val="105000"/>
              </a:lnSpc>
              <a:buNone/>
            </a:pPr>
            <a:r>
              <a:rPr lang="en-US" sz="2400" b="1" dirty="0">
                <a:solidFill>
                  <a:srgbClr val="FFFFFF"/>
                </a:solidFill>
                <a:latin typeface="Inter" pitchFamily="34" charset="0"/>
                <a:ea typeface="Inter" pitchFamily="34" charset="-122"/>
                <a:cs typeface="Inter" pitchFamily="34" charset="-120"/>
              </a:rPr>
              <a:t>Joshua Kwashie</a:t>
            </a:r>
            <a:endParaRPr lang="en-US" sz="2400" dirty="0"/>
          </a:p>
          <a:p>
            <a:pPr marL="0" indent="0">
              <a:lnSpc>
                <a:spcPct val="105000"/>
              </a:lnSpc>
              <a:buNone/>
            </a:pPr>
            <a:r>
              <a:rPr lang="en-US" sz="2400" b="1" dirty="0">
                <a:solidFill>
                  <a:srgbClr val="FFFFFF"/>
                </a:solidFill>
                <a:latin typeface="Inter" pitchFamily="34" charset="0"/>
                <a:ea typeface="Inter" pitchFamily="34" charset="-122"/>
                <a:cs typeface="Inter" pitchFamily="34" charset="-120"/>
              </a:rPr>
              <a:t>Kwabla</a:t>
            </a:r>
            <a:endParaRPr lang="en-US" sz="2400" dirty="0"/>
          </a:p>
        </p:txBody>
      </p:sp>
      <p:sp>
        <p:nvSpPr>
          <p:cNvPr id="6" name="Text 3"/>
          <p:cNvSpPr/>
          <p:nvPr/>
        </p:nvSpPr>
        <p:spPr>
          <a:xfrm>
            <a:off x="548640" y="2788920"/>
            <a:ext cx="3017520" cy="548640"/>
          </a:xfrm>
          <a:prstGeom prst="rect">
            <a:avLst/>
          </a:prstGeom>
          <a:noFill/>
          <a:ln/>
        </p:spPr>
        <p:txBody>
          <a:bodyPr wrap="square" lIns="0" tIns="0" rIns="0" bIns="0" rtlCol="0" anchor="ctr"/>
          <a:lstStyle/>
          <a:p>
            <a:pPr marL="0" indent="0">
              <a:buNone/>
            </a:pPr>
            <a:r>
              <a:rPr lang="en-US" sz="1300" b="1" dirty="0">
                <a:solidFill>
                  <a:srgbClr val="7ED0E8"/>
                </a:solidFill>
                <a:latin typeface="Inter" pitchFamily="34" charset="0"/>
                <a:ea typeface="Inter" pitchFamily="34" charset="-122"/>
                <a:cs typeface="Inter" pitchFamily="34" charset="-120"/>
              </a:rPr>
              <a:t>Data Scientist &amp; AI Researcher</a:t>
            </a:r>
            <a:endParaRPr lang="en-US" sz="1300" dirty="0"/>
          </a:p>
        </p:txBody>
      </p:sp>
      <p:sp>
        <p:nvSpPr>
          <p:cNvPr id="7" name="Text 4"/>
          <p:cNvSpPr/>
          <p:nvPr/>
        </p:nvSpPr>
        <p:spPr>
          <a:xfrm>
            <a:off x="548640" y="5943600"/>
            <a:ext cx="3017520" cy="365760"/>
          </a:xfrm>
          <a:prstGeom prst="rect">
            <a:avLst/>
          </a:prstGeom>
          <a:noFill/>
          <a:ln/>
        </p:spPr>
        <p:txBody>
          <a:bodyPr wrap="square" lIns="0" tIns="0" rIns="0" bIns="0" rtlCol="0" anchor="ctr"/>
          <a:lstStyle/>
          <a:p>
            <a:pPr marL="0" indent="0">
              <a:buNone/>
            </a:pPr>
            <a:r>
              <a:rPr lang="en-US" sz="1200" dirty="0">
                <a:solidFill>
                  <a:srgbClr val="AFD8E4"/>
                </a:solidFill>
                <a:latin typeface="Inter" pitchFamily="34" charset="0"/>
                <a:ea typeface="Inter" pitchFamily="34" charset="-122"/>
                <a:cs typeface="Inter" pitchFamily="34" charset="-120"/>
              </a:rPr>
              <a:t>Founder, Nunya Hub — Keta</a:t>
            </a:r>
            <a:endParaRPr lang="en-US" sz="1200" dirty="0"/>
          </a:p>
        </p:txBody>
      </p:sp>
      <p:sp>
        <p:nvSpPr>
          <p:cNvPr id="8" name="Text 5"/>
          <p:cNvSpPr/>
          <p:nvPr/>
        </p:nvSpPr>
        <p:spPr>
          <a:xfrm>
            <a:off x="44348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FINTECH &amp; DIGITAL SERVICES</a:t>
            </a:r>
            <a:endParaRPr lang="en-US" sz="1300" dirty="0"/>
          </a:p>
        </p:txBody>
      </p:sp>
      <p:sp>
        <p:nvSpPr>
          <p:cNvPr id="9" name="Text 6"/>
          <p:cNvSpPr/>
          <p:nvPr/>
        </p:nvSpPr>
        <p:spPr>
          <a:xfrm>
            <a:off x="4434840" y="749808"/>
            <a:ext cx="72054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About Your Mentor</a:t>
            </a:r>
            <a:endParaRPr lang="en-US" sz="2800" dirty="0"/>
          </a:p>
        </p:txBody>
      </p:sp>
      <p:sp>
        <p:nvSpPr>
          <p:cNvPr id="10" name="Shape 7"/>
          <p:cNvSpPr/>
          <p:nvPr/>
        </p:nvSpPr>
        <p:spPr>
          <a:xfrm>
            <a:off x="4434840" y="1965960"/>
            <a:ext cx="502920" cy="502920"/>
          </a:xfrm>
          <a:prstGeom prst="ellipse">
            <a:avLst/>
          </a:prstGeom>
          <a:solidFill>
            <a:srgbClr val="165A69"/>
          </a:solidFill>
          <a:ln/>
        </p:spPr>
      </p:sp>
      <p:pic>
        <p:nvPicPr>
          <p:cNvPr id="11" name="Image 1" descr="/home/claude/mentorship_deck/icons/chart_navy.png"/>
          <p:cNvPicPr>
            <a:picLocks noChangeAspect="1"/>
          </p:cNvPicPr>
          <p:nvPr/>
        </p:nvPicPr>
        <p:blipFill>
          <a:blip r:embed="rId4"/>
          <a:stretch>
            <a:fillRect/>
          </a:stretch>
        </p:blipFill>
        <p:spPr>
          <a:xfrm>
            <a:off x="4560570" y="2091690"/>
            <a:ext cx="251460" cy="251460"/>
          </a:xfrm>
          <a:prstGeom prst="rect">
            <a:avLst/>
          </a:prstGeom>
        </p:spPr>
      </p:pic>
      <p:sp>
        <p:nvSpPr>
          <p:cNvPr id="12" name="Text 8"/>
          <p:cNvSpPr/>
          <p:nvPr/>
        </p:nvSpPr>
        <p:spPr>
          <a:xfrm>
            <a:off x="5120640" y="1929384"/>
            <a:ext cx="6519672" cy="292608"/>
          </a:xfrm>
          <a:prstGeom prst="rect">
            <a:avLst/>
          </a:prstGeom>
          <a:noFill/>
          <a:ln/>
        </p:spPr>
        <p:txBody>
          <a:bodyPr wrap="square" lIns="0" tIns="0" rIns="0" bIns="0" rtlCol="0" anchor="ctr"/>
          <a:lstStyle/>
          <a:p>
            <a:pPr marL="0" indent="0">
              <a:buNone/>
            </a:pPr>
            <a:r>
              <a:rPr lang="en-US" sz="1500" b="1" dirty="0">
                <a:solidFill>
                  <a:srgbClr val="0B2530"/>
                </a:solidFill>
                <a:latin typeface="Inter" pitchFamily="34" charset="0"/>
                <a:ea typeface="Inter" pitchFamily="34" charset="-122"/>
                <a:cs typeface="Inter" pitchFamily="34" charset="-120"/>
              </a:rPr>
              <a:t>Financial services background</a:t>
            </a:r>
            <a:endParaRPr lang="en-US" sz="1500" dirty="0"/>
          </a:p>
        </p:txBody>
      </p:sp>
      <p:sp>
        <p:nvSpPr>
          <p:cNvPr id="13" name="Text 9"/>
          <p:cNvSpPr/>
          <p:nvPr/>
        </p:nvSpPr>
        <p:spPr>
          <a:xfrm>
            <a:off x="5120640" y="2212848"/>
            <a:ext cx="65196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Professional experience spanning banking, business intelligence, and financial services technology.</a:t>
            </a:r>
            <a:endParaRPr lang="en-US" sz="1150" dirty="0"/>
          </a:p>
        </p:txBody>
      </p:sp>
      <p:sp>
        <p:nvSpPr>
          <p:cNvPr id="14" name="Shape 10"/>
          <p:cNvSpPr/>
          <p:nvPr/>
        </p:nvSpPr>
        <p:spPr>
          <a:xfrm>
            <a:off x="4434840" y="3044952"/>
            <a:ext cx="502920" cy="502920"/>
          </a:xfrm>
          <a:prstGeom prst="ellipse">
            <a:avLst/>
          </a:prstGeom>
          <a:solidFill>
            <a:srgbClr val="165A69"/>
          </a:solidFill>
          <a:ln/>
        </p:spPr>
      </p:sp>
      <p:pic>
        <p:nvPicPr>
          <p:cNvPr id="15" name="Image 2" descr="/home/claude/mentorship_deck/icons/mobile_navy.png"/>
          <p:cNvPicPr>
            <a:picLocks noChangeAspect="1"/>
          </p:cNvPicPr>
          <p:nvPr/>
        </p:nvPicPr>
        <p:blipFill>
          <a:blip r:embed="rId5"/>
          <a:stretch>
            <a:fillRect/>
          </a:stretch>
        </p:blipFill>
        <p:spPr>
          <a:xfrm>
            <a:off x="4560570" y="3170682"/>
            <a:ext cx="251460" cy="251460"/>
          </a:xfrm>
          <a:prstGeom prst="rect">
            <a:avLst/>
          </a:prstGeom>
        </p:spPr>
      </p:pic>
      <p:sp>
        <p:nvSpPr>
          <p:cNvPr id="16" name="Text 11"/>
          <p:cNvSpPr/>
          <p:nvPr/>
        </p:nvSpPr>
        <p:spPr>
          <a:xfrm>
            <a:off x="5120640" y="3008376"/>
            <a:ext cx="6519672" cy="292608"/>
          </a:xfrm>
          <a:prstGeom prst="rect">
            <a:avLst/>
          </a:prstGeom>
          <a:noFill/>
          <a:ln/>
        </p:spPr>
        <p:txBody>
          <a:bodyPr wrap="square" lIns="0" tIns="0" rIns="0" bIns="0" rtlCol="0" anchor="ctr"/>
          <a:lstStyle/>
          <a:p>
            <a:pPr marL="0" indent="0">
              <a:buNone/>
            </a:pPr>
            <a:r>
              <a:rPr lang="en-US" sz="1500" b="1" dirty="0">
                <a:solidFill>
                  <a:srgbClr val="0B2530"/>
                </a:solidFill>
                <a:latin typeface="Inter" pitchFamily="34" charset="0"/>
                <a:ea typeface="Inter" pitchFamily="34" charset="-122"/>
                <a:cs typeface="Inter" pitchFamily="34" charset="-120"/>
              </a:rPr>
              <a:t>ML &amp; NLP researcher</a:t>
            </a:r>
            <a:endParaRPr lang="en-US" sz="1500" dirty="0"/>
          </a:p>
        </p:txBody>
      </p:sp>
      <p:sp>
        <p:nvSpPr>
          <p:cNvPr id="17" name="Text 12"/>
          <p:cNvSpPr/>
          <p:nvPr/>
        </p:nvSpPr>
        <p:spPr>
          <a:xfrm>
            <a:off x="5120640" y="3291840"/>
            <a:ext cx="65196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Focused on machine learning and Natural Language Processing — including Automatic Speech Recognition and Large Language Models.</a:t>
            </a:r>
            <a:endParaRPr lang="en-US" sz="1150" dirty="0"/>
          </a:p>
        </p:txBody>
      </p:sp>
      <p:sp>
        <p:nvSpPr>
          <p:cNvPr id="18" name="Shape 13"/>
          <p:cNvSpPr/>
          <p:nvPr/>
        </p:nvSpPr>
        <p:spPr>
          <a:xfrm>
            <a:off x="4434840" y="4123944"/>
            <a:ext cx="502920" cy="502920"/>
          </a:xfrm>
          <a:prstGeom prst="ellipse">
            <a:avLst/>
          </a:prstGeom>
          <a:solidFill>
            <a:srgbClr val="165A69"/>
          </a:solidFill>
          <a:ln/>
        </p:spPr>
      </p:sp>
      <p:pic>
        <p:nvPicPr>
          <p:cNvPr id="19" name="Image 3" descr="/home/claude/mentorship_deck/icons/language_navy.png"/>
          <p:cNvPicPr>
            <a:picLocks noChangeAspect="1"/>
          </p:cNvPicPr>
          <p:nvPr/>
        </p:nvPicPr>
        <p:blipFill>
          <a:blip r:embed="rId6"/>
          <a:stretch>
            <a:fillRect/>
          </a:stretch>
        </p:blipFill>
        <p:spPr>
          <a:xfrm>
            <a:off x="4560570" y="4249674"/>
            <a:ext cx="251460" cy="251460"/>
          </a:xfrm>
          <a:prstGeom prst="rect">
            <a:avLst/>
          </a:prstGeom>
        </p:spPr>
      </p:pic>
      <p:sp>
        <p:nvSpPr>
          <p:cNvPr id="20" name="Text 14"/>
          <p:cNvSpPr/>
          <p:nvPr/>
        </p:nvSpPr>
        <p:spPr>
          <a:xfrm>
            <a:off x="5120640" y="4087368"/>
            <a:ext cx="6519672" cy="292608"/>
          </a:xfrm>
          <a:prstGeom prst="rect">
            <a:avLst/>
          </a:prstGeom>
          <a:noFill/>
          <a:ln/>
        </p:spPr>
        <p:txBody>
          <a:bodyPr wrap="square" lIns="0" tIns="0" rIns="0" bIns="0" rtlCol="0" anchor="ctr"/>
          <a:lstStyle/>
          <a:p>
            <a:pPr marL="0" indent="0">
              <a:buNone/>
            </a:pPr>
            <a:r>
              <a:rPr lang="en-US" sz="1500" b="1" dirty="0">
                <a:solidFill>
                  <a:srgbClr val="0B2530"/>
                </a:solidFill>
                <a:latin typeface="Inter" pitchFamily="34" charset="0"/>
                <a:ea typeface="Inter" pitchFamily="34" charset="-122"/>
                <a:cs typeface="Inter" pitchFamily="34" charset="-120"/>
              </a:rPr>
              <a:t>Inclusion-first application</a:t>
            </a:r>
            <a:endParaRPr lang="en-US" sz="1500" dirty="0"/>
          </a:p>
        </p:txBody>
      </p:sp>
      <p:sp>
        <p:nvSpPr>
          <p:cNvPr id="21" name="Text 15"/>
          <p:cNvSpPr/>
          <p:nvPr/>
        </p:nvSpPr>
        <p:spPr>
          <a:xfrm>
            <a:off x="5120640" y="4370832"/>
            <a:ext cx="65196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Applies this research to healthcare communication in multilingual, low-literacy settings — directly relevant to inclusive fintech design.</a:t>
            </a:r>
            <a:endParaRPr lang="en-US" sz="1150" dirty="0"/>
          </a:p>
        </p:txBody>
      </p:sp>
      <p:sp>
        <p:nvSpPr>
          <p:cNvPr id="22" name="Shape 16"/>
          <p:cNvSpPr/>
          <p:nvPr/>
        </p:nvSpPr>
        <p:spPr>
          <a:xfrm>
            <a:off x="4434840" y="5202936"/>
            <a:ext cx="502920" cy="502920"/>
          </a:xfrm>
          <a:prstGeom prst="ellipse">
            <a:avLst/>
          </a:prstGeom>
          <a:solidFill>
            <a:srgbClr val="165A69"/>
          </a:solidFill>
          <a:ln/>
        </p:spPr>
      </p:sp>
      <p:pic>
        <p:nvPicPr>
          <p:cNvPr id="23" name="Image 4" descr="/home/claude/mentorship_deck/icons/globe_navy.png"/>
          <p:cNvPicPr>
            <a:picLocks noChangeAspect="1"/>
          </p:cNvPicPr>
          <p:nvPr/>
        </p:nvPicPr>
        <p:blipFill>
          <a:blip r:embed="rId7"/>
          <a:stretch>
            <a:fillRect/>
          </a:stretch>
        </p:blipFill>
        <p:spPr>
          <a:xfrm>
            <a:off x="4560570" y="5328666"/>
            <a:ext cx="251460" cy="251460"/>
          </a:xfrm>
          <a:prstGeom prst="rect">
            <a:avLst/>
          </a:prstGeom>
        </p:spPr>
      </p:pic>
      <p:sp>
        <p:nvSpPr>
          <p:cNvPr id="24" name="Text 17"/>
          <p:cNvSpPr/>
          <p:nvPr/>
        </p:nvSpPr>
        <p:spPr>
          <a:xfrm>
            <a:off x="5120640" y="5166360"/>
            <a:ext cx="6519672" cy="292608"/>
          </a:xfrm>
          <a:prstGeom prst="rect">
            <a:avLst/>
          </a:prstGeom>
          <a:noFill/>
          <a:ln/>
        </p:spPr>
        <p:txBody>
          <a:bodyPr wrap="square" lIns="0" tIns="0" rIns="0" bIns="0" rtlCol="0" anchor="ctr"/>
          <a:lstStyle/>
          <a:p>
            <a:pPr marL="0" indent="0">
              <a:buNone/>
            </a:pPr>
            <a:r>
              <a:rPr lang="en-US" sz="1500" b="1" dirty="0">
                <a:solidFill>
                  <a:srgbClr val="0B2530"/>
                </a:solidFill>
                <a:latin typeface="Inter" pitchFamily="34" charset="0"/>
                <a:ea typeface="Inter" pitchFamily="34" charset="-122"/>
                <a:cs typeface="Inter" pitchFamily="34" charset="-120"/>
              </a:rPr>
              <a:t>Community builder</a:t>
            </a:r>
            <a:endParaRPr lang="en-US" sz="1500" dirty="0"/>
          </a:p>
        </p:txBody>
      </p:sp>
      <p:sp>
        <p:nvSpPr>
          <p:cNvPr id="25" name="Text 18"/>
          <p:cNvSpPr/>
          <p:nvPr/>
        </p:nvSpPr>
        <p:spPr>
          <a:xfrm>
            <a:off x="5120640" y="5449824"/>
            <a:ext cx="65196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Founder of Nunya Hub in Keta, training communities in AI, robotics, and emerging technology.</a:t>
            </a:r>
            <a:endParaRPr lang="en-US" sz="1150" dirty="0"/>
          </a:p>
        </p:txBody>
      </p:sp>
      <p:sp>
        <p:nvSpPr>
          <p:cNvPr id="26" name="Text 19"/>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MENTOR INTRODUCTION</a:t>
            </a:r>
            <a:endParaRPr lang="en-US" sz="1000" dirty="0"/>
          </a:p>
        </p:txBody>
      </p:sp>
      <p:sp>
        <p:nvSpPr>
          <p:cNvPr id="27" name="Text 20"/>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MENTOR PHILOSOPHY</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Why I Mentor This Track</a:t>
            </a:r>
            <a:endParaRPr lang="en-US" sz="2800" dirty="0"/>
          </a:p>
        </p:txBody>
      </p:sp>
      <p:sp>
        <p:nvSpPr>
          <p:cNvPr id="4" name="Text 2"/>
          <p:cNvSpPr/>
          <p:nvPr/>
        </p:nvSpPr>
        <p:spPr>
          <a:xfrm>
            <a:off x="548640" y="1691640"/>
            <a:ext cx="11091672" cy="1188720"/>
          </a:xfrm>
          <a:prstGeom prst="rect">
            <a:avLst/>
          </a:prstGeom>
          <a:noFill/>
          <a:ln/>
        </p:spPr>
        <p:txBody>
          <a:bodyPr wrap="square" lIns="0" tIns="0" rIns="0" bIns="0" rtlCol="0" anchor="ctr"/>
          <a:lstStyle/>
          <a:p>
            <a:pPr marL="0" indent="0">
              <a:lnSpc>
                <a:spcPct val="125000"/>
              </a:lnSpc>
              <a:buNone/>
            </a:pPr>
            <a:r>
              <a:rPr lang="en-US" sz="1500" dirty="0">
                <a:solidFill>
                  <a:srgbClr val="0B2530"/>
                </a:solidFill>
                <a:latin typeface="Inter" pitchFamily="34" charset="0"/>
                <a:ea typeface="Inter" pitchFamily="34" charset="-122"/>
                <a:cs typeface="Inter" pitchFamily="34" charset="-120"/>
              </a:rPr>
              <a:t>Ghana's next leap in financial inclusion won't come from more apps , it will come from apps built by</a:t>
            </a:r>
            <a:endParaRPr lang="en-US" sz="1500" dirty="0"/>
          </a:p>
          <a:p>
            <a:pPr marL="0" indent="0">
              <a:lnSpc>
                <a:spcPct val="125000"/>
              </a:lnSpc>
              <a:buNone/>
            </a:pPr>
            <a:r>
              <a:rPr lang="en-US" sz="1500" dirty="0">
                <a:solidFill>
                  <a:srgbClr val="0B2530"/>
                </a:solidFill>
                <a:latin typeface="Inter" pitchFamily="34" charset="0"/>
                <a:ea typeface="Inter" pitchFamily="34" charset="-122"/>
                <a:cs typeface="Inter" pitchFamily="34" charset="-120"/>
              </a:rPr>
              <a:t>teams who took the time to understand people who are not fluent in English, not confident with</a:t>
            </a:r>
            <a:endParaRPr lang="en-US" sz="1500" dirty="0"/>
          </a:p>
          <a:p>
            <a:pPr marL="0" indent="0">
              <a:lnSpc>
                <a:spcPct val="125000"/>
              </a:lnSpc>
              <a:buNone/>
            </a:pPr>
            <a:r>
              <a:rPr lang="en-US" sz="1500" dirty="0">
                <a:solidFill>
                  <a:srgbClr val="0B2530"/>
                </a:solidFill>
                <a:latin typeface="Inter" pitchFamily="34" charset="0"/>
                <a:ea typeface="Inter" pitchFamily="34" charset="-122"/>
                <a:cs typeface="Inter" pitchFamily="34" charset="-120"/>
              </a:rPr>
              <a:t>smartphones, and not always online. That is the discipline I want to instill this hackathon: think</a:t>
            </a:r>
            <a:endParaRPr lang="en-US" sz="1500" dirty="0"/>
          </a:p>
          <a:p>
            <a:pPr marL="0" indent="0">
              <a:lnSpc>
                <a:spcPct val="125000"/>
              </a:lnSpc>
              <a:buNone/>
            </a:pPr>
            <a:r>
              <a:rPr lang="en-US" sz="1500" dirty="0">
                <a:solidFill>
                  <a:srgbClr val="0B2530"/>
                </a:solidFill>
                <a:latin typeface="Inter" pitchFamily="34" charset="0"/>
                <a:ea typeface="Inter" pitchFamily="34" charset="-122"/>
                <a:cs typeface="Inter" pitchFamily="34" charset="-120"/>
              </a:rPr>
              <a:t>deeply before you build, so what you build actually works for the people who need it most.</a:t>
            </a:r>
            <a:endParaRPr lang="en-US" sz="1500" dirty="0"/>
          </a:p>
        </p:txBody>
      </p:sp>
      <p:sp>
        <p:nvSpPr>
          <p:cNvPr id="5" name="Shape 3"/>
          <p:cNvSpPr/>
          <p:nvPr/>
        </p:nvSpPr>
        <p:spPr>
          <a:xfrm>
            <a:off x="548640" y="3246120"/>
            <a:ext cx="3514344" cy="2468880"/>
          </a:xfrm>
          <a:prstGeom prst="roundRect">
            <a:avLst>
              <a:gd name="adj" fmla="val 3704"/>
            </a:avLst>
          </a:prstGeom>
          <a:solidFill>
            <a:srgbClr val="EFF8FA"/>
          </a:solidFill>
          <a:ln/>
        </p:spPr>
      </p:sp>
      <p:sp>
        <p:nvSpPr>
          <p:cNvPr id="6" name="Shape 4"/>
          <p:cNvSpPr/>
          <p:nvPr/>
        </p:nvSpPr>
        <p:spPr>
          <a:xfrm>
            <a:off x="868680" y="3566160"/>
            <a:ext cx="685800" cy="685800"/>
          </a:xfrm>
          <a:prstGeom prst="ellipse">
            <a:avLst/>
          </a:prstGeom>
          <a:solidFill>
            <a:srgbClr val="0A3540"/>
          </a:solidFill>
          <a:ln/>
        </p:spPr>
      </p:sp>
      <p:pic>
        <p:nvPicPr>
          <p:cNvPr id="7" name="Image 0" descr="/home/claude/mentorship_deck/icons/clipboard_navy.png"/>
          <p:cNvPicPr>
            <a:picLocks noChangeAspect="1"/>
          </p:cNvPicPr>
          <p:nvPr/>
        </p:nvPicPr>
        <p:blipFill>
          <a:blip r:embed="rId3"/>
          <a:stretch>
            <a:fillRect/>
          </a:stretch>
        </p:blipFill>
        <p:spPr>
          <a:xfrm>
            <a:off x="1040130" y="3737610"/>
            <a:ext cx="342900" cy="342900"/>
          </a:xfrm>
          <a:prstGeom prst="rect">
            <a:avLst/>
          </a:prstGeom>
        </p:spPr>
      </p:pic>
      <p:sp>
        <p:nvSpPr>
          <p:cNvPr id="8" name="Text 5"/>
          <p:cNvSpPr/>
          <p:nvPr/>
        </p:nvSpPr>
        <p:spPr>
          <a:xfrm>
            <a:off x="868680" y="4434840"/>
            <a:ext cx="2874264" cy="41148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Human-Centered Process</a:t>
            </a:r>
            <a:endParaRPr lang="en-US" sz="1600" dirty="0"/>
          </a:p>
        </p:txBody>
      </p:sp>
      <p:sp>
        <p:nvSpPr>
          <p:cNvPr id="9" name="Text 6"/>
          <p:cNvSpPr/>
          <p:nvPr/>
        </p:nvSpPr>
        <p:spPr>
          <a:xfrm>
            <a:off x="868680" y="4846320"/>
            <a:ext cx="2874264" cy="77724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A disciplined design process , understand, define, ideate, prototype, test — not a guess dressed up as a demo.</a:t>
            </a:r>
            <a:endParaRPr lang="en-US" sz="1150" dirty="0"/>
          </a:p>
        </p:txBody>
      </p:sp>
      <p:sp>
        <p:nvSpPr>
          <p:cNvPr id="10" name="Shape 7"/>
          <p:cNvSpPr/>
          <p:nvPr/>
        </p:nvSpPr>
        <p:spPr>
          <a:xfrm>
            <a:off x="4337304" y="3246120"/>
            <a:ext cx="3514344" cy="2468880"/>
          </a:xfrm>
          <a:prstGeom prst="roundRect">
            <a:avLst>
              <a:gd name="adj" fmla="val 3704"/>
            </a:avLst>
          </a:prstGeom>
          <a:solidFill>
            <a:srgbClr val="EFF8FA"/>
          </a:solidFill>
          <a:ln/>
        </p:spPr>
      </p:sp>
      <p:sp>
        <p:nvSpPr>
          <p:cNvPr id="11" name="Shape 8"/>
          <p:cNvSpPr/>
          <p:nvPr/>
        </p:nvSpPr>
        <p:spPr>
          <a:xfrm>
            <a:off x="4657344" y="3566160"/>
            <a:ext cx="685800" cy="685800"/>
          </a:xfrm>
          <a:prstGeom prst="ellipse">
            <a:avLst/>
          </a:prstGeom>
          <a:solidFill>
            <a:srgbClr val="0A3540"/>
          </a:solidFill>
          <a:ln/>
        </p:spPr>
      </p:sp>
      <p:pic>
        <p:nvPicPr>
          <p:cNvPr id="12" name="Image 1" descr="/home/claude/mentorship_deck/icons/heart_navy.png"/>
          <p:cNvPicPr>
            <a:picLocks noChangeAspect="1"/>
          </p:cNvPicPr>
          <p:nvPr/>
        </p:nvPicPr>
        <p:blipFill>
          <a:blip r:embed="rId4"/>
          <a:stretch>
            <a:fillRect/>
          </a:stretch>
        </p:blipFill>
        <p:spPr>
          <a:xfrm>
            <a:off x="4828794" y="3737610"/>
            <a:ext cx="342900" cy="342900"/>
          </a:xfrm>
          <a:prstGeom prst="rect">
            <a:avLst/>
          </a:prstGeom>
        </p:spPr>
      </p:pic>
      <p:sp>
        <p:nvSpPr>
          <p:cNvPr id="13" name="Text 9"/>
          <p:cNvSpPr/>
          <p:nvPr/>
        </p:nvSpPr>
        <p:spPr>
          <a:xfrm>
            <a:off x="4657344" y="4434840"/>
            <a:ext cx="2874264" cy="41148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Real Impact</a:t>
            </a:r>
            <a:endParaRPr lang="en-US" sz="1600" dirty="0"/>
          </a:p>
        </p:txBody>
      </p:sp>
      <p:sp>
        <p:nvSpPr>
          <p:cNvPr id="14" name="Text 10"/>
          <p:cNvSpPr/>
          <p:nvPr/>
        </p:nvSpPr>
        <p:spPr>
          <a:xfrm>
            <a:off x="4657344" y="4846320"/>
            <a:ext cx="2874264" cy="77724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Solutions that measurably improve inclusion , not inclusion as an afterthought.</a:t>
            </a:r>
            <a:endParaRPr lang="en-US" sz="1150" dirty="0"/>
          </a:p>
        </p:txBody>
      </p:sp>
      <p:sp>
        <p:nvSpPr>
          <p:cNvPr id="15" name="Shape 11"/>
          <p:cNvSpPr/>
          <p:nvPr/>
        </p:nvSpPr>
        <p:spPr>
          <a:xfrm>
            <a:off x="8125968" y="3246120"/>
            <a:ext cx="3514344" cy="2468880"/>
          </a:xfrm>
          <a:prstGeom prst="roundRect">
            <a:avLst>
              <a:gd name="adj" fmla="val 3704"/>
            </a:avLst>
          </a:prstGeom>
          <a:solidFill>
            <a:srgbClr val="EFF8FA"/>
          </a:solidFill>
          <a:ln/>
        </p:spPr>
      </p:sp>
      <p:sp>
        <p:nvSpPr>
          <p:cNvPr id="16" name="Shape 12"/>
          <p:cNvSpPr/>
          <p:nvPr/>
        </p:nvSpPr>
        <p:spPr>
          <a:xfrm>
            <a:off x="8446008" y="3566160"/>
            <a:ext cx="685800" cy="685800"/>
          </a:xfrm>
          <a:prstGeom prst="ellipse">
            <a:avLst/>
          </a:prstGeom>
          <a:solidFill>
            <a:srgbClr val="0A3540"/>
          </a:solidFill>
          <a:ln/>
        </p:spPr>
      </p:sp>
      <p:pic>
        <p:nvPicPr>
          <p:cNvPr id="17" name="Image 2" descr="/home/claude/mentorship_deck/icons/handshake_navy.png"/>
          <p:cNvPicPr>
            <a:picLocks noChangeAspect="1"/>
          </p:cNvPicPr>
          <p:nvPr/>
        </p:nvPicPr>
        <p:blipFill>
          <a:blip r:embed="rId5"/>
          <a:stretch>
            <a:fillRect/>
          </a:stretch>
        </p:blipFill>
        <p:spPr>
          <a:xfrm>
            <a:off x="8617458" y="3737610"/>
            <a:ext cx="342900" cy="342900"/>
          </a:xfrm>
          <a:prstGeom prst="rect">
            <a:avLst/>
          </a:prstGeom>
        </p:spPr>
      </p:pic>
      <p:sp>
        <p:nvSpPr>
          <p:cNvPr id="18" name="Text 13"/>
          <p:cNvSpPr/>
          <p:nvPr/>
        </p:nvSpPr>
        <p:spPr>
          <a:xfrm>
            <a:off x="8446008" y="4434840"/>
            <a:ext cx="2874264" cy="41148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Community-First</a:t>
            </a:r>
            <a:endParaRPr lang="en-US" sz="1600" dirty="0"/>
          </a:p>
        </p:txBody>
      </p:sp>
      <p:sp>
        <p:nvSpPr>
          <p:cNvPr id="19" name="Text 14"/>
          <p:cNvSpPr/>
          <p:nvPr/>
        </p:nvSpPr>
        <p:spPr>
          <a:xfrm>
            <a:off x="8446008" y="4846320"/>
            <a:ext cx="2874264" cy="77724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Designed with and for the communities they claim to serve.</a:t>
            </a:r>
            <a:endParaRPr lang="en-US" sz="1150" dirty="0"/>
          </a:p>
        </p:txBody>
      </p:sp>
      <p:sp>
        <p:nvSpPr>
          <p:cNvPr id="20" name="Text 15"/>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MENTOR PHILOSOPHY</a:t>
            </a:r>
            <a:endParaRPr lang="en-US" sz="1000" dirty="0"/>
          </a:p>
        </p:txBody>
      </p:sp>
      <p:sp>
        <p:nvSpPr>
          <p:cNvPr id="21" name="Text 16"/>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TODAY'S SESSION</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Agenda</a:t>
            </a:r>
            <a:endParaRPr lang="en-US" sz="2800" dirty="0"/>
          </a:p>
        </p:txBody>
      </p:sp>
      <p:sp>
        <p:nvSpPr>
          <p:cNvPr id="4" name="Shape 2"/>
          <p:cNvSpPr/>
          <p:nvPr/>
        </p:nvSpPr>
        <p:spPr>
          <a:xfrm>
            <a:off x="548640" y="1737360"/>
            <a:ext cx="5317236" cy="1188720"/>
          </a:xfrm>
          <a:prstGeom prst="roundRect">
            <a:avLst>
              <a:gd name="adj" fmla="val 6154"/>
            </a:avLst>
          </a:prstGeom>
          <a:solidFill>
            <a:srgbClr val="EFF8FA"/>
          </a:solidFill>
          <a:ln/>
        </p:spPr>
      </p:sp>
      <p:sp>
        <p:nvSpPr>
          <p:cNvPr id="5" name="Shape 3"/>
          <p:cNvSpPr/>
          <p:nvPr/>
        </p:nvSpPr>
        <p:spPr>
          <a:xfrm>
            <a:off x="749808" y="1938528"/>
            <a:ext cx="502920" cy="502920"/>
          </a:xfrm>
          <a:prstGeom prst="ellipse">
            <a:avLst/>
          </a:prstGeom>
          <a:solidFill>
            <a:srgbClr val="165A69"/>
          </a:solidFill>
          <a:ln/>
        </p:spPr>
      </p:sp>
      <p:pic>
        <p:nvPicPr>
          <p:cNvPr id="6" name="Image 0" descr="/home/claude/mentorship_deck/icons/calendar_navy.png"/>
          <p:cNvPicPr>
            <a:picLocks noChangeAspect="1"/>
          </p:cNvPicPr>
          <p:nvPr/>
        </p:nvPicPr>
        <p:blipFill>
          <a:blip r:embed="rId3"/>
          <a:stretch>
            <a:fillRect/>
          </a:stretch>
        </p:blipFill>
        <p:spPr>
          <a:xfrm>
            <a:off x="875538" y="2064258"/>
            <a:ext cx="251460" cy="251460"/>
          </a:xfrm>
          <a:prstGeom prst="rect">
            <a:avLst/>
          </a:prstGeom>
        </p:spPr>
      </p:pic>
      <p:sp>
        <p:nvSpPr>
          <p:cNvPr id="7" name="Text 4"/>
          <p:cNvSpPr/>
          <p:nvPr/>
        </p:nvSpPr>
        <p:spPr>
          <a:xfrm>
            <a:off x="1417320" y="188366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Welcome &amp; objectives</a:t>
            </a:r>
            <a:endParaRPr lang="en-US" sz="1350" dirty="0"/>
          </a:p>
        </p:txBody>
      </p:sp>
      <p:sp>
        <p:nvSpPr>
          <p:cNvPr id="8" name="Text 5"/>
          <p:cNvSpPr/>
          <p:nvPr/>
        </p:nvSpPr>
        <p:spPr>
          <a:xfrm>
            <a:off x="1417320" y="219456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Who I am, how this session runs, and what you'll be able to do by the end.</a:t>
            </a:r>
            <a:endParaRPr lang="en-US" sz="1050" dirty="0"/>
          </a:p>
        </p:txBody>
      </p:sp>
      <p:sp>
        <p:nvSpPr>
          <p:cNvPr id="9" name="Shape 6"/>
          <p:cNvSpPr/>
          <p:nvPr/>
        </p:nvSpPr>
        <p:spPr>
          <a:xfrm>
            <a:off x="6323076" y="1737360"/>
            <a:ext cx="5317236" cy="1188720"/>
          </a:xfrm>
          <a:prstGeom prst="roundRect">
            <a:avLst>
              <a:gd name="adj" fmla="val 6154"/>
            </a:avLst>
          </a:prstGeom>
          <a:solidFill>
            <a:srgbClr val="EFF8FA"/>
          </a:solidFill>
          <a:ln/>
        </p:spPr>
      </p:sp>
      <p:sp>
        <p:nvSpPr>
          <p:cNvPr id="10" name="Shape 7"/>
          <p:cNvSpPr/>
          <p:nvPr/>
        </p:nvSpPr>
        <p:spPr>
          <a:xfrm>
            <a:off x="6524244" y="1938528"/>
            <a:ext cx="502920" cy="502920"/>
          </a:xfrm>
          <a:prstGeom prst="ellipse">
            <a:avLst/>
          </a:prstGeom>
          <a:solidFill>
            <a:srgbClr val="165A69"/>
          </a:solidFill>
          <a:ln/>
        </p:spPr>
      </p:sp>
      <p:pic>
        <p:nvPicPr>
          <p:cNvPr id="11" name="Image 1" descr="/home/claude/mentorship_deck/icons/warn_navy.png"/>
          <p:cNvPicPr>
            <a:picLocks noChangeAspect="1"/>
          </p:cNvPicPr>
          <p:nvPr/>
        </p:nvPicPr>
        <p:blipFill>
          <a:blip r:embed="rId4"/>
          <a:stretch>
            <a:fillRect/>
          </a:stretch>
        </p:blipFill>
        <p:spPr>
          <a:xfrm>
            <a:off x="6649974" y="2064258"/>
            <a:ext cx="251460" cy="251460"/>
          </a:xfrm>
          <a:prstGeom prst="rect">
            <a:avLst/>
          </a:prstGeom>
        </p:spPr>
      </p:pic>
      <p:sp>
        <p:nvSpPr>
          <p:cNvPr id="12" name="Text 8"/>
          <p:cNvSpPr/>
          <p:nvPr/>
        </p:nvSpPr>
        <p:spPr>
          <a:xfrm>
            <a:off x="7191756" y="188366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Start with the problem</a:t>
            </a:r>
            <a:endParaRPr lang="en-US" sz="1350" dirty="0"/>
          </a:p>
        </p:txBody>
      </p:sp>
      <p:sp>
        <p:nvSpPr>
          <p:cNvPr id="13" name="Text 9"/>
          <p:cNvSpPr/>
          <p:nvPr/>
        </p:nvSpPr>
        <p:spPr>
          <a:xfrm>
            <a:off x="7191756" y="219456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The Innovation Trap, and what actually makes a fintech solution great.</a:t>
            </a:r>
            <a:endParaRPr lang="en-US" sz="1050" dirty="0"/>
          </a:p>
        </p:txBody>
      </p:sp>
      <p:sp>
        <p:nvSpPr>
          <p:cNvPr id="14" name="Shape 10"/>
          <p:cNvSpPr/>
          <p:nvPr/>
        </p:nvSpPr>
        <p:spPr>
          <a:xfrm>
            <a:off x="548640" y="3154680"/>
            <a:ext cx="5317236" cy="1188720"/>
          </a:xfrm>
          <a:prstGeom prst="roundRect">
            <a:avLst>
              <a:gd name="adj" fmla="val 6154"/>
            </a:avLst>
          </a:prstGeom>
          <a:solidFill>
            <a:srgbClr val="EFF8FA"/>
          </a:solidFill>
          <a:ln/>
        </p:spPr>
      </p:sp>
      <p:sp>
        <p:nvSpPr>
          <p:cNvPr id="15" name="Shape 11"/>
          <p:cNvSpPr/>
          <p:nvPr/>
        </p:nvSpPr>
        <p:spPr>
          <a:xfrm>
            <a:off x="749808" y="3355848"/>
            <a:ext cx="502920" cy="502920"/>
          </a:xfrm>
          <a:prstGeom prst="ellipse">
            <a:avLst/>
          </a:prstGeom>
          <a:solidFill>
            <a:srgbClr val="165A69"/>
          </a:solidFill>
          <a:ln/>
        </p:spPr>
      </p:sp>
      <p:pic>
        <p:nvPicPr>
          <p:cNvPr id="16" name="Image 2" descr="/home/claude/mentorship_deck/icons/bolt_navy.png"/>
          <p:cNvPicPr>
            <a:picLocks noChangeAspect="1"/>
          </p:cNvPicPr>
          <p:nvPr/>
        </p:nvPicPr>
        <p:blipFill>
          <a:blip r:embed="rId5"/>
          <a:stretch>
            <a:fillRect/>
          </a:stretch>
        </p:blipFill>
        <p:spPr>
          <a:xfrm>
            <a:off x="875538" y="3481578"/>
            <a:ext cx="251460" cy="251460"/>
          </a:xfrm>
          <a:prstGeom prst="rect">
            <a:avLst/>
          </a:prstGeom>
        </p:spPr>
      </p:pic>
      <p:sp>
        <p:nvSpPr>
          <p:cNvPr id="17" name="Text 12"/>
          <p:cNvSpPr/>
          <p:nvPr/>
        </p:nvSpPr>
        <p:spPr>
          <a:xfrm>
            <a:off x="1417320" y="330098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Design thinking, define &amp; sustainability</a:t>
            </a:r>
            <a:endParaRPr lang="en-US" sz="1350" dirty="0"/>
          </a:p>
        </p:txBody>
      </p:sp>
      <p:sp>
        <p:nvSpPr>
          <p:cNvPr id="18" name="Text 13"/>
          <p:cNvSpPr/>
          <p:nvPr/>
        </p:nvSpPr>
        <p:spPr>
          <a:xfrm>
            <a:off x="1417320" y="361188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Empathize, define, and build sustainability in , not bolt it on afterward.</a:t>
            </a:r>
            <a:endParaRPr lang="en-US" sz="1050" dirty="0"/>
          </a:p>
        </p:txBody>
      </p:sp>
      <p:sp>
        <p:nvSpPr>
          <p:cNvPr id="19" name="Shape 14"/>
          <p:cNvSpPr/>
          <p:nvPr/>
        </p:nvSpPr>
        <p:spPr>
          <a:xfrm>
            <a:off x="6323076" y="3154680"/>
            <a:ext cx="5317236" cy="1188720"/>
          </a:xfrm>
          <a:prstGeom prst="roundRect">
            <a:avLst>
              <a:gd name="adj" fmla="val 6154"/>
            </a:avLst>
          </a:prstGeom>
          <a:solidFill>
            <a:srgbClr val="EFF8FA"/>
          </a:solidFill>
          <a:ln/>
        </p:spPr>
      </p:sp>
      <p:sp>
        <p:nvSpPr>
          <p:cNvPr id="20" name="Shape 15"/>
          <p:cNvSpPr/>
          <p:nvPr/>
        </p:nvSpPr>
        <p:spPr>
          <a:xfrm>
            <a:off x="6524244" y="3355848"/>
            <a:ext cx="502920" cy="502920"/>
          </a:xfrm>
          <a:prstGeom prst="ellipse">
            <a:avLst/>
          </a:prstGeom>
          <a:solidFill>
            <a:srgbClr val="165A69"/>
          </a:solidFill>
          <a:ln/>
        </p:spPr>
      </p:sp>
      <p:pic>
        <p:nvPicPr>
          <p:cNvPr id="21" name="Image 3" descr="/home/claude/mentorship_deck/icons/chart_navy.png"/>
          <p:cNvPicPr>
            <a:picLocks noChangeAspect="1"/>
          </p:cNvPicPr>
          <p:nvPr/>
        </p:nvPicPr>
        <p:blipFill>
          <a:blip r:embed="rId6"/>
          <a:stretch>
            <a:fillRect/>
          </a:stretch>
        </p:blipFill>
        <p:spPr>
          <a:xfrm>
            <a:off x="6649974" y="3481578"/>
            <a:ext cx="251460" cy="251460"/>
          </a:xfrm>
          <a:prstGeom prst="rect">
            <a:avLst/>
          </a:prstGeom>
        </p:spPr>
      </p:pic>
      <p:sp>
        <p:nvSpPr>
          <p:cNvPr id="22" name="Text 16"/>
          <p:cNvSpPr/>
          <p:nvPr/>
        </p:nvSpPr>
        <p:spPr>
          <a:xfrm>
            <a:off x="7191756" y="330098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Ideation &amp; selecting the solution</a:t>
            </a:r>
            <a:endParaRPr lang="en-US" sz="1350" dirty="0"/>
          </a:p>
        </p:txBody>
      </p:sp>
      <p:sp>
        <p:nvSpPr>
          <p:cNvPr id="23" name="Text 17"/>
          <p:cNvSpPr/>
          <p:nvPr/>
        </p:nvSpPr>
        <p:spPr>
          <a:xfrm>
            <a:off x="7191756" y="361188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Crazy 8s, the Innovation Filter, your MVP, and your biggest assumption.</a:t>
            </a:r>
            <a:endParaRPr lang="en-US" sz="1050" dirty="0"/>
          </a:p>
        </p:txBody>
      </p:sp>
      <p:sp>
        <p:nvSpPr>
          <p:cNvPr id="24" name="Shape 18"/>
          <p:cNvSpPr/>
          <p:nvPr/>
        </p:nvSpPr>
        <p:spPr>
          <a:xfrm>
            <a:off x="548640" y="4572000"/>
            <a:ext cx="5317236" cy="1188720"/>
          </a:xfrm>
          <a:prstGeom prst="roundRect">
            <a:avLst>
              <a:gd name="adj" fmla="val 6154"/>
            </a:avLst>
          </a:prstGeom>
          <a:solidFill>
            <a:srgbClr val="EFF8FA"/>
          </a:solidFill>
          <a:ln/>
        </p:spPr>
      </p:sp>
      <p:sp>
        <p:nvSpPr>
          <p:cNvPr id="25" name="Shape 19"/>
          <p:cNvSpPr/>
          <p:nvPr/>
        </p:nvSpPr>
        <p:spPr>
          <a:xfrm>
            <a:off x="749808" y="4773168"/>
            <a:ext cx="502920" cy="502920"/>
          </a:xfrm>
          <a:prstGeom prst="ellipse">
            <a:avLst/>
          </a:prstGeom>
          <a:solidFill>
            <a:srgbClr val="165A69"/>
          </a:solidFill>
          <a:ln/>
        </p:spPr>
      </p:sp>
      <p:pic>
        <p:nvPicPr>
          <p:cNvPr id="26" name="Image 4" descr="/home/claude/mentorship_deck/icons/shield_navy.png"/>
          <p:cNvPicPr>
            <a:picLocks noChangeAspect="1"/>
          </p:cNvPicPr>
          <p:nvPr/>
        </p:nvPicPr>
        <p:blipFill>
          <a:blip r:embed="rId7"/>
          <a:stretch>
            <a:fillRect/>
          </a:stretch>
        </p:blipFill>
        <p:spPr>
          <a:xfrm>
            <a:off x="875538" y="4898898"/>
            <a:ext cx="251460" cy="251460"/>
          </a:xfrm>
          <a:prstGeom prst="rect">
            <a:avLst/>
          </a:prstGeom>
        </p:spPr>
      </p:pic>
      <p:sp>
        <p:nvSpPr>
          <p:cNvPr id="27" name="Text 20"/>
          <p:cNvSpPr/>
          <p:nvPr/>
        </p:nvSpPr>
        <p:spPr>
          <a:xfrm>
            <a:off x="1417320" y="471830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Fintech reality check &amp; impact</a:t>
            </a:r>
            <a:endParaRPr lang="en-US" sz="1350" dirty="0"/>
          </a:p>
        </p:txBody>
      </p:sp>
      <p:sp>
        <p:nvSpPr>
          <p:cNvPr id="28" name="Text 21"/>
          <p:cNvSpPr/>
          <p:nvPr/>
        </p:nvSpPr>
        <p:spPr>
          <a:xfrm>
            <a:off x="1417320" y="502920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Why fintech is different, and how to connect your idea to measurable impact.</a:t>
            </a:r>
            <a:endParaRPr lang="en-US" sz="1050" dirty="0"/>
          </a:p>
        </p:txBody>
      </p:sp>
      <p:sp>
        <p:nvSpPr>
          <p:cNvPr id="29" name="Shape 22"/>
          <p:cNvSpPr/>
          <p:nvPr/>
        </p:nvSpPr>
        <p:spPr>
          <a:xfrm>
            <a:off x="6323076" y="4572000"/>
            <a:ext cx="5317236" cy="1188720"/>
          </a:xfrm>
          <a:prstGeom prst="roundRect">
            <a:avLst>
              <a:gd name="adj" fmla="val 6154"/>
            </a:avLst>
          </a:prstGeom>
          <a:solidFill>
            <a:srgbClr val="EFF8FA"/>
          </a:solidFill>
          <a:ln/>
        </p:spPr>
      </p:sp>
      <p:sp>
        <p:nvSpPr>
          <p:cNvPr id="30" name="Shape 23"/>
          <p:cNvSpPr/>
          <p:nvPr/>
        </p:nvSpPr>
        <p:spPr>
          <a:xfrm>
            <a:off x="6524244" y="4773168"/>
            <a:ext cx="502920" cy="502920"/>
          </a:xfrm>
          <a:prstGeom prst="ellipse">
            <a:avLst/>
          </a:prstGeom>
          <a:solidFill>
            <a:srgbClr val="165A69"/>
          </a:solidFill>
          <a:ln/>
        </p:spPr>
      </p:sp>
      <p:pic>
        <p:nvPicPr>
          <p:cNvPr id="31" name="Image 5" descr="/home/claude/mentorship_deck/icons/handshake_navy.png"/>
          <p:cNvPicPr>
            <a:picLocks noChangeAspect="1"/>
          </p:cNvPicPr>
          <p:nvPr/>
        </p:nvPicPr>
        <p:blipFill>
          <a:blip r:embed="rId8"/>
          <a:stretch>
            <a:fillRect/>
          </a:stretch>
        </p:blipFill>
        <p:spPr>
          <a:xfrm>
            <a:off x="6649974" y="4898898"/>
            <a:ext cx="251460" cy="251460"/>
          </a:xfrm>
          <a:prstGeom prst="rect">
            <a:avLst/>
          </a:prstGeom>
        </p:spPr>
      </p:pic>
      <p:sp>
        <p:nvSpPr>
          <p:cNvPr id="32" name="Text 24"/>
          <p:cNvSpPr/>
          <p:nvPr/>
        </p:nvSpPr>
        <p:spPr>
          <a:xfrm>
            <a:off x="7191756" y="4718304"/>
            <a:ext cx="4311396" cy="310896"/>
          </a:xfrm>
          <a:prstGeom prst="rect">
            <a:avLst/>
          </a:prstGeom>
          <a:noFill/>
          <a:ln/>
        </p:spPr>
        <p:txBody>
          <a:bodyPr wrap="square" lIns="0" tIns="0" rIns="0" bIns="0" rtlCol="0" anchor="ctr"/>
          <a:lstStyle/>
          <a:p>
            <a:pPr marL="0" indent="0">
              <a:buNone/>
            </a:pPr>
            <a:r>
              <a:rPr lang="en-US" sz="1350" b="1" dirty="0">
                <a:solidFill>
                  <a:srgbClr val="0B2530"/>
                </a:solidFill>
                <a:latin typeface="Inter" pitchFamily="34" charset="0"/>
                <a:ea typeface="Inter" pitchFamily="34" charset="-122"/>
                <a:cs typeface="Inter" pitchFamily="34" charset="-120"/>
              </a:rPr>
              <a:t>Team challenge, pitch &amp; take-home</a:t>
            </a:r>
            <a:endParaRPr lang="en-US" sz="1350" dirty="0"/>
          </a:p>
        </p:txBody>
      </p:sp>
      <p:sp>
        <p:nvSpPr>
          <p:cNvPr id="33" name="Text 25"/>
          <p:cNvSpPr/>
          <p:nvPr/>
        </p:nvSpPr>
        <p:spPr>
          <a:xfrm>
            <a:off x="7191756" y="5029200"/>
            <a:ext cx="4311396" cy="64008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Work your own idea through everything above, then pitch it in three minutes.</a:t>
            </a:r>
            <a:endParaRPr lang="en-US" sz="1050" dirty="0"/>
          </a:p>
        </p:txBody>
      </p:sp>
      <p:sp>
        <p:nvSpPr>
          <p:cNvPr id="34" name="Text 26"/>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AGENDA</a:t>
            </a:r>
            <a:endParaRPr lang="en-US" sz="1000" dirty="0"/>
          </a:p>
        </p:txBody>
      </p:sp>
      <p:sp>
        <p:nvSpPr>
          <p:cNvPr id="35" name="Text 27"/>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THE LANDSCAPE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Ghana's Fintech Snapshot</a:t>
            </a:r>
            <a:endParaRPr lang="en-US" sz="2800" dirty="0"/>
          </a:p>
        </p:txBody>
      </p:sp>
      <p:sp>
        <p:nvSpPr>
          <p:cNvPr id="4" name="Shape 2"/>
          <p:cNvSpPr/>
          <p:nvPr/>
        </p:nvSpPr>
        <p:spPr>
          <a:xfrm>
            <a:off x="548640" y="1783080"/>
            <a:ext cx="3514344" cy="1554480"/>
          </a:xfrm>
          <a:prstGeom prst="roundRect">
            <a:avLst>
              <a:gd name="adj" fmla="val 5294"/>
            </a:avLst>
          </a:prstGeom>
          <a:solidFill>
            <a:srgbClr val="EFF8FA"/>
          </a:solidFill>
          <a:ln/>
          <a:effectLst>
            <a:outerShdw blurRad="76200" dist="25400" dir="5400000" algn="bl" rotWithShape="0">
              <a:srgbClr val="0A3540">
                <a:alpha val="14000"/>
              </a:srgbClr>
            </a:outerShdw>
          </a:effectLst>
        </p:spPr>
      </p:sp>
      <p:sp>
        <p:nvSpPr>
          <p:cNvPr id="5" name="Text 3"/>
          <p:cNvSpPr/>
          <p:nvPr/>
        </p:nvSpPr>
        <p:spPr>
          <a:xfrm>
            <a:off x="685800" y="1947672"/>
            <a:ext cx="3240024" cy="777240"/>
          </a:xfrm>
          <a:prstGeom prst="rect">
            <a:avLst/>
          </a:prstGeom>
          <a:noFill/>
          <a:ln/>
        </p:spPr>
        <p:txBody>
          <a:bodyPr wrap="square" lIns="0" tIns="0" rIns="0" bIns="0" rtlCol="0" anchor="ctr">
            <a:normAutofit/>
          </a:bodyPr>
          <a:lstStyle/>
          <a:p>
            <a:pPr marL="0" indent="0" algn="l">
              <a:buNone/>
            </a:pPr>
            <a:r>
              <a:rPr lang="en-US" sz="2700" b="1" dirty="0">
                <a:solidFill>
                  <a:srgbClr val="0A3540"/>
                </a:solidFill>
                <a:latin typeface="Inter" pitchFamily="34" charset="0"/>
                <a:ea typeface="Inter" pitchFamily="34" charset="-122"/>
                <a:cs typeface="Inter" pitchFamily="34" charset="-120"/>
              </a:rPr>
              <a:t>81%</a:t>
            </a:r>
            <a:endParaRPr lang="en-US" sz="2700" dirty="0"/>
          </a:p>
        </p:txBody>
      </p:sp>
      <p:sp>
        <p:nvSpPr>
          <p:cNvPr id="6" name="Text 4"/>
          <p:cNvSpPr/>
          <p:nvPr/>
        </p:nvSpPr>
        <p:spPr>
          <a:xfrm>
            <a:off x="685800" y="2697480"/>
            <a:ext cx="3240024" cy="652882"/>
          </a:xfrm>
          <a:prstGeom prst="rect">
            <a:avLst/>
          </a:prstGeom>
          <a:noFill/>
          <a:ln/>
        </p:spPr>
        <p:txBody>
          <a:bodyPr wrap="square" lIns="0" tIns="0" rIns="0" bIns="0" rtlCol="0" anchor="t"/>
          <a:lstStyle/>
          <a:p>
            <a:pPr marL="0" indent="0" algn="l">
              <a:buNone/>
            </a:pPr>
            <a:r>
              <a:rPr lang="en-US" sz="1100" dirty="0">
                <a:solidFill>
                  <a:srgbClr val="51707A"/>
                </a:solidFill>
                <a:latin typeface="Inter" pitchFamily="34" charset="0"/>
                <a:ea typeface="Inter" pitchFamily="34" charset="-122"/>
                <a:cs typeface="Inter" pitchFamily="34" charset="-120"/>
              </a:rPr>
              <a:t>Financial inclusion rate in 2025, up from 68% in 2021</a:t>
            </a:r>
            <a:endParaRPr lang="en-US" sz="1100" dirty="0"/>
          </a:p>
        </p:txBody>
      </p:sp>
      <p:sp>
        <p:nvSpPr>
          <p:cNvPr id="7" name="Shape 5"/>
          <p:cNvSpPr/>
          <p:nvPr/>
        </p:nvSpPr>
        <p:spPr>
          <a:xfrm>
            <a:off x="4337304" y="1783080"/>
            <a:ext cx="3514344" cy="1554480"/>
          </a:xfrm>
          <a:prstGeom prst="roundRect">
            <a:avLst>
              <a:gd name="adj" fmla="val 5294"/>
            </a:avLst>
          </a:prstGeom>
          <a:solidFill>
            <a:srgbClr val="EFF8FA"/>
          </a:solidFill>
          <a:ln/>
          <a:effectLst>
            <a:outerShdw blurRad="76200" dist="25400" dir="5400000" algn="bl" rotWithShape="0">
              <a:srgbClr val="0A3540">
                <a:alpha val="14000"/>
              </a:srgbClr>
            </a:outerShdw>
          </a:effectLst>
        </p:spPr>
      </p:sp>
      <p:sp>
        <p:nvSpPr>
          <p:cNvPr id="8" name="Text 6"/>
          <p:cNvSpPr/>
          <p:nvPr/>
        </p:nvSpPr>
        <p:spPr>
          <a:xfrm>
            <a:off x="4474464" y="1947672"/>
            <a:ext cx="3240024" cy="777240"/>
          </a:xfrm>
          <a:prstGeom prst="rect">
            <a:avLst/>
          </a:prstGeom>
          <a:noFill/>
          <a:ln/>
        </p:spPr>
        <p:txBody>
          <a:bodyPr wrap="square" lIns="0" tIns="0" rIns="0" bIns="0" rtlCol="0" anchor="ctr">
            <a:normAutofit/>
          </a:bodyPr>
          <a:lstStyle/>
          <a:p>
            <a:pPr marL="0" indent="0" algn="l">
              <a:buNone/>
            </a:pPr>
            <a:r>
              <a:rPr lang="en-US" sz="2700" b="1" dirty="0">
                <a:solidFill>
                  <a:srgbClr val="0A3540"/>
                </a:solidFill>
                <a:latin typeface="Inter" pitchFamily="34" charset="0"/>
                <a:ea typeface="Inter" pitchFamily="34" charset="-122"/>
                <a:cs typeface="Inter" pitchFamily="34" charset="-120"/>
              </a:rPr>
              <a:t>80.5M</a:t>
            </a:r>
            <a:endParaRPr lang="en-US" sz="2700" dirty="0"/>
          </a:p>
        </p:txBody>
      </p:sp>
      <p:sp>
        <p:nvSpPr>
          <p:cNvPr id="9" name="Text 7"/>
          <p:cNvSpPr/>
          <p:nvPr/>
        </p:nvSpPr>
        <p:spPr>
          <a:xfrm>
            <a:off x="4474464" y="2697480"/>
            <a:ext cx="3240024" cy="652882"/>
          </a:xfrm>
          <a:prstGeom prst="rect">
            <a:avLst/>
          </a:prstGeom>
          <a:noFill/>
          <a:ln/>
        </p:spPr>
        <p:txBody>
          <a:bodyPr wrap="square" lIns="0" tIns="0" rIns="0" bIns="0" rtlCol="0" anchor="t"/>
          <a:lstStyle/>
          <a:p>
            <a:pPr marL="0" indent="0" algn="l">
              <a:buNone/>
            </a:pPr>
            <a:r>
              <a:rPr lang="en-US" sz="1100" dirty="0">
                <a:solidFill>
                  <a:srgbClr val="51707A"/>
                </a:solidFill>
                <a:latin typeface="Inter" pitchFamily="34" charset="0"/>
                <a:ea typeface="Inter" pitchFamily="34" charset="-122"/>
                <a:cs typeface="Inter" pitchFamily="34" charset="-120"/>
              </a:rPr>
              <a:t>Registered MoMo accounts (Dec 2025)</a:t>
            </a:r>
            <a:endParaRPr lang="en-US" sz="1100" dirty="0"/>
          </a:p>
        </p:txBody>
      </p:sp>
      <p:sp>
        <p:nvSpPr>
          <p:cNvPr id="10" name="Shape 8"/>
          <p:cNvSpPr/>
          <p:nvPr/>
        </p:nvSpPr>
        <p:spPr>
          <a:xfrm>
            <a:off x="8125968" y="1783080"/>
            <a:ext cx="3514344" cy="1554480"/>
          </a:xfrm>
          <a:prstGeom prst="roundRect">
            <a:avLst>
              <a:gd name="adj" fmla="val 5294"/>
            </a:avLst>
          </a:prstGeom>
          <a:solidFill>
            <a:srgbClr val="EFF8FA"/>
          </a:solidFill>
          <a:ln/>
          <a:effectLst>
            <a:outerShdw blurRad="76200" dist="25400" dir="5400000" algn="bl" rotWithShape="0">
              <a:srgbClr val="0A3540">
                <a:alpha val="14000"/>
              </a:srgbClr>
            </a:outerShdw>
          </a:effectLst>
        </p:spPr>
      </p:sp>
      <p:sp>
        <p:nvSpPr>
          <p:cNvPr id="11" name="Text 9"/>
          <p:cNvSpPr/>
          <p:nvPr/>
        </p:nvSpPr>
        <p:spPr>
          <a:xfrm>
            <a:off x="8263128" y="1947672"/>
            <a:ext cx="3240024" cy="777240"/>
          </a:xfrm>
          <a:prstGeom prst="rect">
            <a:avLst/>
          </a:prstGeom>
          <a:noFill/>
          <a:ln/>
        </p:spPr>
        <p:txBody>
          <a:bodyPr wrap="square" lIns="0" tIns="0" rIns="0" bIns="0" rtlCol="0" anchor="ctr">
            <a:normAutofit/>
          </a:bodyPr>
          <a:lstStyle/>
          <a:p>
            <a:pPr marL="0" indent="0" algn="l">
              <a:buNone/>
            </a:pPr>
            <a:r>
              <a:rPr lang="en-US" sz="2700" b="1" dirty="0">
                <a:solidFill>
                  <a:srgbClr val="0A3540"/>
                </a:solidFill>
                <a:latin typeface="Inter" pitchFamily="34" charset="0"/>
                <a:ea typeface="Inter" pitchFamily="34" charset="-122"/>
                <a:cs typeface="Inter" pitchFamily="34" charset="-120"/>
              </a:rPr>
              <a:t>26.7M</a:t>
            </a:r>
            <a:endParaRPr lang="en-US" sz="2700" dirty="0"/>
          </a:p>
        </p:txBody>
      </p:sp>
      <p:sp>
        <p:nvSpPr>
          <p:cNvPr id="12" name="Text 10"/>
          <p:cNvSpPr/>
          <p:nvPr/>
        </p:nvSpPr>
        <p:spPr>
          <a:xfrm>
            <a:off x="8263128" y="2697480"/>
            <a:ext cx="3240024" cy="652882"/>
          </a:xfrm>
          <a:prstGeom prst="rect">
            <a:avLst/>
          </a:prstGeom>
          <a:noFill/>
          <a:ln/>
        </p:spPr>
        <p:txBody>
          <a:bodyPr wrap="square" lIns="0" tIns="0" rIns="0" bIns="0" rtlCol="0" anchor="t"/>
          <a:lstStyle/>
          <a:p>
            <a:pPr marL="0" indent="0" algn="l">
              <a:buNone/>
            </a:pPr>
            <a:r>
              <a:rPr lang="en-US" sz="1100" dirty="0">
                <a:solidFill>
                  <a:srgbClr val="51707A"/>
                </a:solidFill>
                <a:latin typeface="Inter" pitchFamily="34" charset="0"/>
                <a:ea typeface="Inter" pitchFamily="34" charset="-122"/>
                <a:cs typeface="Inter" pitchFamily="34" charset="-120"/>
              </a:rPr>
              <a:t>Active MoMo accounts (Dec 2025)</a:t>
            </a:r>
            <a:endParaRPr lang="en-US" sz="1100" dirty="0"/>
          </a:p>
        </p:txBody>
      </p:sp>
      <p:sp>
        <p:nvSpPr>
          <p:cNvPr id="13" name="Shape 11"/>
          <p:cNvSpPr/>
          <p:nvPr/>
        </p:nvSpPr>
        <p:spPr>
          <a:xfrm>
            <a:off x="548640" y="3520440"/>
            <a:ext cx="3514344" cy="1554480"/>
          </a:xfrm>
          <a:prstGeom prst="roundRect">
            <a:avLst>
              <a:gd name="adj" fmla="val 5294"/>
            </a:avLst>
          </a:prstGeom>
          <a:solidFill>
            <a:srgbClr val="EFF8FA"/>
          </a:solidFill>
          <a:ln/>
          <a:effectLst>
            <a:outerShdw blurRad="76200" dist="25400" dir="5400000" algn="bl" rotWithShape="0">
              <a:srgbClr val="0A3540">
                <a:alpha val="14000"/>
              </a:srgbClr>
            </a:outerShdw>
          </a:effectLst>
        </p:spPr>
      </p:sp>
      <p:sp>
        <p:nvSpPr>
          <p:cNvPr id="14" name="Text 12"/>
          <p:cNvSpPr/>
          <p:nvPr/>
        </p:nvSpPr>
        <p:spPr>
          <a:xfrm>
            <a:off x="685800" y="3685032"/>
            <a:ext cx="3240024" cy="777240"/>
          </a:xfrm>
          <a:prstGeom prst="rect">
            <a:avLst/>
          </a:prstGeom>
          <a:noFill/>
          <a:ln/>
        </p:spPr>
        <p:txBody>
          <a:bodyPr wrap="square" lIns="0" tIns="0" rIns="0" bIns="0" rtlCol="0" anchor="ctr">
            <a:normAutofit/>
          </a:bodyPr>
          <a:lstStyle/>
          <a:p>
            <a:pPr marL="0" indent="0" algn="l">
              <a:buNone/>
            </a:pPr>
            <a:r>
              <a:rPr lang="en-US" sz="2700" b="1" dirty="0">
                <a:solidFill>
                  <a:srgbClr val="0A3540"/>
                </a:solidFill>
                <a:latin typeface="Inter" pitchFamily="34" charset="0"/>
                <a:ea typeface="Inter" pitchFamily="34" charset="-122"/>
                <a:cs typeface="Inter" pitchFamily="34" charset="-120"/>
              </a:rPr>
              <a:t>GH¢518.4B</a:t>
            </a:r>
            <a:endParaRPr lang="en-US" sz="2700" dirty="0"/>
          </a:p>
        </p:txBody>
      </p:sp>
      <p:sp>
        <p:nvSpPr>
          <p:cNvPr id="15" name="Text 13"/>
          <p:cNvSpPr/>
          <p:nvPr/>
        </p:nvSpPr>
        <p:spPr>
          <a:xfrm>
            <a:off x="685800" y="4434840"/>
            <a:ext cx="3240024" cy="652882"/>
          </a:xfrm>
          <a:prstGeom prst="rect">
            <a:avLst/>
          </a:prstGeom>
          <a:noFill/>
          <a:ln/>
        </p:spPr>
        <p:txBody>
          <a:bodyPr wrap="square" lIns="0" tIns="0" rIns="0" bIns="0" rtlCol="0" anchor="t"/>
          <a:lstStyle/>
          <a:p>
            <a:pPr marL="0" indent="0" algn="l">
              <a:buNone/>
            </a:pPr>
            <a:r>
              <a:rPr lang="en-US" sz="1100" dirty="0">
                <a:solidFill>
                  <a:srgbClr val="51707A"/>
                </a:solidFill>
                <a:latin typeface="Inter" pitchFamily="34" charset="0"/>
                <a:ea typeface="Inter" pitchFamily="34" charset="-122"/>
                <a:cs typeface="Inter" pitchFamily="34" charset="-120"/>
              </a:rPr>
              <a:t>Mobile money transaction value in December 2025</a:t>
            </a:r>
            <a:endParaRPr lang="en-US" sz="1100" dirty="0"/>
          </a:p>
        </p:txBody>
      </p:sp>
      <p:sp>
        <p:nvSpPr>
          <p:cNvPr id="16" name="Shape 14"/>
          <p:cNvSpPr/>
          <p:nvPr/>
        </p:nvSpPr>
        <p:spPr>
          <a:xfrm>
            <a:off x="4337304" y="3520440"/>
            <a:ext cx="3514344" cy="1554480"/>
          </a:xfrm>
          <a:prstGeom prst="roundRect">
            <a:avLst>
              <a:gd name="adj" fmla="val 5294"/>
            </a:avLst>
          </a:prstGeom>
          <a:solidFill>
            <a:srgbClr val="EFF8FA"/>
          </a:solidFill>
          <a:ln/>
          <a:effectLst>
            <a:outerShdw blurRad="76200" dist="25400" dir="5400000" algn="bl" rotWithShape="0">
              <a:srgbClr val="0A3540">
                <a:alpha val="14000"/>
              </a:srgbClr>
            </a:outerShdw>
          </a:effectLst>
        </p:spPr>
      </p:sp>
      <p:sp>
        <p:nvSpPr>
          <p:cNvPr id="17" name="Text 15"/>
          <p:cNvSpPr/>
          <p:nvPr/>
        </p:nvSpPr>
        <p:spPr>
          <a:xfrm>
            <a:off x="4474464" y="3685032"/>
            <a:ext cx="3240024" cy="777240"/>
          </a:xfrm>
          <a:prstGeom prst="rect">
            <a:avLst/>
          </a:prstGeom>
          <a:noFill/>
          <a:ln/>
        </p:spPr>
        <p:txBody>
          <a:bodyPr wrap="square" lIns="0" tIns="0" rIns="0" bIns="0" rtlCol="0" anchor="ctr">
            <a:normAutofit/>
          </a:bodyPr>
          <a:lstStyle/>
          <a:p>
            <a:pPr marL="0" indent="0" algn="l">
              <a:buNone/>
            </a:pPr>
            <a:r>
              <a:rPr lang="en-US" sz="2700" b="1" dirty="0">
                <a:solidFill>
                  <a:srgbClr val="0A3540"/>
                </a:solidFill>
                <a:latin typeface="Inter" pitchFamily="34" charset="0"/>
                <a:ea typeface="Inter" pitchFamily="34" charset="-122"/>
                <a:cs typeface="Inter" pitchFamily="34" charset="-120"/>
              </a:rPr>
              <a:t>982M</a:t>
            </a:r>
            <a:endParaRPr lang="en-US" sz="2700" dirty="0"/>
          </a:p>
        </p:txBody>
      </p:sp>
      <p:sp>
        <p:nvSpPr>
          <p:cNvPr id="18" name="Text 16"/>
          <p:cNvSpPr/>
          <p:nvPr/>
        </p:nvSpPr>
        <p:spPr>
          <a:xfrm>
            <a:off x="4474464" y="4434840"/>
            <a:ext cx="3240024" cy="652882"/>
          </a:xfrm>
          <a:prstGeom prst="rect">
            <a:avLst/>
          </a:prstGeom>
          <a:noFill/>
          <a:ln/>
        </p:spPr>
        <p:txBody>
          <a:bodyPr wrap="square" lIns="0" tIns="0" rIns="0" bIns="0" rtlCol="0" anchor="t"/>
          <a:lstStyle/>
          <a:p>
            <a:pPr marL="0" indent="0" algn="l">
              <a:buNone/>
            </a:pPr>
            <a:r>
              <a:rPr lang="en-US" sz="1100" dirty="0">
                <a:solidFill>
                  <a:srgbClr val="51707A"/>
                </a:solidFill>
                <a:latin typeface="Inter" pitchFamily="34" charset="0"/>
                <a:ea typeface="Inter" pitchFamily="34" charset="-122"/>
                <a:cs typeface="Inter" pitchFamily="34" charset="-120"/>
              </a:rPr>
              <a:t>Mobile money transactions in December 2025</a:t>
            </a:r>
            <a:endParaRPr lang="en-US" sz="1100" dirty="0"/>
          </a:p>
        </p:txBody>
      </p:sp>
      <p:sp>
        <p:nvSpPr>
          <p:cNvPr id="19" name="Shape 17"/>
          <p:cNvSpPr/>
          <p:nvPr/>
        </p:nvSpPr>
        <p:spPr>
          <a:xfrm>
            <a:off x="8125968" y="3520440"/>
            <a:ext cx="3514344" cy="1554480"/>
          </a:xfrm>
          <a:prstGeom prst="roundRect">
            <a:avLst>
              <a:gd name="adj" fmla="val 5294"/>
            </a:avLst>
          </a:prstGeom>
          <a:solidFill>
            <a:srgbClr val="0A3540"/>
          </a:solidFill>
          <a:ln/>
        </p:spPr>
      </p:sp>
      <p:sp>
        <p:nvSpPr>
          <p:cNvPr id="20" name="Text 18"/>
          <p:cNvSpPr/>
          <p:nvPr/>
        </p:nvSpPr>
        <p:spPr>
          <a:xfrm>
            <a:off x="8290560" y="3703320"/>
            <a:ext cx="3185160" cy="365760"/>
          </a:xfrm>
          <a:prstGeom prst="rect">
            <a:avLst/>
          </a:prstGeom>
          <a:noFill/>
          <a:ln/>
        </p:spPr>
        <p:txBody>
          <a:bodyPr wrap="square" lIns="0" tIns="0" rIns="0" bIns="0" rtlCol="0" anchor="ctr"/>
          <a:lstStyle/>
          <a:p>
            <a:pPr marL="0" indent="0">
              <a:buNone/>
            </a:pPr>
            <a:r>
              <a:rPr lang="en-US" sz="1300" b="1" dirty="0">
                <a:solidFill>
                  <a:srgbClr val="7ED0E8"/>
                </a:solidFill>
                <a:latin typeface="Inter" pitchFamily="34" charset="0"/>
                <a:ea typeface="Inter" pitchFamily="34" charset="-122"/>
                <a:cs typeface="Inter" pitchFamily="34" charset="-120"/>
              </a:rPr>
              <a:t>This is the opportunity</a:t>
            </a:r>
            <a:endParaRPr lang="en-US" sz="1300" dirty="0"/>
          </a:p>
        </p:txBody>
      </p:sp>
      <p:sp>
        <p:nvSpPr>
          <p:cNvPr id="21" name="Text 19"/>
          <p:cNvSpPr/>
          <p:nvPr/>
        </p:nvSpPr>
        <p:spPr>
          <a:xfrm>
            <a:off x="8290560" y="4087368"/>
            <a:ext cx="3185160" cy="914400"/>
          </a:xfrm>
          <a:prstGeom prst="rect">
            <a:avLst/>
          </a:prstGeom>
          <a:noFill/>
          <a:ln/>
        </p:spPr>
        <p:txBody>
          <a:bodyPr wrap="square" lIns="0" tIns="0" rIns="0" bIns="0" rtlCol="0" anchor="t"/>
          <a:lstStyle/>
          <a:p>
            <a:pPr marL="0" indent="0">
              <a:buNone/>
            </a:pPr>
            <a:r>
              <a:rPr lang="en-US" sz="1050" dirty="0">
                <a:solidFill>
                  <a:srgbClr val="AFD8E4"/>
                </a:solidFill>
                <a:latin typeface="Inter" pitchFamily="34" charset="0"/>
                <a:ea typeface="Inter" pitchFamily="34" charset="-122"/>
                <a:cs typeface="Inter" pitchFamily="34" charset="-120"/>
              </a:rPr>
              <a:t>Massive reach, but 54M+ registered accounts still inactive , room for smarter, more inclusive products.</a:t>
            </a:r>
            <a:endParaRPr lang="en-US" sz="1050" dirty="0"/>
          </a:p>
        </p:txBody>
      </p:sp>
      <p:sp>
        <p:nvSpPr>
          <p:cNvPr id="22" name="Text 20"/>
          <p:cNvSpPr/>
          <p:nvPr/>
        </p:nvSpPr>
        <p:spPr>
          <a:xfrm>
            <a:off x="548640" y="6080760"/>
            <a:ext cx="11091672" cy="274320"/>
          </a:xfrm>
          <a:prstGeom prst="rect">
            <a:avLst/>
          </a:prstGeom>
          <a:noFill/>
          <a:ln/>
        </p:spPr>
        <p:txBody>
          <a:bodyPr wrap="square" lIns="0" tIns="0" rIns="0" bIns="0" rtlCol="0" anchor="ctr"/>
          <a:lstStyle/>
          <a:p>
            <a:pPr marL="0" indent="0">
              <a:buNone/>
            </a:pPr>
            <a:r>
              <a:rPr lang="en-US" sz="950" i="1" dirty="0">
                <a:solidFill>
                  <a:srgbClr val="51707A"/>
                </a:solidFill>
                <a:latin typeface="Inter" pitchFamily="34" charset="0"/>
                <a:ea typeface="Inter" pitchFamily="34" charset="-122"/>
                <a:cs typeface="Inter" pitchFamily="34" charset="-120"/>
              </a:rPr>
              <a:t>Sources: World Bank Global Findex Report 2025 and KPMG West Africa Banking CX Survey (as reported by The Highstreet Journal); Bank of Ghana mobile money data, Dec 2025 (as reported by Telecoms Chamber) , full citations in Sources &amp; References.</a:t>
            </a:r>
            <a:endParaRPr lang="en-US" sz="950" dirty="0"/>
          </a:p>
        </p:txBody>
      </p:sp>
      <p:sp>
        <p:nvSpPr>
          <p:cNvPr id="23" name="Text 21"/>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GHANA FINTECH SNAPSHOT</a:t>
            </a:r>
            <a:endParaRPr lang="en-US" sz="1000" dirty="0"/>
          </a:p>
        </p:txBody>
      </p:sp>
      <p:sp>
        <p:nvSpPr>
          <p:cNvPr id="24" name="Text 22"/>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problem</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warn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ONE</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Start With the Problem</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An idea is not evidence. Before we touch a solution, we get the problem right.</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ONE</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07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BEFORE ANYTHING ELSE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What do you see ?</a:t>
            </a:r>
            <a:endParaRPr lang="en-US" sz="2800" dirty="0"/>
          </a:p>
        </p:txBody>
      </p:sp>
      <p:sp>
        <p:nvSpPr>
          <p:cNvPr id="15" name="Text 12"/>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THE OPENING QUESTION &amp; THE INNOVATION TRAP</a:t>
            </a:r>
            <a:endParaRPr lang="en-US" sz="1000" dirty="0"/>
          </a:p>
        </p:txBody>
      </p:sp>
      <p:sp>
        <p:nvSpPr>
          <p:cNvPr id="16" name="Text 13"/>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08</a:t>
            </a:r>
            <a:endParaRPr lang="en-US" sz="1000" dirty="0"/>
          </a:p>
        </p:txBody>
      </p:sp>
      <p:pic>
        <p:nvPicPr>
          <p:cNvPr id="14" name="Picture 13">
            <a:extLst>
              <a:ext uri="{FF2B5EF4-FFF2-40B4-BE49-F238E27FC236}">
                <a16:creationId xmlns:a16="http://schemas.microsoft.com/office/drawing/2014/main" id="{167A6B51-34F0-8386-B822-96BFB73F8B7E}"/>
              </a:ext>
            </a:extLst>
          </p:cNvPr>
          <p:cNvPicPr>
            <a:picLocks noChangeAspect="1"/>
          </p:cNvPicPr>
          <p:nvPr/>
        </p:nvPicPr>
        <p:blipFill>
          <a:blip r:embed="rId3"/>
          <a:stretch>
            <a:fillRect/>
          </a:stretch>
        </p:blipFill>
        <p:spPr>
          <a:xfrm>
            <a:off x="548513" y="1527048"/>
            <a:ext cx="9423496" cy="453812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BEFORE ANYTHING ELSE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The Opening Question &amp; The Innovation Trap</a:t>
            </a:r>
            <a:endParaRPr lang="en-US" sz="2800" dirty="0"/>
          </a:p>
        </p:txBody>
      </p:sp>
      <p:sp>
        <p:nvSpPr>
          <p:cNvPr id="4" name="Shape 2"/>
          <p:cNvSpPr/>
          <p:nvPr/>
        </p:nvSpPr>
        <p:spPr>
          <a:xfrm>
            <a:off x="548640" y="1600200"/>
            <a:ext cx="11091672" cy="960120"/>
          </a:xfrm>
          <a:prstGeom prst="roundRect">
            <a:avLst>
              <a:gd name="adj" fmla="val 8571"/>
            </a:avLst>
          </a:prstGeom>
          <a:solidFill>
            <a:srgbClr val="EFF8FA"/>
          </a:solidFill>
          <a:ln w="12700">
            <a:solidFill>
              <a:srgbClr val="7ED0E8"/>
            </a:solidFill>
            <a:prstDash val="solid"/>
          </a:ln>
        </p:spPr>
      </p:sp>
      <p:sp>
        <p:nvSpPr>
          <p:cNvPr id="5" name="Text 3"/>
          <p:cNvSpPr/>
          <p:nvPr/>
        </p:nvSpPr>
        <p:spPr>
          <a:xfrm>
            <a:off x="777240" y="1728216"/>
            <a:ext cx="10634472"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The opening question</a:t>
            </a:r>
            <a:endParaRPr lang="en-US" sz="1200" dirty="0"/>
          </a:p>
        </p:txBody>
      </p:sp>
      <p:sp>
        <p:nvSpPr>
          <p:cNvPr id="6" name="Text 4"/>
          <p:cNvSpPr/>
          <p:nvPr/>
        </p:nvSpPr>
        <p:spPr>
          <a:xfrm>
            <a:off x="777240" y="2002536"/>
            <a:ext cx="10634472" cy="457200"/>
          </a:xfrm>
          <a:prstGeom prst="rect">
            <a:avLst/>
          </a:prstGeom>
          <a:noFill/>
          <a:ln/>
        </p:spPr>
        <p:txBody>
          <a:bodyPr wrap="square" lIns="0" tIns="0" rIns="0" bIns="0" rtlCol="0" anchor="t"/>
          <a:lstStyle/>
          <a:p>
            <a:pPr marL="0" indent="0">
              <a:lnSpc>
                <a:spcPct val="120000"/>
              </a:lnSpc>
              <a:buNone/>
            </a:pPr>
            <a:r>
              <a:rPr lang="en-US" sz="1200" dirty="0">
                <a:solidFill>
                  <a:srgbClr val="0B2530"/>
                </a:solidFill>
                <a:latin typeface="Inter" pitchFamily="34" charset="0"/>
                <a:ea typeface="Inter" pitchFamily="34" charset="-122"/>
                <a:cs typeface="Inter" pitchFamily="34" charset="-120"/>
              </a:rPr>
              <a:t>If you had unlimited money and technology, what fintech product would you build? Now ask yourself: why? Hold on to that answer , an idea is not evidence.</a:t>
            </a:r>
            <a:endParaRPr lang="en-US" sz="1200" dirty="0"/>
          </a:p>
        </p:txBody>
      </p:sp>
      <p:sp>
        <p:nvSpPr>
          <p:cNvPr id="7" name="Text 5"/>
          <p:cNvSpPr/>
          <p:nvPr/>
        </p:nvSpPr>
        <p:spPr>
          <a:xfrm>
            <a:off x="548640" y="2788920"/>
            <a:ext cx="3657600" cy="274320"/>
          </a:xfrm>
          <a:prstGeom prst="rect">
            <a:avLst/>
          </a:prstGeom>
          <a:noFill/>
          <a:ln/>
        </p:spPr>
        <p:txBody>
          <a:bodyPr wrap="square" lIns="0" tIns="0" rIns="0" bIns="0" rtlCol="0" anchor="ctr"/>
          <a:lstStyle/>
          <a:p>
            <a:pPr marL="0" indent="0">
              <a:buNone/>
            </a:pPr>
            <a:r>
              <a:rPr lang="en-US" sz="1200" b="1" dirty="0">
                <a:solidFill>
                  <a:srgbClr val="51707A"/>
                </a:solidFill>
                <a:latin typeface="Inter" pitchFamily="34" charset="0"/>
                <a:ea typeface="Inter" pitchFamily="34" charset="-122"/>
                <a:cs typeface="Inter" pitchFamily="34" charset="-120"/>
              </a:rPr>
              <a:t>Weak sequence</a:t>
            </a:r>
            <a:endParaRPr lang="en-US" sz="1200" dirty="0"/>
          </a:p>
        </p:txBody>
      </p:sp>
      <p:sp>
        <p:nvSpPr>
          <p:cNvPr id="8" name="Text 6"/>
          <p:cNvSpPr/>
          <p:nvPr/>
        </p:nvSpPr>
        <p:spPr>
          <a:xfrm>
            <a:off x="548640" y="3108960"/>
            <a:ext cx="11091672" cy="457200"/>
          </a:xfrm>
          <a:prstGeom prst="rect">
            <a:avLst/>
          </a:prstGeom>
          <a:noFill/>
          <a:ln/>
        </p:spPr>
        <p:txBody>
          <a:bodyPr wrap="square" lIns="0" tIns="0" rIns="0" bIns="0" rtlCol="0" anchor="ctr"/>
          <a:lstStyle/>
          <a:p>
            <a:pPr marL="0" indent="0" algn="ctr">
              <a:buNone/>
            </a:pPr>
            <a:r>
              <a:rPr lang="en-US" sz="1600" b="1" dirty="0">
                <a:solidFill>
                  <a:srgbClr val="51707A"/>
                </a:solidFill>
                <a:latin typeface="Inter" pitchFamily="34" charset="0"/>
                <a:ea typeface="Inter" pitchFamily="34" charset="-122"/>
                <a:cs typeface="Inter" pitchFamily="34" charset="-120"/>
              </a:rPr>
              <a:t>IDEA   →   TECHNOLOGY   →   PRODUCT   →   FIND USERS</a:t>
            </a:r>
            <a:endParaRPr lang="en-US" sz="1600" dirty="0"/>
          </a:p>
        </p:txBody>
      </p:sp>
      <p:sp>
        <p:nvSpPr>
          <p:cNvPr id="9" name="Text 7"/>
          <p:cNvSpPr/>
          <p:nvPr/>
        </p:nvSpPr>
        <p:spPr>
          <a:xfrm>
            <a:off x="548640" y="3794760"/>
            <a:ext cx="3657600" cy="274320"/>
          </a:xfrm>
          <a:prstGeom prst="rect">
            <a:avLst/>
          </a:prstGeom>
          <a:noFill/>
          <a:ln/>
        </p:spPr>
        <p:txBody>
          <a:bodyPr wrap="square" lIns="0" tIns="0" rIns="0" bIns="0" rtlCol="0" anchor="ctr"/>
          <a:lstStyle/>
          <a:p>
            <a:pPr marL="0" indent="0">
              <a:buNone/>
            </a:pPr>
            <a:r>
              <a:rPr lang="en-US" sz="1200" b="1" dirty="0">
                <a:solidFill>
                  <a:srgbClr val="34C77B"/>
                </a:solidFill>
                <a:latin typeface="Inter" pitchFamily="34" charset="0"/>
                <a:ea typeface="Inter" pitchFamily="34" charset="-122"/>
                <a:cs typeface="Inter" pitchFamily="34" charset="-120"/>
              </a:rPr>
              <a:t>Better sequence</a:t>
            </a:r>
            <a:endParaRPr lang="en-US" sz="1200" dirty="0"/>
          </a:p>
        </p:txBody>
      </p:sp>
      <p:sp>
        <p:nvSpPr>
          <p:cNvPr id="10" name="Text 8"/>
          <p:cNvSpPr/>
          <p:nvPr/>
        </p:nvSpPr>
        <p:spPr>
          <a:xfrm>
            <a:off x="548640" y="4114800"/>
            <a:ext cx="11091672" cy="457200"/>
          </a:xfrm>
          <a:prstGeom prst="rect">
            <a:avLst/>
          </a:prstGeom>
          <a:noFill/>
          <a:ln/>
        </p:spPr>
        <p:txBody>
          <a:bodyPr wrap="square" lIns="0" tIns="0" rIns="0" bIns="0" rtlCol="0" anchor="ctr"/>
          <a:lstStyle/>
          <a:p>
            <a:pPr marL="0" indent="0" algn="ctr">
              <a:buNone/>
            </a:pPr>
            <a:r>
              <a:rPr lang="en-US" sz="1500" b="1" dirty="0">
                <a:solidFill>
                  <a:srgbClr val="0A3540"/>
                </a:solidFill>
                <a:latin typeface="Inter" pitchFamily="34" charset="0"/>
                <a:ea typeface="Inter" pitchFamily="34" charset="-122"/>
                <a:cs typeface="Inter" pitchFamily="34" charset="-120"/>
              </a:rPr>
              <a:t>PEOPLE</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PROBLEM</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EVIDENCE</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IDEA</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PROTOTYPE</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TEST</a:t>
            </a:r>
            <a:r>
              <a:rPr lang="en-US" sz="1500" b="1" dirty="0">
                <a:solidFill>
                  <a:srgbClr val="51707A"/>
                </a:solidFill>
                <a:latin typeface="Inter" pitchFamily="34" charset="0"/>
                <a:ea typeface="Inter" pitchFamily="34" charset="-122"/>
                <a:cs typeface="Inter" pitchFamily="34" charset="-120"/>
              </a:rPr>
              <a:t>   →   </a:t>
            </a:r>
            <a:r>
              <a:rPr lang="en-US" sz="1500" b="1" dirty="0">
                <a:solidFill>
                  <a:srgbClr val="0A3540"/>
                </a:solidFill>
                <a:latin typeface="Inter" pitchFamily="34" charset="0"/>
                <a:ea typeface="Inter" pitchFamily="34" charset="-122"/>
                <a:cs typeface="Inter" pitchFamily="34" charset="-120"/>
              </a:rPr>
              <a:t>PRODUCT</a:t>
            </a:r>
            <a:endParaRPr lang="en-US" sz="1500" dirty="0"/>
          </a:p>
        </p:txBody>
      </p:sp>
      <p:sp>
        <p:nvSpPr>
          <p:cNvPr id="11" name="Shape 9"/>
          <p:cNvSpPr/>
          <p:nvPr/>
        </p:nvSpPr>
        <p:spPr>
          <a:xfrm>
            <a:off x="548640" y="5074920"/>
            <a:ext cx="11091672" cy="1051560"/>
          </a:xfrm>
          <a:prstGeom prst="roundRect">
            <a:avLst>
              <a:gd name="adj" fmla="val 7826"/>
            </a:avLst>
          </a:prstGeom>
          <a:solidFill>
            <a:srgbClr val="0A3540"/>
          </a:solidFill>
          <a:ln/>
        </p:spPr>
      </p:sp>
      <p:sp>
        <p:nvSpPr>
          <p:cNvPr id="12" name="Text 10"/>
          <p:cNvSpPr/>
          <p:nvPr/>
        </p:nvSpPr>
        <p:spPr>
          <a:xfrm>
            <a:off x="777240" y="5202936"/>
            <a:ext cx="10634472" cy="274320"/>
          </a:xfrm>
          <a:prstGeom prst="rect">
            <a:avLst/>
          </a:prstGeom>
          <a:noFill/>
          <a:ln/>
        </p:spPr>
        <p:txBody>
          <a:bodyPr wrap="square" lIns="0" tIns="0" rIns="0" bIns="0" rtlCol="0" anchor="ctr"/>
          <a:lstStyle/>
          <a:p>
            <a:pPr marL="0" indent="0">
              <a:buNone/>
            </a:pPr>
            <a:r>
              <a:rPr lang="en-US" sz="1200" b="1" dirty="0">
                <a:solidFill>
                  <a:srgbClr val="7ED0E8"/>
                </a:solidFill>
                <a:latin typeface="Inter" pitchFamily="34" charset="0"/>
                <a:ea typeface="Inter" pitchFamily="34" charset="-122"/>
                <a:cs typeface="Inter" pitchFamily="34" charset="-120"/>
              </a:rPr>
              <a:t>Teaching point</a:t>
            </a:r>
            <a:endParaRPr lang="en-US" sz="1200" dirty="0"/>
          </a:p>
        </p:txBody>
      </p:sp>
      <p:sp>
        <p:nvSpPr>
          <p:cNvPr id="13" name="Text 11"/>
          <p:cNvSpPr/>
          <p:nvPr/>
        </p:nvSpPr>
        <p:spPr>
          <a:xfrm>
            <a:off x="777240" y="5477256"/>
            <a:ext cx="10634472" cy="548640"/>
          </a:xfrm>
          <a:prstGeom prst="rect">
            <a:avLst/>
          </a:prstGeom>
          <a:noFill/>
          <a:ln/>
        </p:spPr>
        <p:txBody>
          <a:bodyPr wrap="square" lIns="0" tIns="0" rIns="0" bIns="0" rtlCol="0" anchor="t"/>
          <a:lstStyle/>
          <a:p>
            <a:pPr marL="0" indent="0">
              <a:lnSpc>
                <a:spcPct val="120000"/>
              </a:lnSpc>
              <a:buNone/>
            </a:pPr>
            <a:r>
              <a:rPr lang="en-US" sz="1150" dirty="0">
                <a:solidFill>
                  <a:srgbClr val="AFD8E4"/>
                </a:solidFill>
                <a:latin typeface="Inter" pitchFamily="34" charset="0"/>
                <a:ea typeface="Inter" pitchFamily="34" charset="-122"/>
                <a:cs typeface="Inter" pitchFamily="34" charset="-120"/>
              </a:rPr>
              <a:t>One of the biggest mistakes innovators make is falling in love with the solution before understanding the problem. If your team is defending an idea instead of testing it, that's the trap closing , slow down, not speed up.</a:t>
            </a:r>
            <a:endParaRPr lang="en-US" sz="1150" dirty="0"/>
          </a:p>
        </p:txBody>
      </p:sp>
      <p:sp>
        <p:nvSpPr>
          <p:cNvPr id="15" name="Text 12"/>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THE OPENING QUESTION &amp; THE INNOVATION TRAP</a:t>
            </a:r>
            <a:endParaRPr lang="en-US" sz="1000" dirty="0"/>
          </a:p>
        </p:txBody>
      </p:sp>
      <p:sp>
        <p:nvSpPr>
          <p:cNvPr id="16" name="Text 13"/>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08</a:t>
            </a:r>
            <a:endParaRPr lang="en-US" sz="1000" dirty="0"/>
          </a:p>
        </p:txBody>
      </p:sp>
    </p:spTree>
    <p:extLst>
      <p:ext uri="{BB962C8B-B14F-4D97-AF65-F5344CB8AC3E}">
        <p14:creationId xmlns:p14="http://schemas.microsoft.com/office/powerpoint/2010/main" val="228645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THE FOUR-LENS TEST</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What Makes a Great Fintech Solution?</a:t>
            </a:r>
            <a:endParaRPr lang="en-US" sz="2800" dirty="0"/>
          </a:p>
        </p:txBody>
      </p:sp>
      <p:sp>
        <p:nvSpPr>
          <p:cNvPr id="4" name="Shape 2"/>
          <p:cNvSpPr/>
          <p:nvPr/>
        </p:nvSpPr>
        <p:spPr>
          <a:xfrm>
            <a:off x="548640" y="1783080"/>
            <a:ext cx="2567178" cy="2148840"/>
          </a:xfrm>
          <a:prstGeom prst="roundRect">
            <a:avLst>
              <a:gd name="adj" fmla="val 4255"/>
            </a:avLst>
          </a:prstGeom>
          <a:solidFill>
            <a:srgbClr val="EFF8FA"/>
          </a:solidFill>
          <a:ln/>
        </p:spPr>
      </p:sp>
      <p:sp>
        <p:nvSpPr>
          <p:cNvPr id="5" name="Shape 3"/>
          <p:cNvSpPr/>
          <p:nvPr/>
        </p:nvSpPr>
        <p:spPr>
          <a:xfrm>
            <a:off x="1535049" y="2057400"/>
            <a:ext cx="594360" cy="594360"/>
          </a:xfrm>
          <a:prstGeom prst="ellipse">
            <a:avLst/>
          </a:prstGeom>
          <a:solidFill>
            <a:srgbClr val="0A3540"/>
          </a:solidFill>
          <a:ln/>
        </p:spPr>
      </p:sp>
      <p:pic>
        <p:nvPicPr>
          <p:cNvPr id="6" name="Image 0" descr="/home/claude/mentorship_deck/icons/heart_navy.png"/>
          <p:cNvPicPr>
            <a:picLocks noChangeAspect="1"/>
          </p:cNvPicPr>
          <p:nvPr/>
        </p:nvPicPr>
        <p:blipFill>
          <a:blip r:embed="rId3"/>
          <a:stretch>
            <a:fillRect/>
          </a:stretch>
        </p:blipFill>
        <p:spPr>
          <a:xfrm>
            <a:off x="1683639" y="2205990"/>
            <a:ext cx="297180" cy="297180"/>
          </a:xfrm>
          <a:prstGeom prst="rect">
            <a:avLst/>
          </a:prstGeom>
        </p:spPr>
      </p:pic>
      <p:sp>
        <p:nvSpPr>
          <p:cNvPr id="7" name="Text 4"/>
          <p:cNvSpPr/>
          <p:nvPr/>
        </p:nvSpPr>
        <p:spPr>
          <a:xfrm>
            <a:off x="685800" y="2862072"/>
            <a:ext cx="2292858" cy="384048"/>
          </a:xfrm>
          <a:prstGeom prst="rect">
            <a:avLst/>
          </a:prstGeom>
          <a:noFill/>
          <a:ln/>
        </p:spPr>
        <p:txBody>
          <a:bodyPr wrap="square" lIns="0" tIns="0" rIns="0" bIns="0" rtlCol="0" anchor="ctr"/>
          <a:lstStyle/>
          <a:p>
            <a:pPr marL="0" indent="0" algn="ctr">
              <a:buNone/>
            </a:pPr>
            <a:r>
              <a:rPr lang="en-US" sz="1450" b="1" dirty="0">
                <a:solidFill>
                  <a:srgbClr val="0A3540"/>
                </a:solidFill>
                <a:latin typeface="Inter" pitchFamily="34" charset="0"/>
                <a:ea typeface="Inter" pitchFamily="34" charset="-122"/>
                <a:cs typeface="Inter" pitchFamily="34" charset="-120"/>
              </a:rPr>
              <a:t>Desirability</a:t>
            </a:r>
            <a:endParaRPr lang="en-US" sz="1450" dirty="0"/>
          </a:p>
        </p:txBody>
      </p:sp>
      <p:sp>
        <p:nvSpPr>
          <p:cNvPr id="8" name="Text 5"/>
          <p:cNvSpPr/>
          <p:nvPr/>
        </p:nvSpPr>
        <p:spPr>
          <a:xfrm>
            <a:off x="713232" y="3246120"/>
            <a:ext cx="2237994" cy="621792"/>
          </a:xfrm>
          <a:prstGeom prst="rect">
            <a:avLst/>
          </a:prstGeom>
          <a:noFill/>
          <a:ln/>
        </p:spPr>
        <p:txBody>
          <a:bodyPr wrap="square" lIns="0" tIns="0" rIns="0" bIns="0" rtlCol="0" anchor="t"/>
          <a:lstStyle/>
          <a:p>
            <a:pPr marL="0" indent="0" algn="ctr">
              <a:buNone/>
            </a:pPr>
            <a:r>
              <a:rPr lang="en-US" sz="1050" dirty="0">
                <a:solidFill>
                  <a:srgbClr val="51707A"/>
                </a:solidFill>
                <a:latin typeface="Inter" pitchFamily="34" charset="0"/>
                <a:ea typeface="Inter" pitchFamily="34" charset="-122"/>
                <a:cs typeface="Inter" pitchFamily="34" charset="-120"/>
              </a:rPr>
              <a:t>Do people actually want or need it?</a:t>
            </a:r>
            <a:endParaRPr lang="en-US" sz="1050" dirty="0"/>
          </a:p>
        </p:txBody>
      </p:sp>
      <p:sp>
        <p:nvSpPr>
          <p:cNvPr id="9" name="Shape 6"/>
          <p:cNvSpPr/>
          <p:nvPr/>
        </p:nvSpPr>
        <p:spPr>
          <a:xfrm>
            <a:off x="3390138" y="1783080"/>
            <a:ext cx="2567178" cy="2148840"/>
          </a:xfrm>
          <a:prstGeom prst="roundRect">
            <a:avLst>
              <a:gd name="adj" fmla="val 4255"/>
            </a:avLst>
          </a:prstGeom>
          <a:solidFill>
            <a:srgbClr val="EFF8FA"/>
          </a:solidFill>
          <a:ln/>
        </p:spPr>
      </p:sp>
      <p:sp>
        <p:nvSpPr>
          <p:cNvPr id="10" name="Shape 7"/>
          <p:cNvSpPr/>
          <p:nvPr/>
        </p:nvSpPr>
        <p:spPr>
          <a:xfrm>
            <a:off x="4376547" y="2057400"/>
            <a:ext cx="594360" cy="594360"/>
          </a:xfrm>
          <a:prstGeom prst="ellipse">
            <a:avLst/>
          </a:prstGeom>
          <a:solidFill>
            <a:srgbClr val="0A3540"/>
          </a:solidFill>
          <a:ln/>
        </p:spPr>
      </p:sp>
      <p:pic>
        <p:nvPicPr>
          <p:cNvPr id="11" name="Image 1" descr="/home/claude/mentorship_deck/icons/plug_navy.png"/>
          <p:cNvPicPr>
            <a:picLocks noChangeAspect="1"/>
          </p:cNvPicPr>
          <p:nvPr/>
        </p:nvPicPr>
        <p:blipFill>
          <a:blip r:embed="rId4"/>
          <a:stretch>
            <a:fillRect/>
          </a:stretch>
        </p:blipFill>
        <p:spPr>
          <a:xfrm>
            <a:off x="4525137" y="2205990"/>
            <a:ext cx="297180" cy="297180"/>
          </a:xfrm>
          <a:prstGeom prst="rect">
            <a:avLst/>
          </a:prstGeom>
        </p:spPr>
      </p:pic>
      <p:sp>
        <p:nvSpPr>
          <p:cNvPr id="12" name="Text 8"/>
          <p:cNvSpPr/>
          <p:nvPr/>
        </p:nvSpPr>
        <p:spPr>
          <a:xfrm>
            <a:off x="3527298" y="2862072"/>
            <a:ext cx="2292858" cy="384048"/>
          </a:xfrm>
          <a:prstGeom prst="rect">
            <a:avLst/>
          </a:prstGeom>
          <a:noFill/>
          <a:ln/>
        </p:spPr>
        <p:txBody>
          <a:bodyPr wrap="square" lIns="0" tIns="0" rIns="0" bIns="0" rtlCol="0" anchor="ctr"/>
          <a:lstStyle/>
          <a:p>
            <a:pPr marL="0" indent="0" algn="ctr">
              <a:buNone/>
            </a:pPr>
            <a:r>
              <a:rPr lang="en-US" sz="1450" b="1" dirty="0">
                <a:solidFill>
                  <a:srgbClr val="0A3540"/>
                </a:solidFill>
                <a:latin typeface="Inter" pitchFamily="34" charset="0"/>
                <a:ea typeface="Inter" pitchFamily="34" charset="-122"/>
                <a:cs typeface="Inter" pitchFamily="34" charset="-120"/>
              </a:rPr>
              <a:t>Feasibility</a:t>
            </a:r>
            <a:endParaRPr lang="en-US" sz="1450" dirty="0"/>
          </a:p>
        </p:txBody>
      </p:sp>
      <p:sp>
        <p:nvSpPr>
          <p:cNvPr id="13" name="Text 9"/>
          <p:cNvSpPr/>
          <p:nvPr/>
        </p:nvSpPr>
        <p:spPr>
          <a:xfrm>
            <a:off x="3554730" y="3246120"/>
            <a:ext cx="2237994" cy="621792"/>
          </a:xfrm>
          <a:prstGeom prst="rect">
            <a:avLst/>
          </a:prstGeom>
          <a:noFill/>
          <a:ln/>
        </p:spPr>
        <p:txBody>
          <a:bodyPr wrap="square" lIns="0" tIns="0" rIns="0" bIns="0" rtlCol="0" anchor="t"/>
          <a:lstStyle/>
          <a:p>
            <a:pPr marL="0" indent="0" algn="ctr">
              <a:buNone/>
            </a:pPr>
            <a:r>
              <a:rPr lang="en-US" sz="1050" dirty="0">
                <a:solidFill>
                  <a:srgbClr val="51707A"/>
                </a:solidFill>
                <a:latin typeface="Inter" pitchFamily="34" charset="0"/>
                <a:ea typeface="Inter" pitchFamily="34" charset="-122"/>
                <a:cs typeface="Inter" pitchFamily="34" charset="-120"/>
              </a:rPr>
              <a:t>Can we realistically build and operate it?</a:t>
            </a:r>
            <a:endParaRPr lang="en-US" sz="1050" dirty="0"/>
          </a:p>
        </p:txBody>
      </p:sp>
      <p:sp>
        <p:nvSpPr>
          <p:cNvPr id="14" name="Shape 10"/>
          <p:cNvSpPr/>
          <p:nvPr/>
        </p:nvSpPr>
        <p:spPr>
          <a:xfrm>
            <a:off x="6231636" y="1783080"/>
            <a:ext cx="2567178" cy="2148840"/>
          </a:xfrm>
          <a:prstGeom prst="roundRect">
            <a:avLst>
              <a:gd name="adj" fmla="val 4255"/>
            </a:avLst>
          </a:prstGeom>
          <a:solidFill>
            <a:srgbClr val="EFF8FA"/>
          </a:solidFill>
          <a:ln/>
        </p:spPr>
      </p:sp>
      <p:sp>
        <p:nvSpPr>
          <p:cNvPr id="15" name="Shape 11"/>
          <p:cNvSpPr/>
          <p:nvPr/>
        </p:nvSpPr>
        <p:spPr>
          <a:xfrm>
            <a:off x="7218045" y="2057400"/>
            <a:ext cx="594360" cy="594360"/>
          </a:xfrm>
          <a:prstGeom prst="ellipse">
            <a:avLst/>
          </a:prstGeom>
          <a:solidFill>
            <a:srgbClr val="0A3540"/>
          </a:solidFill>
          <a:ln/>
        </p:spPr>
      </p:sp>
      <p:pic>
        <p:nvPicPr>
          <p:cNvPr id="16" name="Image 2" descr="/home/claude/mentorship_deck/icons/money_navy.png"/>
          <p:cNvPicPr>
            <a:picLocks noChangeAspect="1"/>
          </p:cNvPicPr>
          <p:nvPr/>
        </p:nvPicPr>
        <p:blipFill>
          <a:blip r:embed="rId5"/>
          <a:stretch>
            <a:fillRect/>
          </a:stretch>
        </p:blipFill>
        <p:spPr>
          <a:xfrm>
            <a:off x="7366635" y="2205990"/>
            <a:ext cx="297180" cy="297180"/>
          </a:xfrm>
          <a:prstGeom prst="rect">
            <a:avLst/>
          </a:prstGeom>
        </p:spPr>
      </p:pic>
      <p:sp>
        <p:nvSpPr>
          <p:cNvPr id="17" name="Text 12"/>
          <p:cNvSpPr/>
          <p:nvPr/>
        </p:nvSpPr>
        <p:spPr>
          <a:xfrm>
            <a:off x="6368796" y="2862072"/>
            <a:ext cx="2292858" cy="384048"/>
          </a:xfrm>
          <a:prstGeom prst="rect">
            <a:avLst/>
          </a:prstGeom>
          <a:noFill/>
          <a:ln/>
        </p:spPr>
        <p:txBody>
          <a:bodyPr wrap="square" lIns="0" tIns="0" rIns="0" bIns="0" rtlCol="0" anchor="ctr"/>
          <a:lstStyle/>
          <a:p>
            <a:pPr marL="0" indent="0" algn="ctr">
              <a:buNone/>
            </a:pPr>
            <a:r>
              <a:rPr lang="en-US" sz="1450" b="1" dirty="0">
                <a:solidFill>
                  <a:srgbClr val="0A3540"/>
                </a:solidFill>
                <a:latin typeface="Inter" pitchFamily="34" charset="0"/>
                <a:ea typeface="Inter" pitchFamily="34" charset="-122"/>
                <a:cs typeface="Inter" pitchFamily="34" charset="-120"/>
              </a:rPr>
              <a:t>Viability</a:t>
            </a:r>
            <a:endParaRPr lang="en-US" sz="1450" dirty="0"/>
          </a:p>
        </p:txBody>
      </p:sp>
      <p:sp>
        <p:nvSpPr>
          <p:cNvPr id="18" name="Text 13"/>
          <p:cNvSpPr/>
          <p:nvPr/>
        </p:nvSpPr>
        <p:spPr>
          <a:xfrm>
            <a:off x="6396228" y="3246120"/>
            <a:ext cx="2237994" cy="621792"/>
          </a:xfrm>
          <a:prstGeom prst="rect">
            <a:avLst/>
          </a:prstGeom>
          <a:noFill/>
          <a:ln/>
        </p:spPr>
        <p:txBody>
          <a:bodyPr wrap="square" lIns="0" tIns="0" rIns="0" bIns="0" rtlCol="0" anchor="t"/>
          <a:lstStyle/>
          <a:p>
            <a:pPr marL="0" indent="0" algn="ctr">
              <a:buNone/>
            </a:pPr>
            <a:r>
              <a:rPr lang="en-US" sz="1050" dirty="0">
                <a:solidFill>
                  <a:srgbClr val="51707A"/>
                </a:solidFill>
                <a:latin typeface="Inter" pitchFamily="34" charset="0"/>
                <a:ea typeface="Inter" pitchFamily="34" charset="-122"/>
                <a:cs typeface="Inter" pitchFamily="34" charset="-120"/>
              </a:rPr>
              <a:t>Can it sustain itself as a business?</a:t>
            </a:r>
            <a:endParaRPr lang="en-US" sz="1050" dirty="0"/>
          </a:p>
        </p:txBody>
      </p:sp>
      <p:sp>
        <p:nvSpPr>
          <p:cNvPr id="19" name="Shape 14"/>
          <p:cNvSpPr/>
          <p:nvPr/>
        </p:nvSpPr>
        <p:spPr>
          <a:xfrm>
            <a:off x="9073134" y="1783080"/>
            <a:ext cx="2567178" cy="2148840"/>
          </a:xfrm>
          <a:prstGeom prst="roundRect">
            <a:avLst>
              <a:gd name="adj" fmla="val 4255"/>
            </a:avLst>
          </a:prstGeom>
          <a:solidFill>
            <a:srgbClr val="EFF8FA"/>
          </a:solidFill>
          <a:ln/>
        </p:spPr>
      </p:sp>
      <p:sp>
        <p:nvSpPr>
          <p:cNvPr id="20" name="Shape 15"/>
          <p:cNvSpPr/>
          <p:nvPr/>
        </p:nvSpPr>
        <p:spPr>
          <a:xfrm>
            <a:off x="10059543" y="2057400"/>
            <a:ext cx="594360" cy="594360"/>
          </a:xfrm>
          <a:prstGeom prst="ellipse">
            <a:avLst/>
          </a:prstGeom>
          <a:solidFill>
            <a:srgbClr val="0A3540"/>
          </a:solidFill>
          <a:ln/>
        </p:spPr>
      </p:sp>
      <p:pic>
        <p:nvPicPr>
          <p:cNvPr id="21" name="Image 3" descr="/home/claude/mentorship_deck/icons/globe_navy.png"/>
          <p:cNvPicPr>
            <a:picLocks noChangeAspect="1"/>
          </p:cNvPicPr>
          <p:nvPr/>
        </p:nvPicPr>
        <p:blipFill>
          <a:blip r:embed="rId6"/>
          <a:stretch>
            <a:fillRect/>
          </a:stretch>
        </p:blipFill>
        <p:spPr>
          <a:xfrm>
            <a:off x="10208133" y="2205990"/>
            <a:ext cx="297180" cy="297180"/>
          </a:xfrm>
          <a:prstGeom prst="rect">
            <a:avLst/>
          </a:prstGeom>
        </p:spPr>
      </p:pic>
      <p:sp>
        <p:nvSpPr>
          <p:cNvPr id="22" name="Text 16"/>
          <p:cNvSpPr/>
          <p:nvPr/>
        </p:nvSpPr>
        <p:spPr>
          <a:xfrm>
            <a:off x="9210294" y="2862072"/>
            <a:ext cx="2292858" cy="384048"/>
          </a:xfrm>
          <a:prstGeom prst="rect">
            <a:avLst/>
          </a:prstGeom>
          <a:noFill/>
          <a:ln/>
        </p:spPr>
        <p:txBody>
          <a:bodyPr wrap="square" lIns="0" tIns="0" rIns="0" bIns="0" rtlCol="0" anchor="ctr"/>
          <a:lstStyle/>
          <a:p>
            <a:pPr marL="0" indent="0" algn="ctr">
              <a:buNone/>
            </a:pPr>
            <a:r>
              <a:rPr lang="en-US" sz="1450" b="1" dirty="0">
                <a:solidFill>
                  <a:srgbClr val="0A3540"/>
                </a:solidFill>
                <a:latin typeface="Inter" pitchFamily="34" charset="0"/>
                <a:ea typeface="Inter" pitchFamily="34" charset="-122"/>
                <a:cs typeface="Inter" pitchFamily="34" charset="-120"/>
              </a:rPr>
              <a:t>Sustainability</a:t>
            </a:r>
            <a:endParaRPr lang="en-US" sz="1450" dirty="0"/>
          </a:p>
        </p:txBody>
      </p:sp>
      <p:sp>
        <p:nvSpPr>
          <p:cNvPr id="23" name="Text 17"/>
          <p:cNvSpPr/>
          <p:nvPr/>
        </p:nvSpPr>
        <p:spPr>
          <a:xfrm>
            <a:off x="9237726" y="3246120"/>
            <a:ext cx="2237994" cy="621792"/>
          </a:xfrm>
          <a:prstGeom prst="rect">
            <a:avLst/>
          </a:prstGeom>
          <a:noFill/>
          <a:ln/>
        </p:spPr>
        <p:txBody>
          <a:bodyPr wrap="square" lIns="0" tIns="0" rIns="0" bIns="0" rtlCol="0" anchor="t"/>
          <a:lstStyle/>
          <a:p>
            <a:pPr marL="0" indent="0" algn="ctr">
              <a:buNone/>
            </a:pPr>
            <a:r>
              <a:rPr lang="en-US" sz="1050" dirty="0">
                <a:solidFill>
                  <a:srgbClr val="51707A"/>
                </a:solidFill>
                <a:latin typeface="Inter" pitchFamily="34" charset="0"/>
                <a:ea typeface="Inter" pitchFamily="34" charset="-122"/>
                <a:cs typeface="Inter" pitchFamily="34" charset="-120"/>
              </a:rPr>
              <a:t>Can it create long-term economic, social &amp; environmental value?</a:t>
            </a:r>
            <a:endParaRPr lang="en-US" sz="1050" dirty="0"/>
          </a:p>
        </p:txBody>
      </p:sp>
      <p:sp>
        <p:nvSpPr>
          <p:cNvPr id="24" name="Shape 18"/>
          <p:cNvSpPr/>
          <p:nvPr/>
        </p:nvSpPr>
        <p:spPr>
          <a:xfrm>
            <a:off x="548640" y="4297680"/>
            <a:ext cx="11091672" cy="777240"/>
          </a:xfrm>
          <a:prstGeom prst="homePlate">
            <a:avLst/>
          </a:prstGeom>
          <a:solidFill>
            <a:srgbClr val="0A3540"/>
          </a:solidFill>
          <a:ln/>
        </p:spPr>
      </p:sp>
      <p:sp>
        <p:nvSpPr>
          <p:cNvPr id="25" name="Text 19"/>
          <p:cNvSpPr/>
          <p:nvPr/>
        </p:nvSpPr>
        <p:spPr>
          <a:xfrm>
            <a:off x="694944" y="4297680"/>
            <a:ext cx="10696651" cy="777240"/>
          </a:xfrm>
          <a:prstGeom prst="rect">
            <a:avLst/>
          </a:prstGeom>
          <a:noFill/>
          <a:ln/>
        </p:spPr>
        <p:txBody>
          <a:bodyPr wrap="square" lIns="0" tIns="0" rIns="0" bIns="0" rtlCol="0" anchor="ctr"/>
          <a:lstStyle/>
          <a:p>
            <a:pPr marL="0" indent="0">
              <a:buNone/>
            </a:pPr>
            <a:r>
              <a:rPr lang="en-US" sz="1150" b="1" dirty="0">
                <a:solidFill>
                  <a:srgbClr val="FFFFFF"/>
                </a:solidFill>
                <a:latin typeface="Inter" pitchFamily="34" charset="0"/>
                <a:ea typeface="Inter" pitchFamily="34" charset="-122"/>
                <a:cs typeface="Inter" pitchFamily="34" charset="-120"/>
              </a:rPr>
              <a:t>Ghana's market is already huge, which raises the bar: 81% financial inclusion, 80.5M registered MoMo accounts. You're not building for an empty market , you're building against an incumbent people already trust.</a:t>
            </a:r>
            <a:endParaRPr lang="en-US" sz="1150" dirty="0"/>
          </a:p>
        </p:txBody>
      </p:sp>
      <p:sp>
        <p:nvSpPr>
          <p:cNvPr id="27" name="Text 2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WHAT MAKES A GREAT FINTECH SOLUTION?</a:t>
            </a:r>
            <a:endParaRPr lang="en-US" sz="1000" dirty="0"/>
          </a:p>
        </p:txBody>
      </p:sp>
      <p:sp>
        <p:nvSpPr>
          <p:cNvPr id="28" name="Text 21"/>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design</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bolt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TWO</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Design Thinking</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Empathize → Define → Ideate → Prototype → Test. It is not a straight line.</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TWO</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THE PROCESS</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The Five Stages</a:t>
            </a:r>
            <a:endParaRPr lang="en-US" sz="2800" dirty="0"/>
          </a:p>
        </p:txBody>
      </p:sp>
      <p:sp>
        <p:nvSpPr>
          <p:cNvPr id="4" name="Shape 2"/>
          <p:cNvSpPr/>
          <p:nvPr/>
        </p:nvSpPr>
        <p:spPr>
          <a:xfrm>
            <a:off x="548640" y="1874520"/>
            <a:ext cx="2057400" cy="2331720"/>
          </a:xfrm>
          <a:prstGeom prst="roundRect">
            <a:avLst>
              <a:gd name="adj" fmla="val 4444"/>
            </a:avLst>
          </a:prstGeom>
          <a:solidFill>
            <a:srgbClr val="EFF8FA"/>
          </a:solidFill>
          <a:ln/>
        </p:spPr>
      </p:sp>
      <p:sp>
        <p:nvSpPr>
          <p:cNvPr id="5" name="Text 3"/>
          <p:cNvSpPr/>
          <p:nvPr/>
        </p:nvSpPr>
        <p:spPr>
          <a:xfrm>
            <a:off x="685800" y="1984248"/>
            <a:ext cx="457200" cy="36576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1</a:t>
            </a:r>
            <a:endParaRPr lang="en-US" sz="1600" dirty="0"/>
          </a:p>
        </p:txBody>
      </p:sp>
      <p:sp>
        <p:nvSpPr>
          <p:cNvPr id="6" name="Shape 4"/>
          <p:cNvSpPr/>
          <p:nvPr/>
        </p:nvSpPr>
        <p:spPr>
          <a:xfrm>
            <a:off x="1303020" y="2377440"/>
            <a:ext cx="548640" cy="548640"/>
          </a:xfrm>
          <a:prstGeom prst="ellipse">
            <a:avLst/>
          </a:prstGeom>
          <a:solidFill>
            <a:srgbClr val="0A3540"/>
          </a:solidFill>
          <a:ln/>
        </p:spPr>
      </p:sp>
      <p:pic>
        <p:nvPicPr>
          <p:cNvPr id="7" name="Image 0" descr="/home/claude/mentorship_deck/icons/ear_navy.png"/>
          <p:cNvPicPr>
            <a:picLocks noChangeAspect="1"/>
          </p:cNvPicPr>
          <p:nvPr/>
        </p:nvPicPr>
        <p:blipFill>
          <a:blip r:embed="rId3"/>
          <a:stretch>
            <a:fillRect/>
          </a:stretch>
        </p:blipFill>
        <p:spPr>
          <a:xfrm>
            <a:off x="1440180" y="2514600"/>
            <a:ext cx="274320" cy="274320"/>
          </a:xfrm>
          <a:prstGeom prst="rect">
            <a:avLst/>
          </a:prstGeom>
        </p:spPr>
      </p:pic>
      <p:sp>
        <p:nvSpPr>
          <p:cNvPr id="8" name="Text 5"/>
          <p:cNvSpPr/>
          <p:nvPr/>
        </p:nvSpPr>
        <p:spPr>
          <a:xfrm>
            <a:off x="685800" y="3108960"/>
            <a:ext cx="1783080" cy="457200"/>
          </a:xfrm>
          <a:prstGeom prst="rect">
            <a:avLst/>
          </a:prstGeom>
          <a:noFill/>
          <a:ln/>
        </p:spPr>
        <p:txBody>
          <a:bodyPr wrap="square" lIns="0" tIns="0" rIns="0" bIns="0" rtlCol="0" anchor="ctr"/>
          <a:lstStyle/>
          <a:p>
            <a:pPr marL="0" indent="0" algn="ctr">
              <a:buNone/>
            </a:pPr>
            <a:r>
              <a:rPr lang="en-US" sz="1150" b="1" dirty="0">
                <a:solidFill>
                  <a:srgbClr val="0B2530"/>
                </a:solidFill>
                <a:latin typeface="Inter" pitchFamily="34" charset="0"/>
                <a:ea typeface="Inter" pitchFamily="34" charset="-122"/>
                <a:cs typeface="Inter" pitchFamily="34" charset="-120"/>
              </a:rPr>
              <a:t>Empathize</a:t>
            </a:r>
            <a:endParaRPr lang="en-US" sz="1150" dirty="0"/>
          </a:p>
        </p:txBody>
      </p:sp>
      <p:sp>
        <p:nvSpPr>
          <p:cNvPr id="9" name="Text 6"/>
          <p:cNvSpPr/>
          <p:nvPr/>
        </p:nvSpPr>
        <p:spPr>
          <a:xfrm>
            <a:off x="685800" y="3538728"/>
            <a:ext cx="1783080" cy="640080"/>
          </a:xfrm>
          <a:prstGeom prst="rect">
            <a:avLst/>
          </a:prstGeom>
          <a:noFill/>
          <a:ln/>
        </p:spPr>
        <p:txBody>
          <a:bodyPr wrap="square" lIns="0" tIns="0" rIns="0" bIns="0" rtlCol="0" anchor="t"/>
          <a:lstStyle/>
          <a:p>
            <a:pPr marL="0" indent="0" algn="ctr">
              <a:buNone/>
            </a:pPr>
            <a:r>
              <a:rPr lang="en-US" sz="950" dirty="0">
                <a:solidFill>
                  <a:srgbClr val="51707A"/>
                </a:solidFill>
                <a:latin typeface="Inter" pitchFamily="34" charset="0"/>
                <a:ea typeface="Inter" pitchFamily="34" charset="-122"/>
                <a:cs typeface="Inter" pitchFamily="34" charset="-120"/>
              </a:rPr>
              <a:t>Understand the real people you're designing for — through observation, not assumption.</a:t>
            </a:r>
            <a:endParaRPr lang="en-US" sz="950" dirty="0"/>
          </a:p>
        </p:txBody>
      </p:sp>
      <p:sp>
        <p:nvSpPr>
          <p:cNvPr id="10" name="Text 7"/>
          <p:cNvSpPr/>
          <p:nvPr/>
        </p:nvSpPr>
        <p:spPr>
          <a:xfrm>
            <a:off x="2636215" y="2743200"/>
            <a:ext cx="140818" cy="457200"/>
          </a:xfrm>
          <a:prstGeom prst="rect">
            <a:avLst/>
          </a:prstGeom>
          <a:noFill/>
          <a:ln/>
        </p:spPr>
        <p:txBody>
          <a:bodyPr wrap="square" lIns="0" tIns="0" rIns="0" bIns="0" rtlCol="0" anchor="ctr"/>
          <a:lstStyle/>
          <a:p>
            <a:pPr marL="0" indent="0" algn="ctr">
              <a:buNone/>
            </a:pPr>
            <a:r>
              <a:rPr lang="en-US" sz="2000" b="1" dirty="0">
                <a:solidFill>
                  <a:srgbClr val="165A69"/>
                </a:solidFill>
                <a:latin typeface="Inter" pitchFamily="34" charset="0"/>
                <a:ea typeface="Inter" pitchFamily="34" charset="-122"/>
                <a:cs typeface="Inter" pitchFamily="34" charset="-120"/>
              </a:rPr>
              <a:t>›</a:t>
            </a:r>
            <a:endParaRPr lang="en-US" sz="2000" dirty="0"/>
          </a:p>
        </p:txBody>
      </p:sp>
      <p:sp>
        <p:nvSpPr>
          <p:cNvPr id="11" name="Shape 8"/>
          <p:cNvSpPr/>
          <p:nvPr/>
        </p:nvSpPr>
        <p:spPr>
          <a:xfrm>
            <a:off x="2807208" y="1874520"/>
            <a:ext cx="2057400" cy="2331720"/>
          </a:xfrm>
          <a:prstGeom prst="roundRect">
            <a:avLst>
              <a:gd name="adj" fmla="val 4444"/>
            </a:avLst>
          </a:prstGeom>
          <a:solidFill>
            <a:srgbClr val="EFF8FA"/>
          </a:solidFill>
          <a:ln/>
        </p:spPr>
      </p:sp>
      <p:sp>
        <p:nvSpPr>
          <p:cNvPr id="12" name="Text 9"/>
          <p:cNvSpPr/>
          <p:nvPr/>
        </p:nvSpPr>
        <p:spPr>
          <a:xfrm>
            <a:off x="2944368" y="1984248"/>
            <a:ext cx="457200" cy="36576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2</a:t>
            </a:r>
            <a:endParaRPr lang="en-US" sz="1600" dirty="0"/>
          </a:p>
        </p:txBody>
      </p:sp>
      <p:sp>
        <p:nvSpPr>
          <p:cNvPr id="13" name="Shape 10"/>
          <p:cNvSpPr/>
          <p:nvPr/>
        </p:nvSpPr>
        <p:spPr>
          <a:xfrm>
            <a:off x="3561588" y="2377440"/>
            <a:ext cx="548640" cy="548640"/>
          </a:xfrm>
          <a:prstGeom prst="ellipse">
            <a:avLst/>
          </a:prstGeom>
          <a:solidFill>
            <a:srgbClr val="0A3540"/>
          </a:solidFill>
          <a:ln/>
        </p:spPr>
      </p:sp>
      <p:pic>
        <p:nvPicPr>
          <p:cNvPr id="14" name="Image 1" descr="/home/claude/mentorship_deck/icons/clipboard_navy.png"/>
          <p:cNvPicPr>
            <a:picLocks noChangeAspect="1"/>
          </p:cNvPicPr>
          <p:nvPr/>
        </p:nvPicPr>
        <p:blipFill>
          <a:blip r:embed="rId4"/>
          <a:stretch>
            <a:fillRect/>
          </a:stretch>
        </p:blipFill>
        <p:spPr>
          <a:xfrm>
            <a:off x="3698748" y="2514600"/>
            <a:ext cx="274320" cy="274320"/>
          </a:xfrm>
          <a:prstGeom prst="rect">
            <a:avLst/>
          </a:prstGeom>
        </p:spPr>
      </p:pic>
      <p:sp>
        <p:nvSpPr>
          <p:cNvPr id="15" name="Text 11"/>
          <p:cNvSpPr/>
          <p:nvPr/>
        </p:nvSpPr>
        <p:spPr>
          <a:xfrm>
            <a:off x="2944368" y="3108960"/>
            <a:ext cx="1783080" cy="457200"/>
          </a:xfrm>
          <a:prstGeom prst="rect">
            <a:avLst/>
          </a:prstGeom>
          <a:noFill/>
          <a:ln/>
        </p:spPr>
        <p:txBody>
          <a:bodyPr wrap="square" lIns="0" tIns="0" rIns="0" bIns="0" rtlCol="0" anchor="ctr"/>
          <a:lstStyle/>
          <a:p>
            <a:pPr marL="0" indent="0" algn="ctr">
              <a:buNone/>
            </a:pPr>
            <a:r>
              <a:rPr lang="en-US" sz="1150" b="1" dirty="0">
                <a:solidFill>
                  <a:srgbClr val="0B2530"/>
                </a:solidFill>
                <a:latin typeface="Inter" pitchFamily="34" charset="0"/>
                <a:ea typeface="Inter" pitchFamily="34" charset="-122"/>
                <a:cs typeface="Inter" pitchFamily="34" charset="-120"/>
              </a:rPr>
              <a:t>Define</a:t>
            </a:r>
            <a:endParaRPr lang="en-US" sz="1150" dirty="0"/>
          </a:p>
        </p:txBody>
      </p:sp>
      <p:sp>
        <p:nvSpPr>
          <p:cNvPr id="16" name="Text 12"/>
          <p:cNvSpPr/>
          <p:nvPr/>
        </p:nvSpPr>
        <p:spPr>
          <a:xfrm>
            <a:off x="2944368" y="3538728"/>
            <a:ext cx="1783080" cy="640080"/>
          </a:xfrm>
          <a:prstGeom prst="rect">
            <a:avLst/>
          </a:prstGeom>
          <a:noFill/>
          <a:ln/>
        </p:spPr>
        <p:txBody>
          <a:bodyPr wrap="square" lIns="0" tIns="0" rIns="0" bIns="0" rtlCol="0" anchor="t"/>
          <a:lstStyle/>
          <a:p>
            <a:pPr marL="0" indent="0" algn="ctr">
              <a:buNone/>
            </a:pPr>
            <a:r>
              <a:rPr lang="en-US" sz="950" dirty="0">
                <a:solidFill>
                  <a:srgbClr val="51707A"/>
                </a:solidFill>
                <a:latin typeface="Inter" pitchFamily="34" charset="0"/>
                <a:ea typeface="Inter" pitchFamily="34" charset="-122"/>
                <a:cs typeface="Inter" pitchFamily="34" charset="-120"/>
              </a:rPr>
              <a:t>Turn what you learned into one clear, human problem statement worth solving.</a:t>
            </a:r>
            <a:endParaRPr lang="en-US" sz="950" dirty="0"/>
          </a:p>
        </p:txBody>
      </p:sp>
      <p:sp>
        <p:nvSpPr>
          <p:cNvPr id="17" name="Text 13"/>
          <p:cNvSpPr/>
          <p:nvPr/>
        </p:nvSpPr>
        <p:spPr>
          <a:xfrm>
            <a:off x="4894783" y="2743200"/>
            <a:ext cx="140818" cy="457200"/>
          </a:xfrm>
          <a:prstGeom prst="rect">
            <a:avLst/>
          </a:prstGeom>
          <a:noFill/>
          <a:ln/>
        </p:spPr>
        <p:txBody>
          <a:bodyPr wrap="square" lIns="0" tIns="0" rIns="0" bIns="0" rtlCol="0" anchor="ctr"/>
          <a:lstStyle/>
          <a:p>
            <a:pPr marL="0" indent="0" algn="ctr">
              <a:buNone/>
            </a:pPr>
            <a:r>
              <a:rPr lang="en-US" sz="2000" b="1" dirty="0">
                <a:solidFill>
                  <a:srgbClr val="165A69"/>
                </a:solidFill>
                <a:latin typeface="Inter" pitchFamily="34" charset="0"/>
                <a:ea typeface="Inter" pitchFamily="34" charset="-122"/>
                <a:cs typeface="Inter" pitchFamily="34" charset="-120"/>
              </a:rPr>
              <a:t>›</a:t>
            </a:r>
            <a:endParaRPr lang="en-US" sz="2000" dirty="0"/>
          </a:p>
        </p:txBody>
      </p:sp>
      <p:sp>
        <p:nvSpPr>
          <p:cNvPr id="18" name="Shape 14"/>
          <p:cNvSpPr/>
          <p:nvPr/>
        </p:nvSpPr>
        <p:spPr>
          <a:xfrm>
            <a:off x="5065776" y="1874520"/>
            <a:ext cx="2057400" cy="2331720"/>
          </a:xfrm>
          <a:prstGeom prst="roundRect">
            <a:avLst>
              <a:gd name="adj" fmla="val 4444"/>
            </a:avLst>
          </a:prstGeom>
          <a:solidFill>
            <a:srgbClr val="EFF8FA"/>
          </a:solidFill>
          <a:ln/>
        </p:spPr>
      </p:sp>
      <p:sp>
        <p:nvSpPr>
          <p:cNvPr id="19" name="Text 15"/>
          <p:cNvSpPr/>
          <p:nvPr/>
        </p:nvSpPr>
        <p:spPr>
          <a:xfrm>
            <a:off x="5202936" y="1984248"/>
            <a:ext cx="457200" cy="36576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3</a:t>
            </a:r>
            <a:endParaRPr lang="en-US" sz="1600" dirty="0"/>
          </a:p>
        </p:txBody>
      </p:sp>
      <p:sp>
        <p:nvSpPr>
          <p:cNvPr id="20" name="Shape 16"/>
          <p:cNvSpPr/>
          <p:nvPr/>
        </p:nvSpPr>
        <p:spPr>
          <a:xfrm>
            <a:off x="5820156" y="2377440"/>
            <a:ext cx="548640" cy="548640"/>
          </a:xfrm>
          <a:prstGeom prst="ellipse">
            <a:avLst/>
          </a:prstGeom>
          <a:solidFill>
            <a:srgbClr val="0A3540"/>
          </a:solidFill>
          <a:ln/>
        </p:spPr>
      </p:sp>
      <p:pic>
        <p:nvPicPr>
          <p:cNvPr id="21" name="Image 2" descr="/home/claude/mentorship_deck/icons/bolt_navy.png"/>
          <p:cNvPicPr>
            <a:picLocks noChangeAspect="1"/>
          </p:cNvPicPr>
          <p:nvPr/>
        </p:nvPicPr>
        <p:blipFill>
          <a:blip r:embed="rId5"/>
          <a:stretch>
            <a:fillRect/>
          </a:stretch>
        </p:blipFill>
        <p:spPr>
          <a:xfrm>
            <a:off x="5957316" y="2514600"/>
            <a:ext cx="274320" cy="274320"/>
          </a:xfrm>
          <a:prstGeom prst="rect">
            <a:avLst/>
          </a:prstGeom>
        </p:spPr>
      </p:pic>
      <p:sp>
        <p:nvSpPr>
          <p:cNvPr id="22" name="Text 17"/>
          <p:cNvSpPr/>
          <p:nvPr/>
        </p:nvSpPr>
        <p:spPr>
          <a:xfrm>
            <a:off x="5202936" y="3108960"/>
            <a:ext cx="1783080" cy="457200"/>
          </a:xfrm>
          <a:prstGeom prst="rect">
            <a:avLst/>
          </a:prstGeom>
          <a:noFill/>
          <a:ln/>
        </p:spPr>
        <p:txBody>
          <a:bodyPr wrap="square" lIns="0" tIns="0" rIns="0" bIns="0" rtlCol="0" anchor="ctr"/>
          <a:lstStyle/>
          <a:p>
            <a:pPr marL="0" indent="0" algn="ctr">
              <a:buNone/>
            </a:pPr>
            <a:r>
              <a:rPr lang="en-US" sz="1150" b="1" dirty="0">
                <a:solidFill>
                  <a:srgbClr val="0B2530"/>
                </a:solidFill>
                <a:latin typeface="Inter" pitchFamily="34" charset="0"/>
                <a:ea typeface="Inter" pitchFamily="34" charset="-122"/>
                <a:cs typeface="Inter" pitchFamily="34" charset="-120"/>
              </a:rPr>
              <a:t>Ideate</a:t>
            </a:r>
            <a:endParaRPr lang="en-US" sz="1150" dirty="0"/>
          </a:p>
        </p:txBody>
      </p:sp>
      <p:sp>
        <p:nvSpPr>
          <p:cNvPr id="23" name="Text 18"/>
          <p:cNvSpPr/>
          <p:nvPr/>
        </p:nvSpPr>
        <p:spPr>
          <a:xfrm>
            <a:off x="5202936" y="3538728"/>
            <a:ext cx="1783080" cy="640080"/>
          </a:xfrm>
          <a:prstGeom prst="rect">
            <a:avLst/>
          </a:prstGeom>
          <a:noFill/>
          <a:ln/>
        </p:spPr>
        <p:txBody>
          <a:bodyPr wrap="square" lIns="0" tIns="0" rIns="0" bIns="0" rtlCol="0" anchor="t"/>
          <a:lstStyle/>
          <a:p>
            <a:pPr marL="0" indent="0" algn="ctr">
              <a:buNone/>
            </a:pPr>
            <a:r>
              <a:rPr lang="en-US" sz="950" dirty="0">
                <a:solidFill>
                  <a:srgbClr val="51707A"/>
                </a:solidFill>
                <a:latin typeface="Inter" pitchFamily="34" charset="0"/>
                <a:ea typeface="Inter" pitchFamily="34" charset="-122"/>
                <a:cs typeface="Inter" pitchFamily="34" charset="-120"/>
              </a:rPr>
              <a:t>Generate many possible solutions before you commit to your first idea.</a:t>
            </a:r>
            <a:endParaRPr lang="en-US" sz="950" dirty="0"/>
          </a:p>
        </p:txBody>
      </p:sp>
      <p:sp>
        <p:nvSpPr>
          <p:cNvPr id="24" name="Text 19"/>
          <p:cNvSpPr/>
          <p:nvPr/>
        </p:nvSpPr>
        <p:spPr>
          <a:xfrm>
            <a:off x="7153351" y="2743200"/>
            <a:ext cx="140818" cy="457200"/>
          </a:xfrm>
          <a:prstGeom prst="rect">
            <a:avLst/>
          </a:prstGeom>
          <a:noFill/>
          <a:ln/>
        </p:spPr>
        <p:txBody>
          <a:bodyPr wrap="square" lIns="0" tIns="0" rIns="0" bIns="0" rtlCol="0" anchor="ctr"/>
          <a:lstStyle/>
          <a:p>
            <a:pPr marL="0" indent="0" algn="ctr">
              <a:buNone/>
            </a:pPr>
            <a:r>
              <a:rPr lang="en-US" sz="2000" b="1" dirty="0">
                <a:solidFill>
                  <a:srgbClr val="165A69"/>
                </a:solidFill>
                <a:latin typeface="Inter" pitchFamily="34" charset="0"/>
                <a:ea typeface="Inter" pitchFamily="34" charset="-122"/>
                <a:cs typeface="Inter" pitchFamily="34" charset="-120"/>
              </a:rPr>
              <a:t>›</a:t>
            </a:r>
            <a:endParaRPr lang="en-US" sz="2000" dirty="0"/>
          </a:p>
        </p:txBody>
      </p:sp>
      <p:sp>
        <p:nvSpPr>
          <p:cNvPr id="25" name="Shape 20"/>
          <p:cNvSpPr/>
          <p:nvPr/>
        </p:nvSpPr>
        <p:spPr>
          <a:xfrm>
            <a:off x="7324344" y="1874520"/>
            <a:ext cx="2057400" cy="2331720"/>
          </a:xfrm>
          <a:prstGeom prst="roundRect">
            <a:avLst>
              <a:gd name="adj" fmla="val 4444"/>
            </a:avLst>
          </a:prstGeom>
          <a:solidFill>
            <a:srgbClr val="EFF8FA"/>
          </a:solidFill>
          <a:ln/>
        </p:spPr>
      </p:sp>
      <p:sp>
        <p:nvSpPr>
          <p:cNvPr id="26" name="Text 21"/>
          <p:cNvSpPr/>
          <p:nvPr/>
        </p:nvSpPr>
        <p:spPr>
          <a:xfrm>
            <a:off x="7461504" y="1984248"/>
            <a:ext cx="457200" cy="36576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4</a:t>
            </a:r>
            <a:endParaRPr lang="en-US" sz="1600" dirty="0"/>
          </a:p>
        </p:txBody>
      </p:sp>
      <p:sp>
        <p:nvSpPr>
          <p:cNvPr id="27" name="Shape 22"/>
          <p:cNvSpPr/>
          <p:nvPr/>
        </p:nvSpPr>
        <p:spPr>
          <a:xfrm>
            <a:off x="8078724" y="2377440"/>
            <a:ext cx="548640" cy="548640"/>
          </a:xfrm>
          <a:prstGeom prst="ellipse">
            <a:avLst/>
          </a:prstGeom>
          <a:solidFill>
            <a:srgbClr val="0A3540"/>
          </a:solidFill>
          <a:ln/>
        </p:spPr>
      </p:sp>
      <p:pic>
        <p:nvPicPr>
          <p:cNvPr id="28" name="Image 3" descr="/home/claude/mentorship_deck/icons/building_navy.png"/>
          <p:cNvPicPr>
            <a:picLocks noChangeAspect="1"/>
          </p:cNvPicPr>
          <p:nvPr/>
        </p:nvPicPr>
        <p:blipFill>
          <a:blip r:embed="rId6"/>
          <a:stretch>
            <a:fillRect/>
          </a:stretch>
        </p:blipFill>
        <p:spPr>
          <a:xfrm>
            <a:off x="8215884" y="2514600"/>
            <a:ext cx="274320" cy="274320"/>
          </a:xfrm>
          <a:prstGeom prst="rect">
            <a:avLst/>
          </a:prstGeom>
        </p:spPr>
      </p:pic>
      <p:sp>
        <p:nvSpPr>
          <p:cNvPr id="29" name="Text 23"/>
          <p:cNvSpPr/>
          <p:nvPr/>
        </p:nvSpPr>
        <p:spPr>
          <a:xfrm>
            <a:off x="7461504" y="3108960"/>
            <a:ext cx="1783080" cy="457200"/>
          </a:xfrm>
          <a:prstGeom prst="rect">
            <a:avLst/>
          </a:prstGeom>
          <a:noFill/>
          <a:ln/>
        </p:spPr>
        <p:txBody>
          <a:bodyPr wrap="square" lIns="0" tIns="0" rIns="0" bIns="0" rtlCol="0" anchor="ctr"/>
          <a:lstStyle/>
          <a:p>
            <a:pPr marL="0" indent="0" algn="ctr">
              <a:buNone/>
            </a:pPr>
            <a:r>
              <a:rPr lang="en-US" sz="1150" b="1" dirty="0">
                <a:solidFill>
                  <a:srgbClr val="0B2530"/>
                </a:solidFill>
                <a:latin typeface="Inter" pitchFamily="34" charset="0"/>
                <a:ea typeface="Inter" pitchFamily="34" charset="-122"/>
                <a:cs typeface="Inter" pitchFamily="34" charset="-120"/>
              </a:rPr>
              <a:t>Prototype</a:t>
            </a:r>
            <a:endParaRPr lang="en-US" sz="1150" dirty="0"/>
          </a:p>
        </p:txBody>
      </p:sp>
      <p:sp>
        <p:nvSpPr>
          <p:cNvPr id="30" name="Text 24"/>
          <p:cNvSpPr/>
          <p:nvPr/>
        </p:nvSpPr>
        <p:spPr>
          <a:xfrm>
            <a:off x="7461504" y="3538728"/>
            <a:ext cx="1783080" cy="640080"/>
          </a:xfrm>
          <a:prstGeom prst="rect">
            <a:avLst/>
          </a:prstGeom>
          <a:noFill/>
          <a:ln/>
        </p:spPr>
        <p:txBody>
          <a:bodyPr wrap="square" lIns="0" tIns="0" rIns="0" bIns="0" rtlCol="0" anchor="t"/>
          <a:lstStyle/>
          <a:p>
            <a:pPr marL="0" indent="0" algn="ctr">
              <a:buNone/>
            </a:pPr>
            <a:r>
              <a:rPr lang="en-US" sz="950" dirty="0">
                <a:solidFill>
                  <a:srgbClr val="51707A"/>
                </a:solidFill>
                <a:latin typeface="Inter" pitchFamily="34" charset="0"/>
                <a:ea typeface="Inter" pitchFamily="34" charset="-122"/>
                <a:cs typeface="Inter" pitchFamily="34" charset="-120"/>
              </a:rPr>
              <a:t>Build the smallest, cheapest version that lets you test a real idea.</a:t>
            </a:r>
            <a:endParaRPr lang="en-US" sz="950" dirty="0"/>
          </a:p>
        </p:txBody>
      </p:sp>
      <p:sp>
        <p:nvSpPr>
          <p:cNvPr id="31" name="Text 25"/>
          <p:cNvSpPr/>
          <p:nvPr/>
        </p:nvSpPr>
        <p:spPr>
          <a:xfrm>
            <a:off x="9411919" y="2743200"/>
            <a:ext cx="140818" cy="457200"/>
          </a:xfrm>
          <a:prstGeom prst="rect">
            <a:avLst/>
          </a:prstGeom>
          <a:noFill/>
          <a:ln/>
        </p:spPr>
        <p:txBody>
          <a:bodyPr wrap="square" lIns="0" tIns="0" rIns="0" bIns="0" rtlCol="0" anchor="ctr"/>
          <a:lstStyle/>
          <a:p>
            <a:pPr marL="0" indent="0" algn="ctr">
              <a:buNone/>
            </a:pPr>
            <a:r>
              <a:rPr lang="en-US" sz="2000" b="1" dirty="0">
                <a:solidFill>
                  <a:srgbClr val="165A69"/>
                </a:solidFill>
                <a:latin typeface="Inter" pitchFamily="34" charset="0"/>
                <a:ea typeface="Inter" pitchFamily="34" charset="-122"/>
                <a:cs typeface="Inter" pitchFamily="34" charset="-120"/>
              </a:rPr>
              <a:t>›</a:t>
            </a:r>
            <a:endParaRPr lang="en-US" sz="2000" dirty="0"/>
          </a:p>
        </p:txBody>
      </p:sp>
      <p:sp>
        <p:nvSpPr>
          <p:cNvPr id="32" name="Shape 26"/>
          <p:cNvSpPr/>
          <p:nvPr/>
        </p:nvSpPr>
        <p:spPr>
          <a:xfrm>
            <a:off x="9582912" y="1874520"/>
            <a:ext cx="2057400" cy="2331720"/>
          </a:xfrm>
          <a:prstGeom prst="roundRect">
            <a:avLst>
              <a:gd name="adj" fmla="val 4444"/>
            </a:avLst>
          </a:prstGeom>
          <a:solidFill>
            <a:srgbClr val="EFF8FA"/>
          </a:solidFill>
          <a:ln/>
        </p:spPr>
      </p:sp>
      <p:sp>
        <p:nvSpPr>
          <p:cNvPr id="33" name="Text 27"/>
          <p:cNvSpPr/>
          <p:nvPr/>
        </p:nvSpPr>
        <p:spPr>
          <a:xfrm>
            <a:off x="9720072" y="1984248"/>
            <a:ext cx="457200" cy="365760"/>
          </a:xfrm>
          <a:prstGeom prst="rect">
            <a:avLst/>
          </a:prstGeom>
          <a:noFill/>
          <a:ln/>
        </p:spPr>
        <p:txBody>
          <a:bodyPr wrap="square" lIns="0" tIns="0" rIns="0" bIns="0" rtlCol="0" anchor="ctr"/>
          <a:lstStyle/>
          <a:p>
            <a:pPr marL="0" indent="0">
              <a:buNone/>
            </a:pPr>
            <a:r>
              <a:rPr lang="en-US" sz="1600" b="1" dirty="0">
                <a:solidFill>
                  <a:srgbClr val="0A3540"/>
                </a:solidFill>
                <a:latin typeface="Inter" pitchFamily="34" charset="0"/>
                <a:ea typeface="Inter" pitchFamily="34" charset="-122"/>
                <a:cs typeface="Inter" pitchFamily="34" charset="-120"/>
              </a:rPr>
              <a:t>5</a:t>
            </a:r>
            <a:endParaRPr lang="en-US" sz="1600" dirty="0"/>
          </a:p>
        </p:txBody>
      </p:sp>
      <p:sp>
        <p:nvSpPr>
          <p:cNvPr id="34" name="Shape 28"/>
          <p:cNvSpPr/>
          <p:nvPr/>
        </p:nvSpPr>
        <p:spPr>
          <a:xfrm>
            <a:off x="10337292" y="2377440"/>
            <a:ext cx="548640" cy="548640"/>
          </a:xfrm>
          <a:prstGeom prst="ellipse">
            <a:avLst/>
          </a:prstGeom>
          <a:solidFill>
            <a:srgbClr val="0A3540"/>
          </a:solidFill>
          <a:ln/>
        </p:spPr>
      </p:sp>
      <p:pic>
        <p:nvPicPr>
          <p:cNvPr id="35" name="Image 4" descr="/home/claude/mentorship_deck/icons/check_navy.png"/>
          <p:cNvPicPr>
            <a:picLocks noChangeAspect="1"/>
          </p:cNvPicPr>
          <p:nvPr/>
        </p:nvPicPr>
        <p:blipFill>
          <a:blip r:embed="rId7"/>
          <a:stretch>
            <a:fillRect/>
          </a:stretch>
        </p:blipFill>
        <p:spPr>
          <a:xfrm>
            <a:off x="10474452" y="2514600"/>
            <a:ext cx="274320" cy="274320"/>
          </a:xfrm>
          <a:prstGeom prst="rect">
            <a:avLst/>
          </a:prstGeom>
        </p:spPr>
      </p:pic>
      <p:sp>
        <p:nvSpPr>
          <p:cNvPr id="36" name="Text 29"/>
          <p:cNvSpPr/>
          <p:nvPr/>
        </p:nvSpPr>
        <p:spPr>
          <a:xfrm>
            <a:off x="9720072" y="3108960"/>
            <a:ext cx="1783080" cy="457200"/>
          </a:xfrm>
          <a:prstGeom prst="rect">
            <a:avLst/>
          </a:prstGeom>
          <a:noFill/>
          <a:ln/>
        </p:spPr>
        <p:txBody>
          <a:bodyPr wrap="square" lIns="0" tIns="0" rIns="0" bIns="0" rtlCol="0" anchor="ctr"/>
          <a:lstStyle/>
          <a:p>
            <a:pPr marL="0" indent="0" algn="ctr">
              <a:buNone/>
            </a:pPr>
            <a:r>
              <a:rPr lang="en-US" sz="1150" b="1" dirty="0">
                <a:solidFill>
                  <a:srgbClr val="0B2530"/>
                </a:solidFill>
                <a:latin typeface="Inter" pitchFamily="34" charset="0"/>
                <a:ea typeface="Inter" pitchFamily="34" charset="-122"/>
                <a:cs typeface="Inter" pitchFamily="34" charset="-120"/>
              </a:rPr>
              <a:t>Test</a:t>
            </a:r>
            <a:endParaRPr lang="en-US" sz="1150" dirty="0"/>
          </a:p>
        </p:txBody>
      </p:sp>
      <p:sp>
        <p:nvSpPr>
          <p:cNvPr id="37" name="Text 30"/>
          <p:cNvSpPr/>
          <p:nvPr/>
        </p:nvSpPr>
        <p:spPr>
          <a:xfrm>
            <a:off x="9720072" y="3538728"/>
            <a:ext cx="1783080" cy="640080"/>
          </a:xfrm>
          <a:prstGeom prst="rect">
            <a:avLst/>
          </a:prstGeom>
          <a:noFill/>
          <a:ln/>
        </p:spPr>
        <p:txBody>
          <a:bodyPr wrap="square" lIns="0" tIns="0" rIns="0" bIns="0" rtlCol="0" anchor="t"/>
          <a:lstStyle/>
          <a:p>
            <a:pPr marL="0" indent="0" algn="ctr">
              <a:buNone/>
            </a:pPr>
            <a:r>
              <a:rPr lang="en-US" sz="950" dirty="0">
                <a:solidFill>
                  <a:srgbClr val="51707A"/>
                </a:solidFill>
                <a:latin typeface="Inter" pitchFamily="34" charset="0"/>
                <a:ea typeface="Inter" pitchFamily="34" charset="-122"/>
                <a:cs typeface="Inter" pitchFamily="34" charset="-120"/>
              </a:rPr>
              <a:t>Put it in front of real users and learn what actually works.</a:t>
            </a:r>
            <a:endParaRPr lang="en-US" sz="950" dirty="0"/>
          </a:p>
        </p:txBody>
      </p:sp>
      <p:sp>
        <p:nvSpPr>
          <p:cNvPr id="38" name="Shape 31"/>
          <p:cNvSpPr/>
          <p:nvPr/>
        </p:nvSpPr>
        <p:spPr>
          <a:xfrm>
            <a:off x="548640" y="4526280"/>
            <a:ext cx="11091672" cy="868680"/>
          </a:xfrm>
          <a:prstGeom prst="homePlate">
            <a:avLst/>
          </a:prstGeom>
          <a:solidFill>
            <a:srgbClr val="7ED0E8"/>
          </a:solidFill>
          <a:ln/>
        </p:spPr>
      </p:sp>
      <p:sp>
        <p:nvSpPr>
          <p:cNvPr id="39" name="Text 32"/>
          <p:cNvSpPr/>
          <p:nvPr/>
        </p:nvSpPr>
        <p:spPr>
          <a:xfrm>
            <a:off x="694944" y="4526280"/>
            <a:ext cx="10667390" cy="86868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It's iterative, not linear , insights from Test routinely send you back to Empathize or Define. Expect to loop, not march in a straight line.</a:t>
            </a:r>
            <a:endParaRPr lang="en-US" sz="1200" dirty="0"/>
          </a:p>
        </p:txBody>
      </p:sp>
      <p:sp>
        <p:nvSpPr>
          <p:cNvPr id="40" name="Text 33"/>
          <p:cNvSpPr/>
          <p:nvPr/>
        </p:nvSpPr>
        <p:spPr>
          <a:xfrm>
            <a:off x="548640" y="5577840"/>
            <a:ext cx="11091672" cy="274320"/>
          </a:xfrm>
          <a:prstGeom prst="rect">
            <a:avLst/>
          </a:prstGeom>
          <a:noFill/>
          <a:ln/>
        </p:spPr>
        <p:txBody>
          <a:bodyPr wrap="square" lIns="0" tIns="0" rIns="0" bIns="0" rtlCol="0" anchor="ctr"/>
          <a:lstStyle/>
          <a:p>
            <a:pPr marL="0" indent="0">
              <a:buNone/>
            </a:pPr>
            <a:r>
              <a:rPr lang="en-US" sz="950" i="1" dirty="0">
                <a:solidFill>
                  <a:srgbClr val="51707A"/>
                </a:solidFill>
                <a:latin typeface="Inter" pitchFamily="34" charset="0"/>
                <a:ea typeface="Inter" pitchFamily="34" charset="-122"/>
                <a:cs typeface="Inter" pitchFamily="34" charset="-120"/>
              </a:rPr>
              <a:t>Source: Stanford d.school five-stage design thinking model, as summarized by the Interaction Design Foundation.</a:t>
            </a:r>
            <a:endParaRPr lang="en-US" sz="950" dirty="0"/>
          </a:p>
        </p:txBody>
      </p:sp>
      <p:sp>
        <p:nvSpPr>
          <p:cNvPr id="41" name="Text 34"/>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THE FIVE STAGES</a:t>
            </a:r>
            <a:endParaRPr lang="en-US" sz="1000" dirty="0"/>
          </a:p>
        </p:txBody>
      </p:sp>
      <p:sp>
        <p:nvSpPr>
          <p:cNvPr id="42" name="Text 35"/>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STAGE ONE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Empathy :  Don't Design for 'Everyone'</a:t>
            </a:r>
            <a:endParaRPr lang="en-US" sz="2800" dirty="0"/>
          </a:p>
        </p:txBody>
      </p:sp>
      <p:sp>
        <p:nvSpPr>
          <p:cNvPr id="4" name="Text 2"/>
          <p:cNvSpPr/>
          <p:nvPr/>
        </p:nvSpPr>
        <p:spPr>
          <a:xfrm>
            <a:off x="548640" y="1572768"/>
            <a:ext cx="11091672" cy="777240"/>
          </a:xfrm>
          <a:prstGeom prst="rect">
            <a:avLst/>
          </a:prstGeom>
          <a:noFill/>
          <a:ln/>
        </p:spPr>
        <p:txBody>
          <a:bodyPr wrap="square" lIns="0" tIns="0" rIns="0" bIns="0" rtlCol="0" anchor="ctr"/>
          <a:lstStyle/>
          <a:p>
            <a:pPr marL="0" indent="0">
              <a:lnSpc>
                <a:spcPct val="125000"/>
              </a:lnSpc>
              <a:buNone/>
            </a:pPr>
            <a:r>
              <a:rPr lang="en-US" sz="1250" b="1" dirty="0">
                <a:solidFill>
                  <a:srgbClr val="51707A"/>
                </a:solidFill>
                <a:latin typeface="Inter" pitchFamily="34" charset="0"/>
                <a:ea typeface="Inter" pitchFamily="34" charset="-122"/>
                <a:cs typeface="Inter" pitchFamily="34" charset="-120"/>
              </a:rPr>
              <a:t>Avoid: </a:t>
            </a:r>
            <a:r>
              <a:rPr lang="en-US" sz="1250" dirty="0">
                <a:solidFill>
                  <a:srgbClr val="0B2530"/>
                </a:solidFill>
                <a:latin typeface="Inter" pitchFamily="34" charset="0"/>
                <a:ea typeface="Inter" pitchFamily="34" charset="-122"/>
                <a:cs typeface="Inter" pitchFamily="34" charset="-120"/>
              </a:rPr>
              <a:t>“Ghanaians.” “Young people.” “SMEs.” “Unbanked people.”   </a:t>
            </a:r>
            <a:r>
              <a:rPr lang="en-US" sz="1250" b="1" dirty="0">
                <a:solidFill>
                  <a:srgbClr val="34C77B"/>
                </a:solidFill>
                <a:latin typeface="Inter" pitchFamily="34" charset="0"/>
                <a:ea typeface="Inter" pitchFamily="34" charset="-122"/>
                <a:cs typeface="Inter" pitchFamily="34" charset="-120"/>
              </a:rPr>
              <a:t>Better: </a:t>
            </a:r>
            <a:r>
              <a:rPr lang="en-US" sz="1250" dirty="0">
                <a:solidFill>
                  <a:srgbClr val="0B2530"/>
                </a:solidFill>
                <a:latin typeface="Inter" pitchFamily="34" charset="0"/>
                <a:ea typeface="Inter" pitchFamily="34" charset="-122"/>
                <a:cs typeface="Inter" pitchFamily="34" charset="-120"/>
              </a:rPr>
              <a:t>“A 27-year-old informal retailer in Accra who receives most customer payments through MoMo but doesn't keep reliable records of daily sales.”</a:t>
            </a:r>
            <a:endParaRPr lang="en-US" sz="1250" dirty="0"/>
          </a:p>
        </p:txBody>
      </p:sp>
      <p:sp>
        <p:nvSpPr>
          <p:cNvPr id="5" name="Text 3"/>
          <p:cNvSpPr/>
          <p:nvPr/>
        </p:nvSpPr>
        <p:spPr>
          <a:xfrm>
            <a:off x="548640" y="2450592"/>
            <a:ext cx="5486400" cy="3200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The Empathy Map</a:t>
            </a:r>
            <a:endParaRPr lang="en-US" sz="1300" dirty="0"/>
          </a:p>
        </p:txBody>
      </p:sp>
      <p:sp>
        <p:nvSpPr>
          <p:cNvPr id="6" name="Shape 4"/>
          <p:cNvSpPr/>
          <p:nvPr/>
        </p:nvSpPr>
        <p:spPr>
          <a:xfrm>
            <a:off x="548640" y="2834640"/>
            <a:ext cx="5408676" cy="1417320"/>
          </a:xfrm>
          <a:prstGeom prst="roundRect">
            <a:avLst>
              <a:gd name="adj" fmla="val 5806"/>
            </a:avLst>
          </a:prstGeom>
          <a:solidFill>
            <a:srgbClr val="EFF8FA"/>
          </a:solidFill>
          <a:ln/>
        </p:spPr>
      </p:sp>
      <p:sp>
        <p:nvSpPr>
          <p:cNvPr id="7" name="Text 5"/>
          <p:cNvSpPr/>
          <p:nvPr/>
        </p:nvSpPr>
        <p:spPr>
          <a:xfrm>
            <a:off x="731520" y="2962656"/>
            <a:ext cx="5042916" cy="320040"/>
          </a:xfrm>
          <a:prstGeom prst="rect">
            <a:avLst/>
          </a:prstGeom>
          <a:noFill/>
          <a:ln/>
        </p:spPr>
        <p:txBody>
          <a:bodyPr wrap="square" lIns="0" tIns="0" rIns="0" bIns="0" rtlCol="0" anchor="ctr"/>
          <a:lstStyle/>
          <a:p>
            <a:pPr marL="0" indent="0">
              <a:buNone/>
            </a:pPr>
            <a:r>
              <a:rPr lang="en-US" sz="1500" b="1" dirty="0">
                <a:solidFill>
                  <a:srgbClr val="34C77B"/>
                </a:solidFill>
                <a:latin typeface="Inter" pitchFamily="34" charset="0"/>
                <a:ea typeface="Inter" pitchFamily="34" charset="-122"/>
                <a:cs typeface="Inter" pitchFamily="34" charset="-120"/>
              </a:rPr>
              <a:t>SAY</a:t>
            </a:r>
            <a:endParaRPr lang="en-US" sz="1500" dirty="0"/>
          </a:p>
        </p:txBody>
      </p:sp>
      <p:sp>
        <p:nvSpPr>
          <p:cNvPr id="8" name="Text 6"/>
          <p:cNvSpPr/>
          <p:nvPr/>
        </p:nvSpPr>
        <p:spPr>
          <a:xfrm>
            <a:off x="731520" y="3310128"/>
            <a:ext cx="5042916" cy="822960"/>
          </a:xfrm>
          <a:prstGeom prst="rect">
            <a:avLst/>
          </a:prstGeom>
          <a:noFill/>
          <a:ln/>
        </p:spPr>
        <p:txBody>
          <a:bodyPr wrap="square" lIns="0" tIns="0" rIns="0" bIns="0" rtlCol="0" anchor="t"/>
          <a:lstStyle/>
          <a:p>
            <a:pPr marL="0" indent="0">
              <a:buNone/>
            </a:pPr>
            <a:r>
              <a:rPr lang="en-US" sz="1100" dirty="0">
                <a:solidFill>
                  <a:srgbClr val="51707A"/>
                </a:solidFill>
                <a:latin typeface="Inter" pitchFamily="34" charset="0"/>
                <a:ea typeface="Inter" pitchFamily="34" charset="-122"/>
                <a:cs typeface="Inter" pitchFamily="34" charset="-120"/>
              </a:rPr>
              <a:t>What does the user say out loud about this problem?</a:t>
            </a:r>
            <a:endParaRPr lang="en-US" sz="1100" dirty="0"/>
          </a:p>
        </p:txBody>
      </p:sp>
      <p:sp>
        <p:nvSpPr>
          <p:cNvPr id="9" name="Shape 7"/>
          <p:cNvSpPr/>
          <p:nvPr/>
        </p:nvSpPr>
        <p:spPr>
          <a:xfrm>
            <a:off x="6231636" y="2834640"/>
            <a:ext cx="5408676" cy="1417320"/>
          </a:xfrm>
          <a:prstGeom prst="roundRect">
            <a:avLst>
              <a:gd name="adj" fmla="val 5806"/>
            </a:avLst>
          </a:prstGeom>
          <a:solidFill>
            <a:srgbClr val="EFF8FA"/>
          </a:solidFill>
          <a:ln/>
        </p:spPr>
      </p:sp>
      <p:sp>
        <p:nvSpPr>
          <p:cNvPr id="10" name="Text 8"/>
          <p:cNvSpPr/>
          <p:nvPr/>
        </p:nvSpPr>
        <p:spPr>
          <a:xfrm>
            <a:off x="6414516" y="2962656"/>
            <a:ext cx="5042916" cy="320040"/>
          </a:xfrm>
          <a:prstGeom prst="rect">
            <a:avLst/>
          </a:prstGeom>
          <a:noFill/>
          <a:ln/>
        </p:spPr>
        <p:txBody>
          <a:bodyPr wrap="square" lIns="0" tIns="0" rIns="0" bIns="0" rtlCol="0" anchor="ctr"/>
          <a:lstStyle/>
          <a:p>
            <a:pPr marL="0" indent="0">
              <a:buNone/>
            </a:pPr>
            <a:r>
              <a:rPr lang="en-US" sz="1500" b="1" dirty="0">
                <a:solidFill>
                  <a:srgbClr val="34C77B"/>
                </a:solidFill>
                <a:latin typeface="Inter" pitchFamily="34" charset="0"/>
                <a:ea typeface="Inter" pitchFamily="34" charset="-122"/>
                <a:cs typeface="Inter" pitchFamily="34" charset="-120"/>
              </a:rPr>
              <a:t>THINK</a:t>
            </a:r>
            <a:endParaRPr lang="en-US" sz="1500" dirty="0"/>
          </a:p>
        </p:txBody>
      </p:sp>
      <p:sp>
        <p:nvSpPr>
          <p:cNvPr id="11" name="Text 9"/>
          <p:cNvSpPr/>
          <p:nvPr/>
        </p:nvSpPr>
        <p:spPr>
          <a:xfrm>
            <a:off x="6414516" y="3310128"/>
            <a:ext cx="5042916" cy="822960"/>
          </a:xfrm>
          <a:prstGeom prst="rect">
            <a:avLst/>
          </a:prstGeom>
          <a:noFill/>
          <a:ln/>
        </p:spPr>
        <p:txBody>
          <a:bodyPr wrap="square" lIns="0" tIns="0" rIns="0" bIns="0" rtlCol="0" anchor="t"/>
          <a:lstStyle/>
          <a:p>
            <a:pPr marL="0" indent="0">
              <a:buNone/>
            </a:pPr>
            <a:r>
              <a:rPr lang="en-US" sz="1100" dirty="0">
                <a:solidFill>
                  <a:srgbClr val="51707A"/>
                </a:solidFill>
                <a:latin typeface="Inter" pitchFamily="34" charset="0"/>
                <a:ea typeface="Inter" pitchFamily="34" charset="-122"/>
                <a:cs typeface="Inter" pitchFamily="34" charset="-120"/>
              </a:rPr>
              <a:t>What might they actually be thinking, even if unsaid?</a:t>
            </a:r>
            <a:endParaRPr lang="en-US" sz="1100" dirty="0"/>
          </a:p>
        </p:txBody>
      </p:sp>
      <p:sp>
        <p:nvSpPr>
          <p:cNvPr id="12" name="Shape 10"/>
          <p:cNvSpPr/>
          <p:nvPr/>
        </p:nvSpPr>
        <p:spPr>
          <a:xfrm>
            <a:off x="548640" y="4434840"/>
            <a:ext cx="5408676" cy="1417320"/>
          </a:xfrm>
          <a:prstGeom prst="roundRect">
            <a:avLst>
              <a:gd name="adj" fmla="val 5806"/>
            </a:avLst>
          </a:prstGeom>
          <a:solidFill>
            <a:srgbClr val="EFF8FA"/>
          </a:solidFill>
          <a:ln/>
        </p:spPr>
      </p:sp>
      <p:sp>
        <p:nvSpPr>
          <p:cNvPr id="13" name="Text 11"/>
          <p:cNvSpPr/>
          <p:nvPr/>
        </p:nvSpPr>
        <p:spPr>
          <a:xfrm>
            <a:off x="731520" y="4562856"/>
            <a:ext cx="5042916" cy="320040"/>
          </a:xfrm>
          <a:prstGeom prst="rect">
            <a:avLst/>
          </a:prstGeom>
          <a:noFill/>
          <a:ln/>
        </p:spPr>
        <p:txBody>
          <a:bodyPr wrap="square" lIns="0" tIns="0" rIns="0" bIns="0" rtlCol="0" anchor="ctr"/>
          <a:lstStyle/>
          <a:p>
            <a:pPr marL="0" indent="0">
              <a:buNone/>
            </a:pPr>
            <a:r>
              <a:rPr lang="en-US" sz="1500" b="1" dirty="0">
                <a:solidFill>
                  <a:srgbClr val="34C77B"/>
                </a:solidFill>
                <a:latin typeface="Inter" pitchFamily="34" charset="0"/>
                <a:ea typeface="Inter" pitchFamily="34" charset="-122"/>
                <a:cs typeface="Inter" pitchFamily="34" charset="-120"/>
              </a:rPr>
              <a:t>DO</a:t>
            </a:r>
            <a:endParaRPr lang="en-US" sz="1500" dirty="0"/>
          </a:p>
        </p:txBody>
      </p:sp>
      <p:sp>
        <p:nvSpPr>
          <p:cNvPr id="14" name="Text 12"/>
          <p:cNvSpPr/>
          <p:nvPr/>
        </p:nvSpPr>
        <p:spPr>
          <a:xfrm>
            <a:off x="731520" y="4910328"/>
            <a:ext cx="5042916" cy="822960"/>
          </a:xfrm>
          <a:prstGeom prst="rect">
            <a:avLst/>
          </a:prstGeom>
          <a:noFill/>
          <a:ln/>
        </p:spPr>
        <p:txBody>
          <a:bodyPr wrap="square" lIns="0" tIns="0" rIns="0" bIns="0" rtlCol="0" anchor="t"/>
          <a:lstStyle/>
          <a:p>
            <a:pPr marL="0" indent="0">
              <a:buNone/>
            </a:pPr>
            <a:r>
              <a:rPr lang="en-US" sz="1100" dirty="0">
                <a:solidFill>
                  <a:srgbClr val="51707A"/>
                </a:solidFill>
                <a:latin typeface="Inter" pitchFamily="34" charset="0"/>
                <a:ea typeface="Inter" pitchFamily="34" charset="-122"/>
                <a:cs typeface="Inter" pitchFamily="34" charset="-120"/>
              </a:rPr>
              <a:t>What do they currently do to cope with this problem?</a:t>
            </a:r>
            <a:endParaRPr lang="en-US" sz="1100" dirty="0"/>
          </a:p>
        </p:txBody>
      </p:sp>
      <p:sp>
        <p:nvSpPr>
          <p:cNvPr id="15" name="Shape 13"/>
          <p:cNvSpPr/>
          <p:nvPr/>
        </p:nvSpPr>
        <p:spPr>
          <a:xfrm>
            <a:off x="6231636" y="4434840"/>
            <a:ext cx="5408676" cy="1417320"/>
          </a:xfrm>
          <a:prstGeom prst="roundRect">
            <a:avLst>
              <a:gd name="adj" fmla="val 5806"/>
            </a:avLst>
          </a:prstGeom>
          <a:solidFill>
            <a:srgbClr val="EFF8FA"/>
          </a:solidFill>
          <a:ln/>
        </p:spPr>
      </p:sp>
      <p:sp>
        <p:nvSpPr>
          <p:cNvPr id="16" name="Text 14"/>
          <p:cNvSpPr/>
          <p:nvPr/>
        </p:nvSpPr>
        <p:spPr>
          <a:xfrm>
            <a:off x="6414516" y="4562856"/>
            <a:ext cx="5042916" cy="320040"/>
          </a:xfrm>
          <a:prstGeom prst="rect">
            <a:avLst/>
          </a:prstGeom>
          <a:noFill/>
          <a:ln/>
        </p:spPr>
        <p:txBody>
          <a:bodyPr wrap="square" lIns="0" tIns="0" rIns="0" bIns="0" rtlCol="0" anchor="ctr"/>
          <a:lstStyle/>
          <a:p>
            <a:pPr marL="0" indent="0">
              <a:buNone/>
            </a:pPr>
            <a:r>
              <a:rPr lang="en-US" sz="1500" b="1" dirty="0">
                <a:solidFill>
                  <a:srgbClr val="34C77B"/>
                </a:solidFill>
                <a:latin typeface="Inter" pitchFamily="34" charset="0"/>
                <a:ea typeface="Inter" pitchFamily="34" charset="-122"/>
                <a:cs typeface="Inter" pitchFamily="34" charset="-120"/>
              </a:rPr>
              <a:t>FEEL</a:t>
            </a:r>
            <a:endParaRPr lang="en-US" sz="1500" dirty="0"/>
          </a:p>
        </p:txBody>
      </p:sp>
      <p:sp>
        <p:nvSpPr>
          <p:cNvPr id="17" name="Text 15"/>
          <p:cNvSpPr/>
          <p:nvPr/>
        </p:nvSpPr>
        <p:spPr>
          <a:xfrm>
            <a:off x="6414516" y="4910328"/>
            <a:ext cx="5042916" cy="822960"/>
          </a:xfrm>
          <a:prstGeom prst="rect">
            <a:avLst/>
          </a:prstGeom>
          <a:noFill/>
          <a:ln/>
        </p:spPr>
        <p:txBody>
          <a:bodyPr wrap="square" lIns="0" tIns="0" rIns="0" bIns="0" rtlCol="0" anchor="t"/>
          <a:lstStyle/>
          <a:p>
            <a:pPr marL="0" indent="0">
              <a:buNone/>
            </a:pPr>
            <a:r>
              <a:rPr lang="en-US" sz="1100" dirty="0">
                <a:solidFill>
                  <a:srgbClr val="51707A"/>
                </a:solidFill>
                <a:latin typeface="Inter" pitchFamily="34" charset="0"/>
                <a:ea typeface="Inter" pitchFamily="34" charset="-122"/>
                <a:cs typeface="Inter" pitchFamily="34" charset="-120"/>
              </a:rPr>
              <a:t>What emotions or frustrations do they experience?</a:t>
            </a:r>
            <a:endParaRPr lang="en-US" sz="1100" dirty="0"/>
          </a:p>
        </p:txBody>
      </p:sp>
      <p:sp>
        <p:nvSpPr>
          <p:cNvPr id="18" name="Text 16"/>
          <p:cNvSpPr/>
          <p:nvPr/>
        </p:nvSpPr>
        <p:spPr>
          <a:xfrm>
            <a:off x="548640" y="5989320"/>
            <a:ext cx="11091672" cy="320040"/>
          </a:xfrm>
          <a:prstGeom prst="rect">
            <a:avLst/>
          </a:prstGeom>
          <a:noFill/>
          <a:ln/>
        </p:spPr>
        <p:txBody>
          <a:bodyPr wrap="square" lIns="0" tIns="0" rIns="0" bIns="0" rtlCol="0" anchor="ctr"/>
          <a:lstStyle/>
          <a:p>
            <a:pPr marL="0" indent="0">
              <a:buNone/>
            </a:pPr>
            <a:r>
              <a:rPr lang="en-US" sz="1100" i="1" dirty="0">
                <a:solidFill>
                  <a:srgbClr val="165A69"/>
                </a:solidFill>
                <a:latin typeface="Inter" pitchFamily="34" charset="0"/>
                <a:ea typeface="Inter" pitchFamily="34" charset="-122"/>
                <a:cs typeface="Inter" pitchFamily="34" charset="-120"/>
              </a:rPr>
              <a:t>Exercise: what assumptions are we making about this person that we haven't checked?</a:t>
            </a:r>
            <a:endParaRPr lang="en-US" sz="1100" dirty="0"/>
          </a:p>
        </p:txBody>
      </p:sp>
      <p:sp>
        <p:nvSpPr>
          <p:cNvPr id="20" name="Text 17"/>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EMPATHY &amp; THE EMPATHY MAP</a:t>
            </a:r>
            <a:endParaRPr lang="en-US" sz="1000" dirty="0"/>
          </a:p>
        </p:txBody>
      </p:sp>
      <p:sp>
        <p:nvSpPr>
          <p:cNvPr id="21" name="Text 18"/>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GETTING REAL INSIGHT</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Don't Ask Hypothetical Questions : Map the Journey</a:t>
            </a:r>
            <a:endParaRPr lang="en-US" sz="2800" dirty="0"/>
          </a:p>
        </p:txBody>
      </p:sp>
      <p:sp>
        <p:nvSpPr>
          <p:cNvPr id="4" name="Text 2"/>
          <p:cNvSpPr/>
          <p:nvPr/>
        </p:nvSpPr>
        <p:spPr>
          <a:xfrm>
            <a:off x="548640" y="1627632"/>
            <a:ext cx="5394960" cy="777240"/>
          </a:xfrm>
          <a:prstGeom prst="rect">
            <a:avLst/>
          </a:prstGeom>
          <a:noFill/>
          <a:ln/>
        </p:spPr>
        <p:txBody>
          <a:bodyPr wrap="square" lIns="0" tIns="0" rIns="0" bIns="0" rtlCol="0" anchor="ctr"/>
          <a:lstStyle/>
          <a:p>
            <a:pPr marL="0" indent="0">
              <a:lnSpc>
                <a:spcPct val="130000"/>
              </a:lnSpc>
              <a:buNone/>
            </a:pPr>
            <a:r>
              <a:rPr lang="en-US" sz="1200" b="1" dirty="0">
                <a:solidFill>
                  <a:srgbClr val="51707A"/>
                </a:solidFill>
                <a:latin typeface="Inter" pitchFamily="34" charset="0"/>
                <a:ea typeface="Inter" pitchFamily="34" charset="-122"/>
                <a:cs typeface="Inter" pitchFamily="34" charset="-120"/>
              </a:rPr>
              <a:t>Avoid: </a:t>
            </a:r>
            <a:r>
              <a:rPr lang="en-US" sz="1200" dirty="0">
                <a:solidFill>
                  <a:srgbClr val="0B2530"/>
                </a:solidFill>
                <a:latin typeface="Inter" pitchFamily="34" charset="0"/>
                <a:ea typeface="Inter" pitchFamily="34" charset="-122"/>
                <a:cs typeface="Inter" pitchFamily="34" charset="-120"/>
              </a:rPr>
              <a:t>“Would you use our app?”
</a:t>
            </a:r>
            <a:r>
              <a:rPr lang="en-US" sz="1200" b="1" dirty="0">
                <a:solidFill>
                  <a:srgbClr val="34C77B"/>
                </a:solidFill>
                <a:latin typeface="Inter" pitchFamily="34" charset="0"/>
                <a:ea typeface="Inter" pitchFamily="34" charset="-122"/>
                <a:cs typeface="Inter" pitchFamily="34" charset="-120"/>
              </a:rPr>
              <a:t>Ask instead: </a:t>
            </a:r>
            <a:r>
              <a:rPr lang="en-US" sz="1200" dirty="0">
                <a:solidFill>
                  <a:srgbClr val="0B2530"/>
                </a:solidFill>
                <a:latin typeface="Inter" pitchFamily="34" charset="0"/>
                <a:ea typeface="Inter" pitchFamily="34" charset="-122"/>
                <a:cs typeface="Inter" pitchFamily="34" charset="-120"/>
              </a:rPr>
              <a:t>“Tell me about the last time you had this problem.”</a:t>
            </a:r>
            <a:endParaRPr lang="en-US" sz="1200" dirty="0"/>
          </a:p>
        </p:txBody>
      </p:sp>
      <p:sp>
        <p:nvSpPr>
          <p:cNvPr id="5" name="Text 3"/>
          <p:cNvSpPr/>
          <p:nvPr/>
        </p:nvSpPr>
        <p:spPr>
          <a:xfrm>
            <a:off x="521208" y="246888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6" name="Text 4"/>
          <p:cNvSpPr/>
          <p:nvPr/>
        </p:nvSpPr>
        <p:spPr>
          <a:xfrm>
            <a:off x="804672" y="2487168"/>
            <a:ext cx="5138928"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How do you currently solve it?</a:t>
            </a:r>
            <a:endParaRPr lang="en-US" sz="1150" dirty="0"/>
          </a:p>
        </p:txBody>
      </p:sp>
      <p:sp>
        <p:nvSpPr>
          <p:cNvPr id="7" name="Text 5"/>
          <p:cNvSpPr/>
          <p:nvPr/>
        </p:nvSpPr>
        <p:spPr>
          <a:xfrm>
            <a:off x="521208" y="292608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8" name="Text 6"/>
          <p:cNvSpPr/>
          <p:nvPr/>
        </p:nvSpPr>
        <p:spPr>
          <a:xfrm>
            <a:off x="804672" y="2944368"/>
            <a:ext cx="5138928"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What's frustrating about that?</a:t>
            </a:r>
            <a:endParaRPr lang="en-US" sz="1150" dirty="0"/>
          </a:p>
        </p:txBody>
      </p:sp>
      <p:sp>
        <p:nvSpPr>
          <p:cNvPr id="9" name="Text 7"/>
          <p:cNvSpPr/>
          <p:nvPr/>
        </p:nvSpPr>
        <p:spPr>
          <a:xfrm>
            <a:off x="521208" y="338328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0" name="Text 8"/>
          <p:cNvSpPr/>
          <p:nvPr/>
        </p:nvSpPr>
        <p:spPr>
          <a:xfrm>
            <a:off x="804672" y="3401568"/>
            <a:ext cx="5138928"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How often does it happen? What does it cost?</a:t>
            </a:r>
            <a:endParaRPr lang="en-US" sz="1150" dirty="0"/>
          </a:p>
        </p:txBody>
      </p:sp>
      <p:sp>
        <p:nvSpPr>
          <p:cNvPr id="11" name="Text 9"/>
          <p:cNvSpPr/>
          <p:nvPr/>
        </p:nvSpPr>
        <p:spPr>
          <a:xfrm>
            <a:off x="521208" y="384048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2" name="Text 10"/>
          <p:cNvSpPr/>
          <p:nvPr/>
        </p:nvSpPr>
        <p:spPr>
          <a:xfrm>
            <a:off x="804672" y="3858768"/>
            <a:ext cx="5138928"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What have you tried before - and why didn't it work?</a:t>
            </a:r>
            <a:endParaRPr lang="en-US" sz="1150" dirty="0"/>
          </a:p>
        </p:txBody>
      </p:sp>
      <p:sp>
        <p:nvSpPr>
          <p:cNvPr id="13" name="Text 11"/>
          <p:cNvSpPr/>
          <p:nvPr/>
        </p:nvSpPr>
        <p:spPr>
          <a:xfrm>
            <a:off x="548640" y="4526280"/>
            <a:ext cx="5394960" cy="320040"/>
          </a:xfrm>
          <a:prstGeom prst="rect">
            <a:avLst/>
          </a:prstGeom>
          <a:noFill/>
          <a:ln/>
        </p:spPr>
        <p:txBody>
          <a:bodyPr wrap="square" lIns="0" tIns="0" rIns="0" bIns="0" rtlCol="0" anchor="ctr"/>
          <a:lstStyle/>
          <a:p>
            <a:pPr marL="0" indent="0">
              <a:buNone/>
            </a:pPr>
            <a:r>
              <a:rPr lang="en-US" sz="1150" b="1" i="1" dirty="0">
                <a:solidFill>
                  <a:srgbClr val="0A3540"/>
                </a:solidFill>
                <a:latin typeface="Inter" pitchFamily="34" charset="0"/>
                <a:ea typeface="Inter" pitchFamily="34" charset="-122"/>
                <a:cs typeface="Inter" pitchFamily="34" charset="-120"/>
              </a:rPr>
              <a:t>Principle: ask about behaviour, not intentions.</a:t>
            </a:r>
            <a:endParaRPr lang="en-US" sz="1150" dirty="0"/>
          </a:p>
        </p:txBody>
      </p:sp>
      <p:sp>
        <p:nvSpPr>
          <p:cNvPr id="14" name="Shape 12"/>
          <p:cNvSpPr/>
          <p:nvPr/>
        </p:nvSpPr>
        <p:spPr>
          <a:xfrm>
            <a:off x="6172200" y="1627632"/>
            <a:ext cx="0" cy="4572000"/>
          </a:xfrm>
          <a:prstGeom prst="line">
            <a:avLst/>
          </a:prstGeom>
          <a:noFill/>
          <a:ln w="19050">
            <a:solidFill>
              <a:srgbClr val="EFF8FA"/>
            </a:solidFill>
            <a:prstDash val="solid"/>
          </a:ln>
        </p:spPr>
      </p:sp>
      <p:sp>
        <p:nvSpPr>
          <p:cNvPr id="15" name="Text 13"/>
          <p:cNvSpPr/>
          <p:nvPr/>
        </p:nvSpPr>
        <p:spPr>
          <a:xfrm>
            <a:off x="6400800" y="1627632"/>
            <a:ext cx="5239512" cy="3200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The User Journey</a:t>
            </a:r>
            <a:endParaRPr lang="en-US" sz="1300" dirty="0"/>
          </a:p>
        </p:txBody>
      </p:sp>
      <p:sp>
        <p:nvSpPr>
          <p:cNvPr id="16" name="Text 14"/>
          <p:cNvSpPr/>
          <p:nvPr/>
        </p:nvSpPr>
        <p:spPr>
          <a:xfrm>
            <a:off x="6400800" y="2011680"/>
            <a:ext cx="5239512" cy="457200"/>
          </a:xfrm>
          <a:prstGeom prst="rect">
            <a:avLst/>
          </a:prstGeom>
          <a:noFill/>
          <a:ln/>
        </p:spPr>
        <p:txBody>
          <a:bodyPr wrap="square" lIns="0" tIns="0" rIns="0" bIns="0" rtlCol="0" anchor="ctr"/>
          <a:lstStyle/>
          <a:p>
            <a:pPr marL="0" indent="0" algn="ctr">
              <a:buNone/>
            </a:pPr>
            <a:r>
              <a:rPr lang="en-US" sz="1400" b="1" dirty="0">
                <a:solidFill>
                  <a:srgbClr val="0A3540"/>
                </a:solidFill>
                <a:latin typeface="Inter" pitchFamily="34" charset="0"/>
                <a:ea typeface="Inter" pitchFamily="34" charset="-122"/>
                <a:cs typeface="Inter" pitchFamily="34" charset="-120"/>
              </a:rPr>
              <a:t>BEFORE</a:t>
            </a:r>
            <a:r>
              <a:rPr lang="en-US" sz="1400" b="1" dirty="0">
                <a:solidFill>
                  <a:srgbClr val="51707A"/>
                </a:solidFill>
                <a:latin typeface="Inter" pitchFamily="34" charset="0"/>
                <a:ea typeface="Inter" pitchFamily="34" charset="-122"/>
                <a:cs typeface="Inter" pitchFamily="34" charset="-120"/>
              </a:rPr>
              <a:t>   →   </a:t>
            </a:r>
            <a:r>
              <a:rPr lang="en-US" sz="1400" b="1" dirty="0">
                <a:solidFill>
                  <a:srgbClr val="0A3540"/>
                </a:solidFill>
                <a:latin typeface="Inter" pitchFamily="34" charset="0"/>
                <a:ea typeface="Inter" pitchFamily="34" charset="-122"/>
                <a:cs typeface="Inter" pitchFamily="34" charset="-120"/>
              </a:rPr>
              <a:t>DURING</a:t>
            </a:r>
            <a:r>
              <a:rPr lang="en-US" sz="1400" b="1" dirty="0">
                <a:solidFill>
                  <a:srgbClr val="51707A"/>
                </a:solidFill>
                <a:latin typeface="Inter" pitchFamily="34" charset="0"/>
                <a:ea typeface="Inter" pitchFamily="34" charset="-122"/>
                <a:cs typeface="Inter" pitchFamily="34" charset="-120"/>
              </a:rPr>
              <a:t>   →   </a:t>
            </a:r>
            <a:r>
              <a:rPr lang="en-US" sz="1400" b="1" dirty="0">
                <a:solidFill>
                  <a:srgbClr val="0A3540"/>
                </a:solidFill>
                <a:latin typeface="Inter" pitchFamily="34" charset="0"/>
                <a:ea typeface="Inter" pitchFamily="34" charset="-122"/>
                <a:cs typeface="Inter" pitchFamily="34" charset="-120"/>
              </a:rPr>
              <a:t>AFTER</a:t>
            </a:r>
            <a:endParaRPr lang="en-US" sz="1400" dirty="0"/>
          </a:p>
        </p:txBody>
      </p:sp>
      <p:sp>
        <p:nvSpPr>
          <p:cNvPr id="17" name="Text 15"/>
          <p:cNvSpPr/>
          <p:nvPr/>
        </p:nvSpPr>
        <p:spPr>
          <a:xfrm>
            <a:off x="6400800" y="2606040"/>
            <a:ext cx="5239512" cy="274320"/>
          </a:xfrm>
          <a:prstGeom prst="rect">
            <a:avLst/>
          </a:prstGeom>
          <a:noFill/>
          <a:ln/>
        </p:spPr>
        <p:txBody>
          <a:bodyPr wrap="square" lIns="0" tIns="0" rIns="0" bIns="0" rtlCol="0" anchor="ctr"/>
          <a:lstStyle/>
          <a:p>
            <a:pPr marL="0" indent="0">
              <a:buNone/>
            </a:pPr>
            <a:r>
              <a:rPr lang="en-US" sz="1050" b="1" dirty="0">
                <a:solidFill>
                  <a:srgbClr val="51707A"/>
                </a:solidFill>
                <a:latin typeface="Inter" pitchFamily="34" charset="0"/>
                <a:ea typeface="Inter" pitchFamily="34" charset="-122"/>
                <a:cs typeface="Inter" pitchFamily="34" charset="-120"/>
              </a:rPr>
              <a:t>Example — sending money to a family member:</a:t>
            </a:r>
            <a:endParaRPr lang="en-US" sz="1050" dirty="0"/>
          </a:p>
        </p:txBody>
      </p:sp>
      <p:sp>
        <p:nvSpPr>
          <p:cNvPr id="18" name="Text 16"/>
          <p:cNvSpPr/>
          <p:nvPr/>
        </p:nvSpPr>
        <p:spPr>
          <a:xfrm>
            <a:off x="6400800" y="2907792"/>
            <a:ext cx="5239512" cy="914400"/>
          </a:xfrm>
          <a:prstGeom prst="rect">
            <a:avLst/>
          </a:prstGeom>
          <a:noFill/>
          <a:ln/>
        </p:spPr>
        <p:txBody>
          <a:bodyPr wrap="square" lIns="0" tIns="0" rIns="0" bIns="0" rtlCol="0" anchor="t"/>
          <a:lstStyle/>
          <a:p>
            <a:pPr marL="0" indent="0">
              <a:lnSpc>
                <a:spcPct val="125000"/>
              </a:lnSpc>
              <a:buNone/>
            </a:pPr>
            <a:r>
              <a:rPr lang="en-US" sz="1050" i="1" dirty="0">
                <a:solidFill>
                  <a:srgbClr val="0B2530"/>
                </a:solidFill>
                <a:latin typeface="Inter" pitchFamily="34" charset="0"/>
                <a:ea typeface="Inter" pitchFamily="34" charset="-122"/>
                <a:cs typeface="Inter" pitchFamily="34" charset="-120"/>
              </a:rPr>
              <a:t>need money → find agent/app → initiate transaction → enter number → confirm → wait → receive confirmation → recipient gets money.</a:t>
            </a:r>
            <a:endParaRPr lang="en-US" sz="1050" dirty="0"/>
          </a:p>
        </p:txBody>
      </p:sp>
      <p:sp>
        <p:nvSpPr>
          <p:cNvPr id="19" name="Shape 17"/>
          <p:cNvSpPr/>
          <p:nvPr/>
        </p:nvSpPr>
        <p:spPr>
          <a:xfrm>
            <a:off x="6400800" y="3977640"/>
            <a:ext cx="5239512" cy="1234440"/>
          </a:xfrm>
          <a:prstGeom prst="roundRect">
            <a:avLst>
              <a:gd name="adj" fmla="val 6667"/>
            </a:avLst>
          </a:prstGeom>
          <a:solidFill>
            <a:srgbClr val="EFF8FA"/>
          </a:solidFill>
          <a:ln w="12700">
            <a:solidFill>
              <a:srgbClr val="7ED0E8"/>
            </a:solidFill>
            <a:prstDash val="solid"/>
          </a:ln>
        </p:spPr>
      </p:sp>
      <p:sp>
        <p:nvSpPr>
          <p:cNvPr id="20" name="Text 18"/>
          <p:cNvSpPr/>
          <p:nvPr/>
        </p:nvSpPr>
        <p:spPr>
          <a:xfrm>
            <a:off x="6629400" y="4105656"/>
            <a:ext cx="4782312" cy="274320"/>
          </a:xfrm>
          <a:prstGeom prst="rect">
            <a:avLst/>
          </a:prstGeom>
          <a:noFill/>
          <a:ln/>
        </p:spPr>
        <p:txBody>
          <a:bodyPr wrap="square" lIns="0" tIns="0" rIns="0" bIns="0" rtlCol="0" anchor="ctr"/>
          <a:lstStyle/>
          <a:p>
            <a:pPr marL="0" indent="0">
              <a:buNone/>
            </a:pPr>
            <a:r>
              <a:rPr lang="en-US" sz="1150" b="1" dirty="0">
                <a:solidFill>
                  <a:srgbClr val="0A3540"/>
                </a:solidFill>
                <a:latin typeface="Inter" pitchFamily="34" charset="0"/>
                <a:ea typeface="Inter" pitchFamily="34" charset="-122"/>
                <a:cs typeface="Inter" pitchFamily="34" charset="-120"/>
              </a:rPr>
              <a:t>Where's the pain?</a:t>
            </a:r>
            <a:endParaRPr lang="en-US" sz="1150" dirty="0"/>
          </a:p>
        </p:txBody>
      </p:sp>
      <p:sp>
        <p:nvSpPr>
          <p:cNvPr id="21" name="Text 19"/>
          <p:cNvSpPr/>
          <p:nvPr/>
        </p:nvSpPr>
        <p:spPr>
          <a:xfrm>
            <a:off x="6629400" y="4379976"/>
            <a:ext cx="4782312" cy="731520"/>
          </a:xfrm>
          <a:prstGeom prst="rect">
            <a:avLst/>
          </a:prstGeom>
          <a:noFill/>
          <a:ln/>
        </p:spPr>
        <p:txBody>
          <a:bodyPr wrap="square" lIns="0" tIns="0" rIns="0" bIns="0" rtlCol="0" anchor="t"/>
          <a:lstStyle/>
          <a:p>
            <a:pPr marL="0" indent="0">
              <a:lnSpc>
                <a:spcPct val="120000"/>
              </a:lnSpc>
              <a:buNone/>
            </a:pPr>
            <a:r>
              <a:rPr lang="en-US" sz="1100" dirty="0">
                <a:solidFill>
                  <a:srgbClr val="0B2530"/>
                </a:solidFill>
                <a:latin typeface="Inter" pitchFamily="34" charset="0"/>
                <a:ea typeface="Inter" pitchFamily="34" charset="-122"/>
                <a:cs typeface="Inter" pitchFamily="34" charset="-120"/>
              </a:rPr>
              <a:t>That pain point may represent the opportunity. Map your own idea's journey before you assume you know where users struggle.</a:t>
            </a:r>
            <a:endParaRPr lang="en-US" sz="1100" dirty="0"/>
          </a:p>
        </p:txBody>
      </p:sp>
      <p:sp>
        <p:nvSpPr>
          <p:cNvPr id="23" name="Text 2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HYPOTHETICAL QUESTIONS &amp; THE USER JOURNEY</a:t>
            </a:r>
            <a:endParaRPr lang="en-US" sz="1000" dirty="0"/>
          </a:p>
        </p:txBody>
      </p:sp>
      <p:sp>
        <p:nvSpPr>
          <p:cNvPr id="24" name="Text 21"/>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define</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clipboard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THREE &amp; FOUR</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Define &amp; Sustainability</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Turn insight into a sharp problem statement and build sustainability in from day one.</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THREE &amp; FOUR</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THREE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Define : From Observation to 'How Might We'</a:t>
            </a:r>
            <a:endParaRPr lang="en-US" sz="2800" dirty="0"/>
          </a:p>
        </p:txBody>
      </p:sp>
      <p:sp>
        <p:nvSpPr>
          <p:cNvPr id="4" name="Text 2"/>
          <p:cNvSpPr/>
          <p:nvPr/>
        </p:nvSpPr>
        <p:spPr>
          <a:xfrm>
            <a:off x="548640" y="1645920"/>
            <a:ext cx="11091672" cy="1463040"/>
          </a:xfrm>
          <a:prstGeom prst="rect">
            <a:avLst/>
          </a:prstGeom>
          <a:noFill/>
          <a:ln/>
        </p:spPr>
        <p:txBody>
          <a:bodyPr wrap="square" lIns="0" tIns="0" rIns="0" bIns="0" rtlCol="0" anchor="ctr"/>
          <a:lstStyle/>
          <a:p>
            <a:pPr marL="0" indent="0">
              <a:lnSpc>
                <a:spcPct val="135000"/>
              </a:lnSpc>
              <a:buNone/>
            </a:pPr>
            <a:r>
              <a:rPr lang="en-US" sz="1300" b="1" dirty="0">
                <a:solidFill>
                  <a:srgbClr val="51707A"/>
                </a:solidFill>
                <a:latin typeface="Inter" pitchFamily="34" charset="0"/>
                <a:ea typeface="Inter" pitchFamily="34" charset="-122"/>
                <a:cs typeface="Inter" pitchFamily="34" charset="-120"/>
              </a:rPr>
              <a:t>Observation:  </a:t>
            </a:r>
            <a:r>
              <a:rPr lang="en-US" sz="1300" i="1" dirty="0">
                <a:solidFill>
                  <a:srgbClr val="0B2530"/>
                </a:solidFill>
                <a:latin typeface="Inter" pitchFamily="34" charset="0"/>
                <a:ea typeface="Inter" pitchFamily="34" charset="-122"/>
                <a:cs typeface="Inter" pitchFamily="34" charset="-120"/>
              </a:rPr>
              <a:t>“Traders don't keep proper records.”
</a:t>
            </a:r>
            <a:r>
              <a:rPr lang="en-US" sz="1300" b="1" dirty="0">
                <a:solidFill>
                  <a:srgbClr val="0A3540"/>
                </a:solidFill>
                <a:latin typeface="Inter" pitchFamily="34" charset="0"/>
                <a:ea typeface="Inter" pitchFamily="34" charset="-122"/>
                <a:cs typeface="Inter" pitchFamily="34" charset="-120"/>
              </a:rPr>
              <a:t>Problem:  </a:t>
            </a:r>
            <a:r>
              <a:rPr lang="en-US" sz="1300" i="1" dirty="0">
                <a:solidFill>
                  <a:srgbClr val="0B2530"/>
                </a:solidFill>
                <a:latin typeface="Inter" pitchFamily="34" charset="0"/>
                <a:ea typeface="Inter" pitchFamily="34" charset="-122"/>
                <a:cs typeface="Inter" pitchFamily="34" charset="-120"/>
              </a:rPr>
              <a:t>“Informal traders struggle to understand their daily cash position because recording transactions manually is time-consuming.”
</a:t>
            </a:r>
            <a:r>
              <a:rPr lang="en-US" sz="1300" b="1" dirty="0">
                <a:solidFill>
                  <a:srgbClr val="34C77B"/>
                </a:solidFill>
                <a:latin typeface="Inter" pitchFamily="34" charset="0"/>
                <a:ea typeface="Inter" pitchFamily="34" charset="-122"/>
                <a:cs typeface="Inter" pitchFamily="34" charset="-120"/>
              </a:rPr>
              <a:t>Opportunity:  </a:t>
            </a:r>
            <a:r>
              <a:rPr lang="en-US" sz="1300" i="1" dirty="0">
                <a:solidFill>
                  <a:srgbClr val="0B2530"/>
                </a:solidFill>
                <a:latin typeface="Inter" pitchFamily="34" charset="0"/>
                <a:ea typeface="Inter" pitchFamily="34" charset="-122"/>
                <a:cs typeface="Inter" pitchFamily="34" charset="-120"/>
              </a:rPr>
              <a:t>“How might we make financial record-keeping effortless for informal traders?”</a:t>
            </a:r>
            <a:endParaRPr lang="en-US" sz="1300" dirty="0"/>
          </a:p>
        </p:txBody>
      </p:sp>
      <p:sp>
        <p:nvSpPr>
          <p:cNvPr id="5" name="Shape 3"/>
          <p:cNvSpPr/>
          <p:nvPr/>
        </p:nvSpPr>
        <p:spPr>
          <a:xfrm>
            <a:off x="548640" y="3246120"/>
            <a:ext cx="11091672" cy="1143000"/>
          </a:xfrm>
          <a:prstGeom prst="roundRect">
            <a:avLst>
              <a:gd name="adj" fmla="val 7200"/>
            </a:avLst>
          </a:prstGeom>
          <a:solidFill>
            <a:srgbClr val="EFF8FA"/>
          </a:solidFill>
          <a:ln w="12700">
            <a:solidFill>
              <a:srgbClr val="7ED0E8"/>
            </a:solidFill>
            <a:prstDash val="solid"/>
          </a:ln>
        </p:spPr>
      </p:sp>
      <p:sp>
        <p:nvSpPr>
          <p:cNvPr id="6" name="Text 4"/>
          <p:cNvSpPr/>
          <p:nvPr/>
        </p:nvSpPr>
        <p:spPr>
          <a:xfrm>
            <a:off x="777240" y="3374136"/>
            <a:ext cx="10634472" cy="274320"/>
          </a:xfrm>
          <a:prstGeom prst="rect">
            <a:avLst/>
          </a:prstGeom>
          <a:noFill/>
          <a:ln/>
        </p:spPr>
        <p:txBody>
          <a:bodyPr wrap="square" lIns="0" tIns="0" rIns="0" bIns="0" rtlCol="0" anchor="ctr"/>
          <a:lstStyle/>
          <a:p>
            <a:pPr marL="0" indent="0">
              <a:buNone/>
            </a:pPr>
            <a:r>
              <a:rPr lang="en-US" sz="1250" b="1" dirty="0">
                <a:solidFill>
                  <a:srgbClr val="0A3540"/>
                </a:solidFill>
                <a:latin typeface="Inter" pitchFamily="34" charset="0"/>
                <a:ea typeface="Inter" pitchFamily="34" charset="-122"/>
                <a:cs typeface="Inter" pitchFamily="34" charset="-120"/>
              </a:rPr>
              <a:t>How Might We?</a:t>
            </a:r>
            <a:endParaRPr lang="en-US" sz="1250" dirty="0"/>
          </a:p>
        </p:txBody>
      </p:sp>
      <p:sp>
        <p:nvSpPr>
          <p:cNvPr id="7" name="Text 5"/>
          <p:cNvSpPr/>
          <p:nvPr/>
        </p:nvSpPr>
        <p:spPr>
          <a:xfrm>
            <a:off x="777240" y="3648456"/>
            <a:ext cx="10634472" cy="640080"/>
          </a:xfrm>
          <a:prstGeom prst="rect">
            <a:avLst/>
          </a:prstGeom>
          <a:noFill/>
          <a:ln/>
        </p:spPr>
        <p:txBody>
          <a:bodyPr wrap="square" lIns="0" tIns="0" rIns="0" bIns="0" rtlCol="0" anchor="t"/>
          <a:lstStyle/>
          <a:p>
            <a:pPr marL="0" indent="0">
              <a:lnSpc>
                <a:spcPct val="120000"/>
              </a:lnSpc>
              <a:buNone/>
            </a:pPr>
            <a:r>
              <a:rPr lang="en-US" sz="1100" dirty="0">
                <a:solidFill>
                  <a:srgbClr val="0B2530"/>
                </a:solidFill>
                <a:latin typeface="Inter" pitchFamily="34" charset="0"/>
                <a:ea typeface="Inter" pitchFamily="34" charset="-122"/>
                <a:cs typeface="Inter" pitchFamily="34" charset="-120"/>
              </a:rPr>
              <a:t>HMW turns a problem into an invitation to explore broader than a solution, narrower than a vague goal. Example Problem: small businesses struggle to access appropriate credit. HMW: How might we help small businesses demonstrate their financial reliability without traditional collateral?</a:t>
            </a:r>
            <a:endParaRPr lang="en-US" sz="1100" dirty="0"/>
          </a:p>
        </p:txBody>
      </p:sp>
      <p:sp>
        <p:nvSpPr>
          <p:cNvPr id="8" name="Shape 6"/>
          <p:cNvSpPr/>
          <p:nvPr/>
        </p:nvSpPr>
        <p:spPr>
          <a:xfrm>
            <a:off x="548640" y="4617720"/>
            <a:ext cx="11091672" cy="1143000"/>
          </a:xfrm>
          <a:prstGeom prst="roundRect">
            <a:avLst>
              <a:gd name="adj" fmla="val 7200"/>
            </a:avLst>
          </a:prstGeom>
          <a:solidFill>
            <a:srgbClr val="0A3540"/>
          </a:solidFill>
          <a:ln/>
        </p:spPr>
      </p:sp>
      <p:sp>
        <p:nvSpPr>
          <p:cNvPr id="9" name="Text 7"/>
          <p:cNvSpPr/>
          <p:nvPr/>
        </p:nvSpPr>
        <p:spPr>
          <a:xfrm>
            <a:off x="777240" y="4745736"/>
            <a:ext cx="10634472" cy="274320"/>
          </a:xfrm>
          <a:prstGeom prst="rect">
            <a:avLst/>
          </a:prstGeom>
          <a:noFill/>
          <a:ln/>
        </p:spPr>
        <p:txBody>
          <a:bodyPr wrap="square" lIns="0" tIns="0" rIns="0" bIns="0" rtlCol="0" anchor="ctr"/>
          <a:lstStyle/>
          <a:p>
            <a:pPr marL="0" indent="0">
              <a:buNone/>
            </a:pPr>
            <a:r>
              <a:rPr lang="en-US" sz="1200" b="1" dirty="0">
                <a:solidFill>
                  <a:srgbClr val="7ED0E8"/>
                </a:solidFill>
                <a:latin typeface="Inter" pitchFamily="34" charset="0"/>
                <a:ea typeface="Inter" pitchFamily="34" charset="-122"/>
                <a:cs typeface="Inter" pitchFamily="34" charset="-120"/>
              </a:rPr>
              <a:t>A useful test</a:t>
            </a:r>
            <a:endParaRPr lang="en-US" sz="1200" dirty="0"/>
          </a:p>
        </p:txBody>
      </p:sp>
      <p:sp>
        <p:nvSpPr>
          <p:cNvPr id="10" name="Text 8"/>
          <p:cNvSpPr/>
          <p:nvPr/>
        </p:nvSpPr>
        <p:spPr>
          <a:xfrm>
            <a:off x="777240" y="5020056"/>
            <a:ext cx="10634472" cy="640080"/>
          </a:xfrm>
          <a:prstGeom prst="rect">
            <a:avLst/>
          </a:prstGeom>
          <a:noFill/>
          <a:ln/>
        </p:spPr>
        <p:txBody>
          <a:bodyPr wrap="square" lIns="0" tIns="0" rIns="0" bIns="0" rtlCol="0" anchor="t"/>
          <a:lstStyle/>
          <a:p>
            <a:pPr marL="0" indent="0">
              <a:lnSpc>
                <a:spcPct val="120000"/>
              </a:lnSpc>
              <a:buNone/>
            </a:pPr>
            <a:r>
              <a:rPr lang="en-US" sz="1150" dirty="0">
                <a:solidFill>
                  <a:srgbClr val="AFD8E4"/>
                </a:solidFill>
                <a:latin typeface="Inter" pitchFamily="34" charset="0"/>
                <a:ea typeface="Inter" pitchFamily="34" charset="-122"/>
                <a:cs typeface="Inter" pitchFamily="34" charset="-120"/>
              </a:rPr>
              <a:t>If your “how might we” question already names a specific app, feature, or technology, it isn't a real HMW question yet — it's a solution wearing a problem's clothes. Push it one level more open.</a:t>
            </a:r>
            <a:endParaRPr lang="en-US" sz="1150" dirty="0"/>
          </a:p>
        </p:txBody>
      </p:sp>
      <p:sp>
        <p:nvSpPr>
          <p:cNvPr id="12" name="Text 9"/>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DEFINE — OBSERVATION TO HOW MIGHT WE</a:t>
            </a:r>
            <a:endParaRPr lang="en-US" sz="1000" dirty="0"/>
          </a:p>
        </p:txBody>
      </p:sp>
      <p:sp>
        <p:nvSpPr>
          <p:cNvPr id="13" name="Text 10"/>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FOUR</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Sustainability by Design</a:t>
            </a:r>
            <a:endParaRPr lang="en-US" sz="2800" dirty="0"/>
          </a:p>
        </p:txBody>
      </p:sp>
      <p:sp>
        <p:nvSpPr>
          <p:cNvPr id="4" name="Shape 2"/>
          <p:cNvSpPr/>
          <p:nvPr/>
        </p:nvSpPr>
        <p:spPr>
          <a:xfrm>
            <a:off x="548640" y="1737360"/>
            <a:ext cx="548640" cy="548640"/>
          </a:xfrm>
          <a:prstGeom prst="ellipse">
            <a:avLst/>
          </a:prstGeom>
          <a:solidFill>
            <a:srgbClr val="0A3540"/>
          </a:solidFill>
          <a:ln/>
        </p:spPr>
      </p:sp>
      <p:pic>
        <p:nvPicPr>
          <p:cNvPr id="5" name="Image 0" descr="/home/claude/mentorship_deck/icons/money_navy.png"/>
          <p:cNvPicPr>
            <a:picLocks noChangeAspect="1"/>
          </p:cNvPicPr>
          <p:nvPr/>
        </p:nvPicPr>
        <p:blipFill>
          <a:blip r:embed="rId3"/>
          <a:stretch>
            <a:fillRect/>
          </a:stretch>
        </p:blipFill>
        <p:spPr>
          <a:xfrm>
            <a:off x="685800" y="1874520"/>
            <a:ext cx="274320" cy="274320"/>
          </a:xfrm>
          <a:prstGeom prst="rect">
            <a:avLst/>
          </a:prstGeom>
        </p:spPr>
      </p:pic>
      <p:sp>
        <p:nvSpPr>
          <p:cNvPr id="6" name="Text 3"/>
          <p:cNvSpPr/>
          <p:nvPr/>
        </p:nvSpPr>
        <p:spPr>
          <a:xfrm>
            <a:off x="1234440" y="1764792"/>
            <a:ext cx="2828544" cy="457200"/>
          </a:xfrm>
          <a:prstGeom prst="rect">
            <a:avLst/>
          </a:prstGeom>
          <a:noFill/>
          <a:ln/>
        </p:spPr>
        <p:txBody>
          <a:bodyPr wrap="square" lIns="0" tIns="0" rIns="0" bIns="0" rtlCol="0" anchor="ctr"/>
          <a:lstStyle/>
          <a:p>
            <a:pPr marL="0" indent="0">
              <a:buNone/>
            </a:pPr>
            <a:r>
              <a:rPr lang="en-US" sz="1500" b="1" dirty="0">
                <a:solidFill>
                  <a:srgbClr val="0A3540"/>
                </a:solidFill>
                <a:latin typeface="Inter" pitchFamily="34" charset="0"/>
                <a:ea typeface="Inter" pitchFamily="34" charset="-122"/>
                <a:cs typeface="Inter" pitchFamily="34" charset="-120"/>
              </a:rPr>
              <a:t>Economic</a:t>
            </a:r>
            <a:endParaRPr lang="en-US" sz="1500" dirty="0"/>
          </a:p>
        </p:txBody>
      </p:sp>
      <p:sp>
        <p:nvSpPr>
          <p:cNvPr id="7" name="Text 4"/>
          <p:cNvSpPr/>
          <p:nvPr/>
        </p:nvSpPr>
        <p:spPr>
          <a:xfrm>
            <a:off x="548640" y="2514600"/>
            <a:ext cx="3514344" cy="1417320"/>
          </a:xfrm>
          <a:prstGeom prst="rect">
            <a:avLst/>
          </a:prstGeom>
          <a:noFill/>
          <a:ln/>
        </p:spPr>
        <p:txBody>
          <a:bodyPr wrap="square" lIns="0" tIns="0" rIns="0" bIns="0" rtlCol="0" anchor="t"/>
          <a:lstStyle/>
          <a:p>
            <a:pPr marL="0" indent="0">
              <a:lnSpc>
                <a:spcPct val="125000"/>
              </a:lnSpc>
              <a:buNone/>
            </a:pPr>
            <a:r>
              <a:rPr lang="en-US" sz="1100" dirty="0">
                <a:solidFill>
                  <a:srgbClr val="0B2530"/>
                </a:solidFill>
                <a:latin typeface="Inter" pitchFamily="34" charset="0"/>
                <a:ea typeface="Inter" pitchFamily="34" charset="-122"/>
                <a:cs typeface="Inter" pitchFamily="34" charset="-120"/>
              </a:rPr>
              <a:t>Who pays? How much? What's the revenue model and could it survive if MTN stopped funding it tomorrow?</a:t>
            </a:r>
            <a:endParaRPr lang="en-US" sz="1100" dirty="0"/>
          </a:p>
        </p:txBody>
      </p:sp>
      <p:sp>
        <p:nvSpPr>
          <p:cNvPr id="8" name="Shape 5"/>
          <p:cNvSpPr/>
          <p:nvPr/>
        </p:nvSpPr>
        <p:spPr>
          <a:xfrm>
            <a:off x="4337304" y="1737360"/>
            <a:ext cx="548640" cy="548640"/>
          </a:xfrm>
          <a:prstGeom prst="ellipse">
            <a:avLst/>
          </a:prstGeom>
          <a:solidFill>
            <a:srgbClr val="0A3540"/>
          </a:solidFill>
          <a:ln/>
        </p:spPr>
      </p:sp>
      <p:pic>
        <p:nvPicPr>
          <p:cNvPr id="9" name="Image 1" descr="/home/claude/mentorship_deck/icons/heart_navy.png"/>
          <p:cNvPicPr>
            <a:picLocks noChangeAspect="1"/>
          </p:cNvPicPr>
          <p:nvPr/>
        </p:nvPicPr>
        <p:blipFill>
          <a:blip r:embed="rId4"/>
          <a:stretch>
            <a:fillRect/>
          </a:stretch>
        </p:blipFill>
        <p:spPr>
          <a:xfrm>
            <a:off x="4474464" y="1874520"/>
            <a:ext cx="274320" cy="274320"/>
          </a:xfrm>
          <a:prstGeom prst="rect">
            <a:avLst/>
          </a:prstGeom>
        </p:spPr>
      </p:pic>
      <p:sp>
        <p:nvSpPr>
          <p:cNvPr id="10" name="Text 6"/>
          <p:cNvSpPr/>
          <p:nvPr/>
        </p:nvSpPr>
        <p:spPr>
          <a:xfrm>
            <a:off x="5023104" y="1764792"/>
            <a:ext cx="2828544" cy="457200"/>
          </a:xfrm>
          <a:prstGeom prst="rect">
            <a:avLst/>
          </a:prstGeom>
          <a:noFill/>
          <a:ln/>
        </p:spPr>
        <p:txBody>
          <a:bodyPr wrap="square" lIns="0" tIns="0" rIns="0" bIns="0" rtlCol="0" anchor="ctr"/>
          <a:lstStyle/>
          <a:p>
            <a:pPr marL="0" indent="0">
              <a:buNone/>
            </a:pPr>
            <a:r>
              <a:rPr lang="en-US" sz="1500" b="1" dirty="0">
                <a:solidFill>
                  <a:srgbClr val="0A3540"/>
                </a:solidFill>
                <a:latin typeface="Inter" pitchFamily="34" charset="0"/>
                <a:ea typeface="Inter" pitchFamily="34" charset="-122"/>
                <a:cs typeface="Inter" pitchFamily="34" charset="-120"/>
              </a:rPr>
              <a:t>Social</a:t>
            </a:r>
            <a:endParaRPr lang="en-US" sz="1500" dirty="0"/>
          </a:p>
        </p:txBody>
      </p:sp>
      <p:sp>
        <p:nvSpPr>
          <p:cNvPr id="11" name="Text 7"/>
          <p:cNvSpPr/>
          <p:nvPr/>
        </p:nvSpPr>
        <p:spPr>
          <a:xfrm>
            <a:off x="4337304" y="2514600"/>
            <a:ext cx="3514344" cy="1417320"/>
          </a:xfrm>
          <a:prstGeom prst="rect">
            <a:avLst/>
          </a:prstGeom>
          <a:noFill/>
          <a:ln/>
        </p:spPr>
        <p:txBody>
          <a:bodyPr wrap="square" lIns="0" tIns="0" rIns="0" bIns="0" rtlCol="0" anchor="t"/>
          <a:lstStyle/>
          <a:p>
            <a:pPr marL="0" indent="0">
              <a:lnSpc>
                <a:spcPct val="125000"/>
              </a:lnSpc>
              <a:buNone/>
            </a:pPr>
            <a:r>
              <a:rPr lang="en-US" sz="1100" dirty="0">
                <a:solidFill>
                  <a:srgbClr val="0B2530"/>
                </a:solidFill>
                <a:latin typeface="Inter" pitchFamily="34" charset="0"/>
                <a:ea typeface="Inter" pitchFamily="34" charset="-122"/>
                <a:cs typeface="Inter" pitchFamily="34" charset="-120"/>
              </a:rPr>
              <a:t>Inclusion, accessibility, gender, language, rural &amp; low-income users. Who might be excluded by our solution?</a:t>
            </a:r>
            <a:endParaRPr lang="en-US" sz="1100" dirty="0"/>
          </a:p>
        </p:txBody>
      </p:sp>
      <p:sp>
        <p:nvSpPr>
          <p:cNvPr id="12" name="Shape 8"/>
          <p:cNvSpPr/>
          <p:nvPr/>
        </p:nvSpPr>
        <p:spPr>
          <a:xfrm>
            <a:off x="8125968" y="1737360"/>
            <a:ext cx="548640" cy="548640"/>
          </a:xfrm>
          <a:prstGeom prst="ellipse">
            <a:avLst/>
          </a:prstGeom>
          <a:solidFill>
            <a:srgbClr val="0A3540"/>
          </a:solidFill>
          <a:ln/>
        </p:spPr>
      </p:sp>
      <p:pic>
        <p:nvPicPr>
          <p:cNvPr id="13" name="Image 2" descr="/home/claude/mentorship_deck/icons/globe_navy.png"/>
          <p:cNvPicPr>
            <a:picLocks noChangeAspect="1"/>
          </p:cNvPicPr>
          <p:nvPr/>
        </p:nvPicPr>
        <p:blipFill>
          <a:blip r:embed="rId5"/>
          <a:stretch>
            <a:fillRect/>
          </a:stretch>
        </p:blipFill>
        <p:spPr>
          <a:xfrm>
            <a:off x="8263128" y="1874520"/>
            <a:ext cx="274320" cy="274320"/>
          </a:xfrm>
          <a:prstGeom prst="rect">
            <a:avLst/>
          </a:prstGeom>
        </p:spPr>
      </p:pic>
      <p:sp>
        <p:nvSpPr>
          <p:cNvPr id="14" name="Text 9"/>
          <p:cNvSpPr/>
          <p:nvPr/>
        </p:nvSpPr>
        <p:spPr>
          <a:xfrm>
            <a:off x="8811768" y="1764792"/>
            <a:ext cx="2828544" cy="457200"/>
          </a:xfrm>
          <a:prstGeom prst="rect">
            <a:avLst/>
          </a:prstGeom>
          <a:noFill/>
          <a:ln/>
        </p:spPr>
        <p:txBody>
          <a:bodyPr wrap="square" lIns="0" tIns="0" rIns="0" bIns="0" rtlCol="0" anchor="ctr"/>
          <a:lstStyle/>
          <a:p>
            <a:pPr marL="0" indent="0">
              <a:buNone/>
            </a:pPr>
            <a:r>
              <a:rPr lang="en-US" sz="1500" b="1" dirty="0">
                <a:solidFill>
                  <a:srgbClr val="0A3540"/>
                </a:solidFill>
                <a:latin typeface="Inter" pitchFamily="34" charset="0"/>
                <a:ea typeface="Inter" pitchFamily="34" charset="-122"/>
                <a:cs typeface="Inter" pitchFamily="34" charset="-120"/>
              </a:rPr>
              <a:t>Environmental</a:t>
            </a:r>
            <a:endParaRPr lang="en-US" sz="1500" dirty="0"/>
          </a:p>
        </p:txBody>
      </p:sp>
      <p:sp>
        <p:nvSpPr>
          <p:cNvPr id="15" name="Text 10"/>
          <p:cNvSpPr/>
          <p:nvPr/>
        </p:nvSpPr>
        <p:spPr>
          <a:xfrm>
            <a:off x="8125968" y="2514600"/>
            <a:ext cx="3514344" cy="1417320"/>
          </a:xfrm>
          <a:prstGeom prst="rect">
            <a:avLst/>
          </a:prstGeom>
          <a:noFill/>
          <a:ln/>
        </p:spPr>
        <p:txBody>
          <a:bodyPr wrap="square" lIns="0" tIns="0" rIns="0" bIns="0" rtlCol="0" anchor="t"/>
          <a:lstStyle/>
          <a:p>
            <a:pPr marL="0" indent="0">
              <a:lnSpc>
                <a:spcPct val="125000"/>
              </a:lnSpc>
              <a:buNone/>
            </a:pPr>
            <a:r>
              <a:rPr lang="en-US" sz="1100" dirty="0">
                <a:solidFill>
                  <a:srgbClr val="0B2530"/>
                </a:solidFill>
                <a:latin typeface="Inter" pitchFamily="34" charset="0"/>
                <a:ea typeface="Inter" pitchFamily="34" charset="-122"/>
                <a:cs typeface="Inter" pitchFamily="34" charset="-120"/>
              </a:rPr>
              <a:t>Device requirements, e-waste, connectivity. Could we achieve the same outcome with less infrastructure?</a:t>
            </a:r>
            <a:endParaRPr lang="en-US" sz="1100" dirty="0"/>
          </a:p>
        </p:txBody>
      </p:sp>
      <p:sp>
        <p:nvSpPr>
          <p:cNvPr id="16" name="Text 11"/>
          <p:cNvSpPr/>
          <p:nvPr/>
        </p:nvSpPr>
        <p:spPr>
          <a:xfrm>
            <a:off x="548640" y="3429000"/>
            <a:ext cx="11091672" cy="365760"/>
          </a:xfrm>
          <a:prstGeom prst="rect">
            <a:avLst/>
          </a:prstGeom>
          <a:noFill/>
          <a:ln/>
        </p:spPr>
        <p:txBody>
          <a:bodyPr wrap="square" lIns="0" tIns="0" rIns="0" bIns="0" rtlCol="0" anchor="ctr"/>
          <a:lstStyle/>
          <a:p>
            <a:pPr marL="0" indent="0">
              <a:buNone/>
            </a:pPr>
            <a:r>
              <a:rPr lang="en-US" sz="1150" i="1" dirty="0">
                <a:solidFill>
                  <a:srgbClr val="165A69"/>
                </a:solidFill>
                <a:latin typeface="Inter" pitchFamily="34" charset="0"/>
                <a:ea typeface="Inter" pitchFamily="34" charset="-122"/>
                <a:cs typeface="Inter" pitchFamily="34" charset="-120"/>
              </a:rPr>
              <a:t>Sustainability is not an SDG logo on a slide - it has to be designed into the product itself.</a:t>
            </a:r>
            <a:endParaRPr lang="en-US" sz="1150" dirty="0"/>
          </a:p>
        </p:txBody>
      </p:sp>
      <p:sp>
        <p:nvSpPr>
          <p:cNvPr id="17" name="Shape 12"/>
          <p:cNvSpPr/>
          <p:nvPr/>
        </p:nvSpPr>
        <p:spPr>
          <a:xfrm>
            <a:off x="548640" y="3977640"/>
            <a:ext cx="11091672" cy="685800"/>
          </a:xfrm>
          <a:prstGeom prst="homePlate">
            <a:avLst/>
          </a:prstGeom>
          <a:solidFill>
            <a:srgbClr val="0A3540"/>
          </a:solidFill>
          <a:ln/>
        </p:spPr>
      </p:sp>
      <p:sp>
        <p:nvSpPr>
          <p:cNvPr id="18" name="Text 13"/>
          <p:cNvSpPr/>
          <p:nvPr/>
        </p:nvSpPr>
        <p:spPr>
          <a:xfrm>
            <a:off x="694944" y="3977640"/>
            <a:ext cx="10725912" cy="685800"/>
          </a:xfrm>
          <a:prstGeom prst="rect">
            <a:avLst/>
          </a:prstGeom>
          <a:noFill/>
          <a:ln/>
        </p:spPr>
        <p:txBody>
          <a:bodyPr wrap="square" lIns="0" tIns="0" rIns="0" bIns="0" rtlCol="0" anchor="ctr"/>
          <a:lstStyle/>
          <a:p>
            <a:pPr marL="0" indent="0">
              <a:buNone/>
            </a:pPr>
            <a:r>
              <a:rPr lang="en-US" sz="1150" b="1" dirty="0">
                <a:solidFill>
                  <a:srgbClr val="FFFFFF"/>
                </a:solidFill>
                <a:latin typeface="Inter" pitchFamily="34" charset="0"/>
                <a:ea typeface="Inter" pitchFamily="34" charset="-122"/>
                <a:cs typeface="Inter" pitchFamily="34" charset="-120"/>
              </a:rPr>
              <a:t>The Sustainability Test: Economic &gt; can it survive? Social &gt; does it benefit people fairly? Environmental &gt; does it minimize cost? Governance/Trust — can people safely trust it?</a:t>
            </a:r>
            <a:endParaRPr lang="en-US" sz="1150" dirty="0"/>
          </a:p>
        </p:txBody>
      </p:sp>
      <p:sp>
        <p:nvSpPr>
          <p:cNvPr id="19" name="Shape 14"/>
          <p:cNvSpPr/>
          <p:nvPr/>
        </p:nvSpPr>
        <p:spPr>
          <a:xfrm>
            <a:off x="548640" y="4892040"/>
            <a:ext cx="10725912" cy="1234440"/>
          </a:xfrm>
          <a:prstGeom prst="roundRect">
            <a:avLst>
              <a:gd name="adj" fmla="val 6667"/>
            </a:avLst>
          </a:prstGeom>
          <a:solidFill>
            <a:srgbClr val="0A3540"/>
          </a:solidFill>
          <a:ln/>
        </p:spPr>
      </p:sp>
      <p:sp>
        <p:nvSpPr>
          <p:cNvPr id="20" name="Text 15"/>
          <p:cNvSpPr/>
          <p:nvPr/>
        </p:nvSpPr>
        <p:spPr>
          <a:xfrm>
            <a:off x="777240" y="5020056"/>
            <a:ext cx="10268712" cy="274320"/>
          </a:xfrm>
          <a:prstGeom prst="rect">
            <a:avLst/>
          </a:prstGeom>
          <a:noFill/>
          <a:ln/>
        </p:spPr>
        <p:txBody>
          <a:bodyPr wrap="square" lIns="0" tIns="0" rIns="0" bIns="0" rtlCol="0" anchor="ctr"/>
          <a:lstStyle/>
          <a:p>
            <a:pPr marL="0" indent="0">
              <a:buNone/>
            </a:pPr>
            <a:r>
              <a:rPr lang="en-US" sz="1200" b="1" dirty="0">
                <a:solidFill>
                  <a:srgbClr val="7ED0E8"/>
                </a:solidFill>
                <a:latin typeface="Inter" pitchFamily="34" charset="0"/>
                <a:ea typeface="Inter" pitchFamily="34" charset="-122"/>
                <a:cs typeface="Inter" pitchFamily="34" charset="-120"/>
              </a:rPr>
              <a:t>Trust in Ghana is measured in real losses</a:t>
            </a:r>
            <a:endParaRPr lang="en-US" sz="1200" dirty="0"/>
          </a:p>
        </p:txBody>
      </p:sp>
      <p:sp>
        <p:nvSpPr>
          <p:cNvPr id="21" name="Text 16"/>
          <p:cNvSpPr/>
          <p:nvPr/>
        </p:nvSpPr>
        <p:spPr>
          <a:xfrm>
            <a:off x="777240" y="5294376"/>
            <a:ext cx="10268712" cy="731520"/>
          </a:xfrm>
          <a:prstGeom prst="rect">
            <a:avLst/>
          </a:prstGeom>
          <a:noFill/>
          <a:ln/>
        </p:spPr>
        <p:txBody>
          <a:bodyPr wrap="square" lIns="0" tIns="0" rIns="0" bIns="0" rtlCol="0" anchor="t"/>
          <a:lstStyle/>
          <a:p>
            <a:pPr marL="0" indent="0">
              <a:lnSpc>
                <a:spcPct val="120000"/>
              </a:lnSpc>
              <a:buNone/>
            </a:pPr>
            <a:r>
              <a:rPr lang="en-US" sz="1100" dirty="0">
                <a:solidFill>
                  <a:srgbClr val="AFD8E4"/>
                </a:solidFill>
                <a:latin typeface="Inter" pitchFamily="34" charset="0"/>
                <a:ea typeface="Inter" pitchFamily="34" charset="-122"/>
                <a:cs typeface="Inter" pitchFamily="34" charset="-120"/>
              </a:rPr>
              <a:t>GH¢3.87 million was lost to SIM-swap fraud in Ghana in 2025 alone, and electronic fraud cases at Payment Service Providers rose 54% year-on-year — while traditional banking fraud fell. Fraud hasn't disappeared; it has migrated to the channels with the weakest authentication.</a:t>
            </a:r>
            <a:endParaRPr lang="en-US" sz="1100" dirty="0"/>
          </a:p>
        </p:txBody>
      </p:sp>
      <p:sp>
        <p:nvSpPr>
          <p:cNvPr id="23" name="Text 17"/>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SUSTAINABILITY BY DESIGN</a:t>
            </a:r>
            <a:endParaRPr lang="en-US" sz="1000" dirty="0"/>
          </a:p>
        </p:txBody>
      </p:sp>
      <p:sp>
        <p:nvSpPr>
          <p:cNvPr id="24" name="Text 18"/>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ideate</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chart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FIVE &amp; SIX</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Ideation &amp; Selecting the Solution</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Generate many ideas — then filter them honestly against six real dimensions.</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FIVE &amp; SIX</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FIVE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Ideation — Now We Can Talk About Solutions</a:t>
            </a:r>
            <a:endParaRPr lang="en-US" sz="2800" dirty="0"/>
          </a:p>
        </p:txBody>
      </p:sp>
      <p:sp>
        <p:nvSpPr>
          <p:cNvPr id="4" name="Text 2"/>
          <p:cNvSpPr/>
          <p:nvPr/>
        </p:nvSpPr>
        <p:spPr>
          <a:xfrm>
            <a:off x="548640" y="1627632"/>
            <a:ext cx="11091672" cy="457200"/>
          </a:xfrm>
          <a:prstGeom prst="rect">
            <a:avLst/>
          </a:prstGeom>
          <a:noFill/>
          <a:ln/>
        </p:spPr>
        <p:txBody>
          <a:bodyPr wrap="square" lIns="0" tIns="0" rIns="0" bIns="0" rtlCol="0" anchor="ctr"/>
          <a:lstStyle/>
          <a:p>
            <a:pPr marL="0" indent="0">
              <a:lnSpc>
                <a:spcPct val="125000"/>
              </a:lnSpc>
              <a:buNone/>
            </a:pPr>
            <a:r>
              <a:rPr lang="en-US" sz="1250" dirty="0">
                <a:solidFill>
                  <a:srgbClr val="0B2530"/>
                </a:solidFill>
                <a:latin typeface="Inter" pitchFamily="34" charset="0"/>
                <a:ea typeface="Inter" pitchFamily="34" charset="-122"/>
                <a:cs typeface="Inter" pitchFamily="34" charset="-120"/>
              </a:rPr>
              <a:t>Only now — once the problem is genuinely understood — do we generate solutions. Don't generate one. Generate many.</a:t>
            </a:r>
            <a:endParaRPr lang="en-US" sz="1250" dirty="0"/>
          </a:p>
        </p:txBody>
      </p:sp>
      <p:sp>
        <p:nvSpPr>
          <p:cNvPr id="5" name="Text 3"/>
          <p:cNvSpPr/>
          <p:nvPr/>
        </p:nvSpPr>
        <p:spPr>
          <a:xfrm>
            <a:off x="548640" y="2240280"/>
            <a:ext cx="11091672" cy="731520"/>
          </a:xfrm>
          <a:prstGeom prst="rect">
            <a:avLst/>
          </a:prstGeom>
          <a:noFill/>
          <a:ln/>
        </p:spPr>
        <p:txBody>
          <a:bodyPr wrap="square" lIns="0" tIns="0" rIns="0" bIns="0" rtlCol="0" anchor="ctr"/>
          <a:lstStyle/>
          <a:p>
            <a:pPr marL="0" indent="0">
              <a:lnSpc>
                <a:spcPct val="130000"/>
              </a:lnSpc>
              <a:buNone/>
            </a:pPr>
            <a:r>
              <a:rPr lang="en-US" sz="1250" b="1" dirty="0">
                <a:solidFill>
                  <a:srgbClr val="51707A"/>
                </a:solidFill>
                <a:latin typeface="Inter" pitchFamily="34" charset="0"/>
                <a:ea typeface="Inter" pitchFamily="34" charset="-122"/>
                <a:cs typeface="Inter" pitchFamily="34" charset="-120"/>
              </a:rPr>
              <a:t>Weak approach:  </a:t>
            </a:r>
            <a:r>
              <a:rPr lang="en-US" sz="1250" i="1" dirty="0">
                <a:solidFill>
                  <a:srgbClr val="0B2530"/>
                </a:solidFill>
                <a:latin typeface="Inter" pitchFamily="34" charset="0"/>
                <a:ea typeface="Inter" pitchFamily="34" charset="-122"/>
                <a:cs typeface="Inter" pitchFamily="34" charset="-120"/>
              </a:rPr>
              <a:t>“Let's use AI to improve financial inclusion.”
</a:t>
            </a:r>
            <a:r>
              <a:rPr lang="en-US" sz="1250" b="1" dirty="0">
                <a:solidFill>
                  <a:srgbClr val="34C77B"/>
                </a:solidFill>
                <a:latin typeface="Inter" pitchFamily="34" charset="0"/>
                <a:ea typeface="Inter" pitchFamily="34" charset="-122"/>
                <a:cs typeface="Inter" pitchFamily="34" charset="-120"/>
              </a:rPr>
              <a:t>Better starting point:  </a:t>
            </a:r>
            <a:r>
              <a:rPr lang="en-US" sz="1250" i="1" dirty="0">
                <a:solidFill>
                  <a:srgbClr val="0B2530"/>
                </a:solidFill>
                <a:latin typeface="Inter" pitchFamily="34" charset="0"/>
                <a:ea typeface="Inter" pitchFamily="34" charset="-122"/>
                <a:cs typeface="Inter" pitchFamily="34" charset="-120"/>
              </a:rPr>
              <a:t>“Users struggle to understand financial products.” — then ask what might help.</a:t>
            </a:r>
            <a:endParaRPr lang="en-US" sz="1250" dirty="0"/>
          </a:p>
        </p:txBody>
      </p:sp>
      <p:sp>
        <p:nvSpPr>
          <p:cNvPr id="6" name="Text 4"/>
          <p:cNvSpPr/>
          <p:nvPr/>
        </p:nvSpPr>
        <p:spPr>
          <a:xfrm>
            <a:off x="548640" y="3108960"/>
            <a:ext cx="11091672" cy="594360"/>
          </a:xfrm>
          <a:prstGeom prst="rect">
            <a:avLst/>
          </a:prstGeom>
          <a:noFill/>
          <a:ln/>
        </p:spPr>
        <p:txBody>
          <a:bodyPr wrap="square" lIns="0" tIns="0" rIns="0" bIns="0" rtlCol="0" anchor="t"/>
          <a:lstStyle/>
          <a:p>
            <a:pPr marL="0" indent="0">
              <a:lnSpc>
                <a:spcPct val="125000"/>
              </a:lnSpc>
              <a:buNone/>
            </a:pPr>
            <a:r>
              <a:rPr lang="en-US" sz="1150" dirty="0">
                <a:solidFill>
                  <a:srgbClr val="51707A"/>
                </a:solidFill>
                <a:latin typeface="Inter" pitchFamily="34" charset="0"/>
                <a:ea typeface="Inter" pitchFamily="34" charset="-122"/>
                <a:cs typeface="Inter" pitchFamily="34" charset="-120"/>
              </a:rPr>
              <a:t>Potential technologies: mobile, USSD, WhatsApp, APIs, digital payments, AI, machine learning, data analytics, biometrics, blockchain, IoT — but always ask: does the problem actually require this technology?</a:t>
            </a:r>
            <a:endParaRPr lang="en-US" sz="1150" dirty="0"/>
          </a:p>
        </p:txBody>
      </p:sp>
      <p:sp>
        <p:nvSpPr>
          <p:cNvPr id="7" name="Shape 5"/>
          <p:cNvSpPr/>
          <p:nvPr/>
        </p:nvSpPr>
        <p:spPr>
          <a:xfrm>
            <a:off x="548640" y="3977640"/>
            <a:ext cx="11091672" cy="777240"/>
          </a:xfrm>
          <a:prstGeom prst="homePlate">
            <a:avLst/>
          </a:prstGeom>
          <a:solidFill>
            <a:srgbClr val="7ED0E8"/>
          </a:solidFill>
          <a:ln/>
        </p:spPr>
      </p:sp>
      <p:sp>
        <p:nvSpPr>
          <p:cNvPr id="8" name="Text 6"/>
          <p:cNvSpPr/>
          <p:nvPr/>
        </p:nvSpPr>
        <p:spPr>
          <a:xfrm>
            <a:off x="694944" y="3977640"/>
            <a:ext cx="10696651" cy="7772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Crazy 8s: generate 8 possible solutions in 8 minutes — one idea per minute. Do not evaluate any idea while you're generating it.</a:t>
            </a:r>
            <a:endParaRPr lang="en-US" sz="1300" dirty="0"/>
          </a:p>
        </p:txBody>
      </p:sp>
      <p:sp>
        <p:nvSpPr>
          <p:cNvPr id="9" name="Shape 7"/>
          <p:cNvSpPr/>
          <p:nvPr/>
        </p:nvSpPr>
        <p:spPr>
          <a:xfrm>
            <a:off x="548640" y="4983480"/>
            <a:ext cx="2649474" cy="640080"/>
          </a:xfrm>
          <a:prstGeom prst="roundRect">
            <a:avLst>
              <a:gd name="adj" fmla="val 8571"/>
            </a:avLst>
          </a:prstGeom>
          <a:solidFill>
            <a:srgbClr val="EFF8FA"/>
          </a:solidFill>
          <a:ln/>
        </p:spPr>
      </p:sp>
      <p:sp>
        <p:nvSpPr>
          <p:cNvPr id="10" name="Text 8"/>
          <p:cNvSpPr/>
          <p:nvPr/>
        </p:nvSpPr>
        <p:spPr>
          <a:xfrm>
            <a:off x="658368" y="503834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1</a:t>
            </a:r>
            <a:endParaRPr lang="en-US" sz="1050" dirty="0"/>
          </a:p>
        </p:txBody>
      </p:sp>
      <p:sp>
        <p:nvSpPr>
          <p:cNvPr id="11" name="Shape 9"/>
          <p:cNvSpPr/>
          <p:nvPr/>
        </p:nvSpPr>
        <p:spPr>
          <a:xfrm>
            <a:off x="3362706" y="4983480"/>
            <a:ext cx="2649474" cy="640080"/>
          </a:xfrm>
          <a:prstGeom prst="roundRect">
            <a:avLst>
              <a:gd name="adj" fmla="val 8571"/>
            </a:avLst>
          </a:prstGeom>
          <a:solidFill>
            <a:srgbClr val="EFF8FA"/>
          </a:solidFill>
          <a:ln/>
        </p:spPr>
      </p:sp>
      <p:sp>
        <p:nvSpPr>
          <p:cNvPr id="12" name="Text 10"/>
          <p:cNvSpPr/>
          <p:nvPr/>
        </p:nvSpPr>
        <p:spPr>
          <a:xfrm>
            <a:off x="3472434" y="503834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2</a:t>
            </a:r>
            <a:endParaRPr lang="en-US" sz="1050" dirty="0"/>
          </a:p>
        </p:txBody>
      </p:sp>
      <p:sp>
        <p:nvSpPr>
          <p:cNvPr id="13" name="Shape 11"/>
          <p:cNvSpPr/>
          <p:nvPr/>
        </p:nvSpPr>
        <p:spPr>
          <a:xfrm>
            <a:off x="6176772" y="4983480"/>
            <a:ext cx="2649474" cy="640080"/>
          </a:xfrm>
          <a:prstGeom prst="roundRect">
            <a:avLst>
              <a:gd name="adj" fmla="val 8571"/>
            </a:avLst>
          </a:prstGeom>
          <a:solidFill>
            <a:srgbClr val="EFF8FA"/>
          </a:solidFill>
          <a:ln/>
        </p:spPr>
      </p:sp>
      <p:sp>
        <p:nvSpPr>
          <p:cNvPr id="14" name="Text 12"/>
          <p:cNvSpPr/>
          <p:nvPr/>
        </p:nvSpPr>
        <p:spPr>
          <a:xfrm>
            <a:off x="6286500" y="503834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3</a:t>
            </a:r>
            <a:endParaRPr lang="en-US" sz="1050" dirty="0"/>
          </a:p>
        </p:txBody>
      </p:sp>
      <p:sp>
        <p:nvSpPr>
          <p:cNvPr id="15" name="Shape 13"/>
          <p:cNvSpPr/>
          <p:nvPr/>
        </p:nvSpPr>
        <p:spPr>
          <a:xfrm>
            <a:off x="8990838" y="4983480"/>
            <a:ext cx="2649474" cy="640080"/>
          </a:xfrm>
          <a:prstGeom prst="roundRect">
            <a:avLst>
              <a:gd name="adj" fmla="val 8571"/>
            </a:avLst>
          </a:prstGeom>
          <a:solidFill>
            <a:srgbClr val="EFF8FA"/>
          </a:solidFill>
          <a:ln/>
        </p:spPr>
      </p:sp>
      <p:sp>
        <p:nvSpPr>
          <p:cNvPr id="16" name="Text 14"/>
          <p:cNvSpPr/>
          <p:nvPr/>
        </p:nvSpPr>
        <p:spPr>
          <a:xfrm>
            <a:off x="9100566" y="503834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4</a:t>
            </a:r>
            <a:endParaRPr lang="en-US" sz="1050" dirty="0"/>
          </a:p>
        </p:txBody>
      </p:sp>
      <p:sp>
        <p:nvSpPr>
          <p:cNvPr id="17" name="Shape 15"/>
          <p:cNvSpPr/>
          <p:nvPr/>
        </p:nvSpPr>
        <p:spPr>
          <a:xfrm>
            <a:off x="548640" y="5760720"/>
            <a:ext cx="2649474" cy="640080"/>
          </a:xfrm>
          <a:prstGeom prst="roundRect">
            <a:avLst>
              <a:gd name="adj" fmla="val 8571"/>
            </a:avLst>
          </a:prstGeom>
          <a:solidFill>
            <a:srgbClr val="EFF8FA"/>
          </a:solidFill>
          <a:ln/>
        </p:spPr>
      </p:sp>
      <p:sp>
        <p:nvSpPr>
          <p:cNvPr id="18" name="Text 16"/>
          <p:cNvSpPr/>
          <p:nvPr/>
        </p:nvSpPr>
        <p:spPr>
          <a:xfrm>
            <a:off x="658368" y="581558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5</a:t>
            </a:r>
            <a:endParaRPr lang="en-US" sz="1050" dirty="0"/>
          </a:p>
        </p:txBody>
      </p:sp>
      <p:sp>
        <p:nvSpPr>
          <p:cNvPr id="19" name="Shape 17"/>
          <p:cNvSpPr/>
          <p:nvPr/>
        </p:nvSpPr>
        <p:spPr>
          <a:xfrm>
            <a:off x="3362706" y="5760720"/>
            <a:ext cx="2649474" cy="640080"/>
          </a:xfrm>
          <a:prstGeom prst="roundRect">
            <a:avLst>
              <a:gd name="adj" fmla="val 8571"/>
            </a:avLst>
          </a:prstGeom>
          <a:solidFill>
            <a:srgbClr val="EFF8FA"/>
          </a:solidFill>
          <a:ln/>
        </p:spPr>
      </p:sp>
      <p:sp>
        <p:nvSpPr>
          <p:cNvPr id="20" name="Text 18"/>
          <p:cNvSpPr/>
          <p:nvPr/>
        </p:nvSpPr>
        <p:spPr>
          <a:xfrm>
            <a:off x="3472434" y="581558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6</a:t>
            </a:r>
            <a:endParaRPr lang="en-US" sz="1050" dirty="0"/>
          </a:p>
        </p:txBody>
      </p:sp>
      <p:sp>
        <p:nvSpPr>
          <p:cNvPr id="21" name="Shape 19"/>
          <p:cNvSpPr/>
          <p:nvPr/>
        </p:nvSpPr>
        <p:spPr>
          <a:xfrm>
            <a:off x="6176772" y="5760720"/>
            <a:ext cx="2649474" cy="640080"/>
          </a:xfrm>
          <a:prstGeom prst="roundRect">
            <a:avLst>
              <a:gd name="adj" fmla="val 8571"/>
            </a:avLst>
          </a:prstGeom>
          <a:solidFill>
            <a:srgbClr val="EFF8FA"/>
          </a:solidFill>
          <a:ln/>
        </p:spPr>
      </p:sp>
      <p:sp>
        <p:nvSpPr>
          <p:cNvPr id="22" name="Text 20"/>
          <p:cNvSpPr/>
          <p:nvPr/>
        </p:nvSpPr>
        <p:spPr>
          <a:xfrm>
            <a:off x="6286500" y="581558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7</a:t>
            </a:r>
            <a:endParaRPr lang="en-US" sz="1050" dirty="0"/>
          </a:p>
        </p:txBody>
      </p:sp>
      <p:sp>
        <p:nvSpPr>
          <p:cNvPr id="23" name="Shape 21"/>
          <p:cNvSpPr/>
          <p:nvPr/>
        </p:nvSpPr>
        <p:spPr>
          <a:xfrm>
            <a:off x="8990838" y="5760720"/>
            <a:ext cx="2649474" cy="640080"/>
          </a:xfrm>
          <a:prstGeom prst="roundRect">
            <a:avLst>
              <a:gd name="adj" fmla="val 8571"/>
            </a:avLst>
          </a:prstGeom>
          <a:solidFill>
            <a:srgbClr val="EFF8FA"/>
          </a:solidFill>
          <a:ln/>
        </p:spPr>
      </p:sp>
      <p:sp>
        <p:nvSpPr>
          <p:cNvPr id="24" name="Text 22"/>
          <p:cNvSpPr/>
          <p:nvPr/>
        </p:nvSpPr>
        <p:spPr>
          <a:xfrm>
            <a:off x="9100566" y="5815584"/>
            <a:ext cx="2430018" cy="274320"/>
          </a:xfrm>
          <a:prstGeom prst="rect">
            <a:avLst/>
          </a:prstGeom>
          <a:noFill/>
          <a:ln/>
        </p:spPr>
        <p:txBody>
          <a:bodyPr wrap="square" lIns="0" tIns="0" rIns="0" bIns="0" rtlCol="0" anchor="ctr"/>
          <a:lstStyle/>
          <a:p>
            <a:pPr marL="0" indent="0">
              <a:buNone/>
            </a:pPr>
            <a:r>
              <a:rPr lang="en-US" sz="1050" b="1" dirty="0">
                <a:solidFill>
                  <a:srgbClr val="34C77B"/>
                </a:solidFill>
                <a:latin typeface="Inter" pitchFamily="34" charset="0"/>
                <a:ea typeface="Inter" pitchFamily="34" charset="-122"/>
                <a:cs typeface="Inter" pitchFamily="34" charset="-120"/>
              </a:rPr>
              <a:t>Idea 8</a:t>
            </a:r>
            <a:endParaRPr lang="en-US" sz="1050" dirty="0"/>
          </a:p>
        </p:txBody>
      </p:sp>
      <p:sp>
        <p:nvSpPr>
          <p:cNvPr id="26" name="Text 23"/>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IDEATION — CRAZY 8S</a:t>
            </a:r>
            <a:endParaRPr lang="en-US" sz="1000" dirty="0"/>
          </a:p>
        </p:txBody>
      </p:sp>
      <p:sp>
        <p:nvSpPr>
          <p:cNvPr id="27" name="Text 24"/>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SIX</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Selecting the Solution — The Innovation Filter</a:t>
            </a:r>
            <a:endParaRPr lang="en-US" sz="2800" dirty="0"/>
          </a:p>
        </p:txBody>
      </p:sp>
      <p:sp>
        <p:nvSpPr>
          <p:cNvPr id="4" name="Shape 2"/>
          <p:cNvSpPr/>
          <p:nvPr/>
        </p:nvSpPr>
        <p:spPr>
          <a:xfrm>
            <a:off x="548640" y="1691640"/>
            <a:ext cx="3514344" cy="1051560"/>
          </a:xfrm>
          <a:prstGeom prst="roundRect">
            <a:avLst>
              <a:gd name="adj" fmla="val 6957"/>
            </a:avLst>
          </a:prstGeom>
          <a:solidFill>
            <a:srgbClr val="EFF8FA"/>
          </a:solidFill>
          <a:ln/>
        </p:spPr>
      </p:sp>
      <p:sp>
        <p:nvSpPr>
          <p:cNvPr id="5" name="Shape 3"/>
          <p:cNvSpPr/>
          <p:nvPr/>
        </p:nvSpPr>
        <p:spPr>
          <a:xfrm>
            <a:off x="713232" y="1874520"/>
            <a:ext cx="457200" cy="457200"/>
          </a:xfrm>
          <a:prstGeom prst="ellipse">
            <a:avLst/>
          </a:prstGeom>
          <a:solidFill>
            <a:srgbClr val="165A69"/>
          </a:solidFill>
          <a:ln/>
        </p:spPr>
      </p:sp>
      <p:pic>
        <p:nvPicPr>
          <p:cNvPr id="6" name="Image 0" descr="/home/claude/mentorship_deck/icons/heart_navy.png"/>
          <p:cNvPicPr>
            <a:picLocks noChangeAspect="1"/>
          </p:cNvPicPr>
          <p:nvPr/>
        </p:nvPicPr>
        <p:blipFill>
          <a:blip r:embed="rId3"/>
          <a:stretch>
            <a:fillRect/>
          </a:stretch>
        </p:blipFill>
        <p:spPr>
          <a:xfrm>
            <a:off x="827532" y="1988820"/>
            <a:ext cx="228600" cy="228600"/>
          </a:xfrm>
          <a:prstGeom prst="rect">
            <a:avLst/>
          </a:prstGeom>
        </p:spPr>
      </p:pic>
      <p:sp>
        <p:nvSpPr>
          <p:cNvPr id="7" name="Text 4"/>
          <p:cNvSpPr/>
          <p:nvPr/>
        </p:nvSpPr>
        <p:spPr>
          <a:xfrm>
            <a:off x="1280160" y="183794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Desirability</a:t>
            </a:r>
            <a:endParaRPr lang="en-US" sz="1250" dirty="0"/>
          </a:p>
        </p:txBody>
      </p:sp>
      <p:sp>
        <p:nvSpPr>
          <p:cNvPr id="8" name="Text 5"/>
          <p:cNvSpPr/>
          <p:nvPr/>
        </p:nvSpPr>
        <p:spPr>
          <a:xfrm>
            <a:off x="1280160" y="212140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Do users need it?</a:t>
            </a:r>
            <a:endParaRPr lang="en-US" sz="1000" dirty="0"/>
          </a:p>
        </p:txBody>
      </p:sp>
      <p:sp>
        <p:nvSpPr>
          <p:cNvPr id="9" name="Shape 6"/>
          <p:cNvSpPr/>
          <p:nvPr/>
        </p:nvSpPr>
        <p:spPr>
          <a:xfrm>
            <a:off x="4337304" y="1691640"/>
            <a:ext cx="3514344" cy="1051560"/>
          </a:xfrm>
          <a:prstGeom prst="roundRect">
            <a:avLst>
              <a:gd name="adj" fmla="val 6957"/>
            </a:avLst>
          </a:prstGeom>
          <a:solidFill>
            <a:srgbClr val="EFF8FA"/>
          </a:solidFill>
          <a:ln/>
        </p:spPr>
      </p:sp>
      <p:sp>
        <p:nvSpPr>
          <p:cNvPr id="10" name="Shape 7"/>
          <p:cNvSpPr/>
          <p:nvPr/>
        </p:nvSpPr>
        <p:spPr>
          <a:xfrm>
            <a:off x="4501896" y="1874520"/>
            <a:ext cx="457200" cy="457200"/>
          </a:xfrm>
          <a:prstGeom prst="ellipse">
            <a:avLst/>
          </a:prstGeom>
          <a:solidFill>
            <a:srgbClr val="165A69"/>
          </a:solidFill>
          <a:ln/>
        </p:spPr>
      </p:sp>
      <p:pic>
        <p:nvPicPr>
          <p:cNvPr id="11" name="Image 1" descr="/home/claude/mentorship_deck/icons/plug_navy.png"/>
          <p:cNvPicPr>
            <a:picLocks noChangeAspect="1"/>
          </p:cNvPicPr>
          <p:nvPr/>
        </p:nvPicPr>
        <p:blipFill>
          <a:blip r:embed="rId4"/>
          <a:stretch>
            <a:fillRect/>
          </a:stretch>
        </p:blipFill>
        <p:spPr>
          <a:xfrm>
            <a:off x="4616196" y="1988820"/>
            <a:ext cx="228600" cy="228600"/>
          </a:xfrm>
          <a:prstGeom prst="rect">
            <a:avLst/>
          </a:prstGeom>
        </p:spPr>
      </p:pic>
      <p:sp>
        <p:nvSpPr>
          <p:cNvPr id="12" name="Text 8"/>
          <p:cNvSpPr/>
          <p:nvPr/>
        </p:nvSpPr>
        <p:spPr>
          <a:xfrm>
            <a:off x="5068824" y="183794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Feasibility</a:t>
            </a:r>
            <a:endParaRPr lang="en-US" sz="1250" dirty="0"/>
          </a:p>
        </p:txBody>
      </p:sp>
      <p:sp>
        <p:nvSpPr>
          <p:cNvPr id="13" name="Text 9"/>
          <p:cNvSpPr/>
          <p:nvPr/>
        </p:nvSpPr>
        <p:spPr>
          <a:xfrm>
            <a:off x="5068824" y="212140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Can we build it?</a:t>
            </a:r>
            <a:endParaRPr lang="en-US" sz="1000" dirty="0"/>
          </a:p>
        </p:txBody>
      </p:sp>
      <p:sp>
        <p:nvSpPr>
          <p:cNvPr id="14" name="Shape 10"/>
          <p:cNvSpPr/>
          <p:nvPr/>
        </p:nvSpPr>
        <p:spPr>
          <a:xfrm>
            <a:off x="8125968" y="1691640"/>
            <a:ext cx="3514344" cy="1051560"/>
          </a:xfrm>
          <a:prstGeom prst="roundRect">
            <a:avLst>
              <a:gd name="adj" fmla="val 6957"/>
            </a:avLst>
          </a:prstGeom>
          <a:solidFill>
            <a:srgbClr val="EFF8FA"/>
          </a:solidFill>
          <a:ln/>
        </p:spPr>
      </p:sp>
      <p:sp>
        <p:nvSpPr>
          <p:cNvPr id="15" name="Shape 11"/>
          <p:cNvSpPr/>
          <p:nvPr/>
        </p:nvSpPr>
        <p:spPr>
          <a:xfrm>
            <a:off x="8290560" y="1874520"/>
            <a:ext cx="457200" cy="457200"/>
          </a:xfrm>
          <a:prstGeom prst="ellipse">
            <a:avLst/>
          </a:prstGeom>
          <a:solidFill>
            <a:srgbClr val="165A69"/>
          </a:solidFill>
          <a:ln/>
        </p:spPr>
      </p:sp>
      <p:pic>
        <p:nvPicPr>
          <p:cNvPr id="16" name="Image 2" descr="/home/claude/mentorship_deck/icons/money_navy.png"/>
          <p:cNvPicPr>
            <a:picLocks noChangeAspect="1"/>
          </p:cNvPicPr>
          <p:nvPr/>
        </p:nvPicPr>
        <p:blipFill>
          <a:blip r:embed="rId5"/>
          <a:stretch>
            <a:fillRect/>
          </a:stretch>
        </p:blipFill>
        <p:spPr>
          <a:xfrm>
            <a:off x="8404860" y="1988820"/>
            <a:ext cx="228600" cy="228600"/>
          </a:xfrm>
          <a:prstGeom prst="rect">
            <a:avLst/>
          </a:prstGeom>
        </p:spPr>
      </p:pic>
      <p:sp>
        <p:nvSpPr>
          <p:cNvPr id="17" name="Text 12"/>
          <p:cNvSpPr/>
          <p:nvPr/>
        </p:nvSpPr>
        <p:spPr>
          <a:xfrm>
            <a:off x="8857488" y="183794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Viability</a:t>
            </a:r>
            <a:endParaRPr lang="en-US" sz="1250" dirty="0"/>
          </a:p>
        </p:txBody>
      </p:sp>
      <p:sp>
        <p:nvSpPr>
          <p:cNvPr id="18" name="Text 13"/>
          <p:cNvSpPr/>
          <p:nvPr/>
        </p:nvSpPr>
        <p:spPr>
          <a:xfrm>
            <a:off x="8857488" y="212140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Can it survive financially?</a:t>
            </a:r>
            <a:endParaRPr lang="en-US" sz="1000" dirty="0"/>
          </a:p>
        </p:txBody>
      </p:sp>
      <p:sp>
        <p:nvSpPr>
          <p:cNvPr id="19" name="Shape 14"/>
          <p:cNvSpPr/>
          <p:nvPr/>
        </p:nvSpPr>
        <p:spPr>
          <a:xfrm>
            <a:off x="548640" y="2926080"/>
            <a:ext cx="3514344" cy="1051560"/>
          </a:xfrm>
          <a:prstGeom prst="roundRect">
            <a:avLst>
              <a:gd name="adj" fmla="val 6957"/>
            </a:avLst>
          </a:prstGeom>
          <a:solidFill>
            <a:srgbClr val="EFF8FA"/>
          </a:solidFill>
          <a:ln/>
        </p:spPr>
      </p:sp>
      <p:sp>
        <p:nvSpPr>
          <p:cNvPr id="20" name="Shape 15"/>
          <p:cNvSpPr/>
          <p:nvPr/>
        </p:nvSpPr>
        <p:spPr>
          <a:xfrm>
            <a:off x="713232" y="3108960"/>
            <a:ext cx="457200" cy="457200"/>
          </a:xfrm>
          <a:prstGeom prst="ellipse">
            <a:avLst/>
          </a:prstGeom>
          <a:solidFill>
            <a:srgbClr val="165A69"/>
          </a:solidFill>
          <a:ln/>
        </p:spPr>
      </p:sp>
      <p:pic>
        <p:nvPicPr>
          <p:cNvPr id="21" name="Image 3" descr="/home/claude/mentorship_deck/icons/globe_navy.png"/>
          <p:cNvPicPr>
            <a:picLocks noChangeAspect="1"/>
          </p:cNvPicPr>
          <p:nvPr/>
        </p:nvPicPr>
        <p:blipFill>
          <a:blip r:embed="rId6"/>
          <a:stretch>
            <a:fillRect/>
          </a:stretch>
        </p:blipFill>
        <p:spPr>
          <a:xfrm>
            <a:off x="827532" y="3223260"/>
            <a:ext cx="228600" cy="228600"/>
          </a:xfrm>
          <a:prstGeom prst="rect">
            <a:avLst/>
          </a:prstGeom>
        </p:spPr>
      </p:pic>
      <p:sp>
        <p:nvSpPr>
          <p:cNvPr id="22" name="Text 16"/>
          <p:cNvSpPr/>
          <p:nvPr/>
        </p:nvSpPr>
        <p:spPr>
          <a:xfrm>
            <a:off x="1280160" y="307238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Sustainability</a:t>
            </a:r>
            <a:endParaRPr lang="en-US" sz="1250" dirty="0"/>
          </a:p>
        </p:txBody>
      </p:sp>
      <p:sp>
        <p:nvSpPr>
          <p:cNvPr id="23" name="Text 17"/>
          <p:cNvSpPr/>
          <p:nvPr/>
        </p:nvSpPr>
        <p:spPr>
          <a:xfrm>
            <a:off x="1280160" y="335584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Can it create long-term value?</a:t>
            </a:r>
            <a:endParaRPr lang="en-US" sz="1000" dirty="0"/>
          </a:p>
        </p:txBody>
      </p:sp>
      <p:sp>
        <p:nvSpPr>
          <p:cNvPr id="24" name="Shape 18"/>
          <p:cNvSpPr/>
          <p:nvPr/>
        </p:nvSpPr>
        <p:spPr>
          <a:xfrm>
            <a:off x="4337304" y="2926080"/>
            <a:ext cx="3514344" cy="1051560"/>
          </a:xfrm>
          <a:prstGeom prst="roundRect">
            <a:avLst>
              <a:gd name="adj" fmla="val 6957"/>
            </a:avLst>
          </a:prstGeom>
          <a:solidFill>
            <a:srgbClr val="EFF8FA"/>
          </a:solidFill>
          <a:ln/>
        </p:spPr>
      </p:sp>
      <p:sp>
        <p:nvSpPr>
          <p:cNvPr id="25" name="Shape 19"/>
          <p:cNvSpPr/>
          <p:nvPr/>
        </p:nvSpPr>
        <p:spPr>
          <a:xfrm>
            <a:off x="4501896" y="3108960"/>
            <a:ext cx="457200" cy="457200"/>
          </a:xfrm>
          <a:prstGeom prst="ellipse">
            <a:avLst/>
          </a:prstGeom>
          <a:solidFill>
            <a:srgbClr val="165A69"/>
          </a:solidFill>
          <a:ln/>
        </p:spPr>
      </p:sp>
      <p:pic>
        <p:nvPicPr>
          <p:cNvPr id="26" name="Image 4" descr="/home/claude/mentorship_deck/icons/chart_navy.png"/>
          <p:cNvPicPr>
            <a:picLocks noChangeAspect="1"/>
          </p:cNvPicPr>
          <p:nvPr/>
        </p:nvPicPr>
        <p:blipFill>
          <a:blip r:embed="rId7"/>
          <a:stretch>
            <a:fillRect/>
          </a:stretch>
        </p:blipFill>
        <p:spPr>
          <a:xfrm>
            <a:off x="4616196" y="3223260"/>
            <a:ext cx="228600" cy="228600"/>
          </a:xfrm>
          <a:prstGeom prst="rect">
            <a:avLst/>
          </a:prstGeom>
        </p:spPr>
      </p:pic>
      <p:sp>
        <p:nvSpPr>
          <p:cNvPr id="27" name="Text 20"/>
          <p:cNvSpPr/>
          <p:nvPr/>
        </p:nvSpPr>
        <p:spPr>
          <a:xfrm>
            <a:off x="5068824" y="307238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Impact</a:t>
            </a:r>
            <a:endParaRPr lang="en-US" sz="1250" dirty="0"/>
          </a:p>
        </p:txBody>
      </p:sp>
      <p:sp>
        <p:nvSpPr>
          <p:cNvPr id="28" name="Text 21"/>
          <p:cNvSpPr/>
          <p:nvPr/>
        </p:nvSpPr>
        <p:spPr>
          <a:xfrm>
            <a:off x="5068824" y="335584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Does it meaningfully solve the problem?</a:t>
            </a:r>
            <a:endParaRPr lang="en-US" sz="1000" dirty="0"/>
          </a:p>
        </p:txBody>
      </p:sp>
      <p:sp>
        <p:nvSpPr>
          <p:cNvPr id="29" name="Shape 22"/>
          <p:cNvSpPr/>
          <p:nvPr/>
        </p:nvSpPr>
        <p:spPr>
          <a:xfrm>
            <a:off x="8125968" y="2926080"/>
            <a:ext cx="3514344" cy="1051560"/>
          </a:xfrm>
          <a:prstGeom prst="roundRect">
            <a:avLst>
              <a:gd name="adj" fmla="val 6957"/>
            </a:avLst>
          </a:prstGeom>
          <a:solidFill>
            <a:srgbClr val="EFF8FA"/>
          </a:solidFill>
          <a:ln/>
        </p:spPr>
      </p:sp>
      <p:sp>
        <p:nvSpPr>
          <p:cNvPr id="30" name="Shape 23"/>
          <p:cNvSpPr/>
          <p:nvPr/>
        </p:nvSpPr>
        <p:spPr>
          <a:xfrm>
            <a:off x="8290560" y="3108960"/>
            <a:ext cx="457200" cy="457200"/>
          </a:xfrm>
          <a:prstGeom prst="ellipse">
            <a:avLst/>
          </a:prstGeom>
          <a:solidFill>
            <a:srgbClr val="165A69"/>
          </a:solidFill>
          <a:ln/>
        </p:spPr>
      </p:sp>
      <p:pic>
        <p:nvPicPr>
          <p:cNvPr id="31" name="Image 5" descr="/home/claude/mentorship_deck/icons/route_navy.png"/>
          <p:cNvPicPr>
            <a:picLocks noChangeAspect="1"/>
          </p:cNvPicPr>
          <p:nvPr/>
        </p:nvPicPr>
        <p:blipFill>
          <a:blip r:embed="rId8"/>
          <a:stretch>
            <a:fillRect/>
          </a:stretch>
        </p:blipFill>
        <p:spPr>
          <a:xfrm>
            <a:off x="8404860" y="3223260"/>
            <a:ext cx="228600" cy="228600"/>
          </a:xfrm>
          <a:prstGeom prst="rect">
            <a:avLst/>
          </a:prstGeom>
        </p:spPr>
      </p:pic>
      <p:sp>
        <p:nvSpPr>
          <p:cNvPr id="32" name="Text 24"/>
          <p:cNvSpPr/>
          <p:nvPr/>
        </p:nvSpPr>
        <p:spPr>
          <a:xfrm>
            <a:off x="8857488" y="3072384"/>
            <a:ext cx="2645664" cy="274320"/>
          </a:xfrm>
          <a:prstGeom prst="rect">
            <a:avLst/>
          </a:prstGeom>
          <a:noFill/>
          <a:ln/>
        </p:spPr>
        <p:txBody>
          <a:bodyPr wrap="square" lIns="0" tIns="0" rIns="0" bIns="0" rtlCol="0" anchor="ctr"/>
          <a:lstStyle/>
          <a:p>
            <a:pPr marL="0" indent="0">
              <a:buNone/>
            </a:pPr>
            <a:r>
              <a:rPr lang="en-US" sz="1250" b="1" dirty="0">
                <a:solidFill>
                  <a:srgbClr val="0B2530"/>
                </a:solidFill>
                <a:latin typeface="Inter" pitchFamily="34" charset="0"/>
                <a:ea typeface="Inter" pitchFamily="34" charset="-122"/>
                <a:cs typeface="Inter" pitchFamily="34" charset="-120"/>
              </a:rPr>
              <a:t>Scalability</a:t>
            </a:r>
            <a:endParaRPr lang="en-US" sz="1250" dirty="0"/>
          </a:p>
        </p:txBody>
      </p:sp>
      <p:sp>
        <p:nvSpPr>
          <p:cNvPr id="33" name="Text 25"/>
          <p:cNvSpPr/>
          <p:nvPr/>
        </p:nvSpPr>
        <p:spPr>
          <a:xfrm>
            <a:off x="8857488" y="3355848"/>
            <a:ext cx="2645664" cy="502920"/>
          </a:xfrm>
          <a:prstGeom prst="rect">
            <a:avLst/>
          </a:prstGeom>
          <a:noFill/>
          <a:ln/>
        </p:spPr>
        <p:txBody>
          <a:bodyPr wrap="square" lIns="0" tIns="0" rIns="0" bIns="0" rtlCol="0" anchor="t"/>
          <a:lstStyle/>
          <a:p>
            <a:pPr marL="0" indent="0">
              <a:buNone/>
            </a:pPr>
            <a:r>
              <a:rPr lang="en-US" sz="1000" dirty="0">
                <a:solidFill>
                  <a:srgbClr val="51707A"/>
                </a:solidFill>
                <a:latin typeface="Inter" pitchFamily="34" charset="0"/>
                <a:ea typeface="Inter" pitchFamily="34" charset="-122"/>
                <a:cs typeface="Inter" pitchFamily="34" charset="-120"/>
              </a:rPr>
              <a:t>Can it work beyond the pilot?</a:t>
            </a:r>
            <a:endParaRPr lang="en-US" sz="1000" dirty="0"/>
          </a:p>
        </p:txBody>
      </p:sp>
      <p:sp>
        <p:nvSpPr>
          <p:cNvPr id="35" name="Text 26"/>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SELECTING THE SOLUTION — INNOVATION FILTER</a:t>
            </a:r>
            <a:endParaRPr lang="en-US" sz="1000" dirty="0"/>
          </a:p>
        </p:txBody>
      </p:sp>
      <p:sp>
        <p:nvSpPr>
          <p:cNvPr id="36" name="Text 27"/>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SIX, CONTINUED</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Your MVP &amp; Your Biggest Assumption</a:t>
            </a:r>
            <a:endParaRPr lang="en-US" sz="2800" dirty="0"/>
          </a:p>
        </p:txBody>
      </p:sp>
      <p:sp>
        <p:nvSpPr>
          <p:cNvPr id="4" name="Text 2"/>
          <p:cNvSpPr/>
          <p:nvPr/>
        </p:nvSpPr>
        <p:spPr>
          <a:xfrm>
            <a:off x="548640" y="1645920"/>
            <a:ext cx="5394960" cy="3200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MVP — Minimum Viable Product</a:t>
            </a:r>
            <a:endParaRPr lang="en-US" sz="1300" dirty="0"/>
          </a:p>
        </p:txBody>
      </p:sp>
      <p:sp>
        <p:nvSpPr>
          <p:cNvPr id="5" name="Text 3"/>
          <p:cNvSpPr/>
          <p:nvPr/>
        </p:nvSpPr>
        <p:spPr>
          <a:xfrm>
            <a:off x="548640" y="1993392"/>
            <a:ext cx="5394960" cy="457200"/>
          </a:xfrm>
          <a:prstGeom prst="rect">
            <a:avLst/>
          </a:prstGeom>
          <a:noFill/>
          <a:ln/>
        </p:spPr>
        <p:txBody>
          <a:bodyPr wrap="square" lIns="0" tIns="0" rIns="0" bIns="0" rtlCol="0" anchor="t"/>
          <a:lstStyle/>
          <a:p>
            <a:pPr marL="0" indent="0">
              <a:buNone/>
            </a:pPr>
            <a:r>
              <a:rPr lang="en-US" sz="1150" i="1" dirty="0">
                <a:solidFill>
                  <a:srgbClr val="0B2530"/>
                </a:solidFill>
                <a:latin typeface="Inter" pitchFamily="34" charset="0"/>
                <a:ea typeface="Inter" pitchFamily="34" charset="-122"/>
                <a:cs typeface="Inter" pitchFamily="34" charset="-120"/>
              </a:rPr>
              <a:t>Definition: the smallest experiment that lets you test your most important assumption.</a:t>
            </a:r>
            <a:endParaRPr lang="en-US" sz="1150" dirty="0"/>
          </a:p>
        </p:txBody>
      </p:sp>
      <p:sp>
        <p:nvSpPr>
          <p:cNvPr id="6" name="Text 4"/>
          <p:cNvSpPr/>
          <p:nvPr/>
        </p:nvSpPr>
        <p:spPr>
          <a:xfrm>
            <a:off x="548640" y="2514600"/>
            <a:ext cx="5394960" cy="548640"/>
          </a:xfrm>
          <a:prstGeom prst="rect">
            <a:avLst/>
          </a:prstGeom>
          <a:noFill/>
          <a:ln/>
        </p:spPr>
        <p:txBody>
          <a:bodyPr wrap="square" lIns="0" tIns="0" rIns="0" bIns="0" rtlCol="0" anchor="t"/>
          <a:lstStyle/>
          <a:p>
            <a:pPr marL="0" indent="0">
              <a:lnSpc>
                <a:spcPct val="125000"/>
              </a:lnSpc>
              <a:buNone/>
            </a:pPr>
            <a:r>
              <a:rPr lang="en-US" sz="1100" dirty="0">
                <a:solidFill>
                  <a:srgbClr val="51707A"/>
                </a:solidFill>
                <a:latin typeface="Inter" pitchFamily="34" charset="0"/>
                <a:ea typeface="Inter" pitchFamily="34" charset="-122"/>
                <a:cs typeface="Inter" pitchFamily="34" charset="-120"/>
              </a:rPr>
              <a:t>Examples: a WhatsApp prototype, a Figma prototype, a landing page, a manual service, a small pilot with 20 users.</a:t>
            </a:r>
            <a:endParaRPr lang="en-US" sz="1100" dirty="0"/>
          </a:p>
        </p:txBody>
      </p:sp>
      <p:sp>
        <p:nvSpPr>
          <p:cNvPr id="7" name="Shape 5"/>
          <p:cNvSpPr/>
          <p:nvPr/>
        </p:nvSpPr>
        <p:spPr>
          <a:xfrm>
            <a:off x="548640" y="3246120"/>
            <a:ext cx="5394960" cy="914400"/>
          </a:xfrm>
          <a:prstGeom prst="roundRect">
            <a:avLst>
              <a:gd name="adj" fmla="val 9000"/>
            </a:avLst>
          </a:prstGeom>
          <a:solidFill>
            <a:srgbClr val="EFF8FA"/>
          </a:solidFill>
          <a:ln w="12700">
            <a:solidFill>
              <a:srgbClr val="7ED0E8"/>
            </a:solidFill>
            <a:prstDash val="solid"/>
          </a:ln>
        </p:spPr>
      </p:sp>
      <p:sp>
        <p:nvSpPr>
          <p:cNvPr id="8" name="Text 6"/>
          <p:cNvSpPr/>
          <p:nvPr/>
        </p:nvSpPr>
        <p:spPr>
          <a:xfrm>
            <a:off x="777240" y="3374136"/>
            <a:ext cx="4937760" cy="274320"/>
          </a:xfrm>
          <a:prstGeom prst="rect">
            <a:avLst/>
          </a:prstGeom>
          <a:noFill/>
          <a:ln/>
        </p:spPr>
        <p:txBody>
          <a:bodyPr wrap="square" lIns="0" tIns="0" rIns="0" bIns="0" rtlCol="0" anchor="ctr"/>
          <a:lstStyle/>
          <a:p>
            <a:pPr marL="0" indent="0">
              <a:buNone/>
            </a:pPr>
            <a:r>
              <a:rPr lang="en-US" sz="1150" b="1" dirty="0">
                <a:solidFill>
                  <a:srgbClr val="0A3540"/>
                </a:solidFill>
                <a:latin typeface="Inter" pitchFamily="34" charset="0"/>
                <a:ea typeface="Inter" pitchFamily="34" charset="-122"/>
                <a:cs typeface="Inter" pitchFamily="34" charset="-120"/>
              </a:rPr>
              <a:t>Teaching point</a:t>
            </a:r>
            <a:endParaRPr lang="en-US" sz="1150" dirty="0"/>
          </a:p>
        </p:txBody>
      </p:sp>
      <p:sp>
        <p:nvSpPr>
          <p:cNvPr id="9" name="Text 7"/>
          <p:cNvSpPr/>
          <p:nvPr/>
        </p:nvSpPr>
        <p:spPr>
          <a:xfrm>
            <a:off x="777240" y="3648456"/>
            <a:ext cx="4937760" cy="411480"/>
          </a:xfrm>
          <a:prstGeom prst="rect">
            <a:avLst/>
          </a:prstGeom>
          <a:noFill/>
          <a:ln/>
        </p:spPr>
        <p:txBody>
          <a:bodyPr wrap="square" lIns="0" tIns="0" rIns="0" bIns="0" rtlCol="0" anchor="t"/>
          <a:lstStyle/>
          <a:p>
            <a:pPr marL="0" indent="0">
              <a:lnSpc>
                <a:spcPct val="120000"/>
              </a:lnSpc>
              <a:buNone/>
            </a:pPr>
            <a:r>
              <a:rPr lang="en-US" sz="1100" dirty="0">
                <a:solidFill>
                  <a:srgbClr val="0B2530"/>
                </a:solidFill>
                <a:latin typeface="Inter" pitchFamily="34" charset="0"/>
                <a:ea typeface="Inter" pitchFamily="34" charset="-122"/>
                <a:cs typeface="Inter" pitchFamily="34" charset="-120"/>
              </a:rPr>
              <a:t>An MVP is not necessarily a cheap version of the final product — some MVPs use no code at all.</a:t>
            </a:r>
            <a:endParaRPr lang="en-US" sz="1100" dirty="0"/>
          </a:p>
        </p:txBody>
      </p:sp>
      <p:sp>
        <p:nvSpPr>
          <p:cNvPr id="10" name="Shape 8"/>
          <p:cNvSpPr/>
          <p:nvPr/>
        </p:nvSpPr>
        <p:spPr>
          <a:xfrm>
            <a:off x="6172200" y="1645920"/>
            <a:ext cx="0" cy="3657600"/>
          </a:xfrm>
          <a:prstGeom prst="line">
            <a:avLst/>
          </a:prstGeom>
          <a:noFill/>
          <a:ln w="19050">
            <a:solidFill>
              <a:srgbClr val="EFF8FA"/>
            </a:solidFill>
            <a:prstDash val="solid"/>
          </a:ln>
        </p:spPr>
      </p:sp>
      <p:sp>
        <p:nvSpPr>
          <p:cNvPr id="11" name="Text 9"/>
          <p:cNvSpPr/>
          <p:nvPr/>
        </p:nvSpPr>
        <p:spPr>
          <a:xfrm>
            <a:off x="6400800" y="1645920"/>
            <a:ext cx="5239512" cy="3200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Identify Your Biggest Assumption</a:t>
            </a:r>
            <a:endParaRPr lang="en-US" sz="1300" dirty="0"/>
          </a:p>
        </p:txBody>
      </p:sp>
      <p:sp>
        <p:nvSpPr>
          <p:cNvPr id="12" name="Text 10"/>
          <p:cNvSpPr/>
          <p:nvPr/>
        </p:nvSpPr>
        <p:spPr>
          <a:xfrm>
            <a:off x="6400800" y="1993392"/>
            <a:ext cx="5239512" cy="365760"/>
          </a:xfrm>
          <a:prstGeom prst="rect">
            <a:avLst/>
          </a:prstGeom>
          <a:noFill/>
          <a:ln/>
        </p:spPr>
        <p:txBody>
          <a:bodyPr wrap="square" lIns="0" tIns="0" rIns="0" bIns="0" rtlCol="0" anchor="ctr"/>
          <a:lstStyle/>
          <a:p>
            <a:pPr marL="0" indent="0">
              <a:buNone/>
            </a:pPr>
            <a:r>
              <a:rPr lang="en-US" sz="1150" i="1" dirty="0">
                <a:solidFill>
                  <a:srgbClr val="0B2530"/>
                </a:solidFill>
                <a:latin typeface="Inter" pitchFamily="34" charset="0"/>
                <a:ea typeface="Inter" pitchFamily="34" charset="-122"/>
                <a:cs typeface="Inter" pitchFamily="34" charset="-120"/>
              </a:rPr>
              <a:t>Ask: what must be true for our idea to work?</a:t>
            </a:r>
            <a:endParaRPr lang="en-US" sz="1150" dirty="0"/>
          </a:p>
        </p:txBody>
      </p:sp>
      <p:sp>
        <p:nvSpPr>
          <p:cNvPr id="13" name="Text 11"/>
          <p:cNvSpPr/>
          <p:nvPr/>
        </p:nvSpPr>
        <p:spPr>
          <a:xfrm>
            <a:off x="6373368" y="233172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4" name="Text 12"/>
          <p:cNvSpPr/>
          <p:nvPr/>
        </p:nvSpPr>
        <p:spPr>
          <a:xfrm>
            <a:off x="6656832" y="2350008"/>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Users will trust us</a:t>
            </a:r>
            <a:endParaRPr lang="en-US" sz="1100" dirty="0"/>
          </a:p>
        </p:txBody>
      </p:sp>
      <p:sp>
        <p:nvSpPr>
          <p:cNvPr id="15" name="Text 13"/>
          <p:cNvSpPr/>
          <p:nvPr/>
        </p:nvSpPr>
        <p:spPr>
          <a:xfrm>
            <a:off x="6373368" y="2715768"/>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6" name="Text 14"/>
          <p:cNvSpPr/>
          <p:nvPr/>
        </p:nvSpPr>
        <p:spPr>
          <a:xfrm>
            <a:off x="6656832" y="2734056"/>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Users will pay</a:t>
            </a:r>
            <a:endParaRPr lang="en-US" sz="1100" dirty="0"/>
          </a:p>
        </p:txBody>
      </p:sp>
      <p:sp>
        <p:nvSpPr>
          <p:cNvPr id="17" name="Text 15"/>
          <p:cNvSpPr/>
          <p:nvPr/>
        </p:nvSpPr>
        <p:spPr>
          <a:xfrm>
            <a:off x="6373368" y="3099816"/>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8" name="Text 16"/>
          <p:cNvSpPr/>
          <p:nvPr/>
        </p:nvSpPr>
        <p:spPr>
          <a:xfrm>
            <a:off x="6656832" y="3118104"/>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Users have smartphones</a:t>
            </a:r>
            <a:endParaRPr lang="en-US" sz="1100" dirty="0"/>
          </a:p>
        </p:txBody>
      </p:sp>
      <p:sp>
        <p:nvSpPr>
          <p:cNvPr id="19" name="Text 17"/>
          <p:cNvSpPr/>
          <p:nvPr/>
        </p:nvSpPr>
        <p:spPr>
          <a:xfrm>
            <a:off x="6373368" y="3483864"/>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0" name="Text 18"/>
          <p:cNvSpPr/>
          <p:nvPr/>
        </p:nvSpPr>
        <p:spPr>
          <a:xfrm>
            <a:off x="6656832" y="3502152"/>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Users will share their data</a:t>
            </a:r>
            <a:endParaRPr lang="en-US" sz="1100" dirty="0"/>
          </a:p>
        </p:txBody>
      </p:sp>
      <p:sp>
        <p:nvSpPr>
          <p:cNvPr id="21" name="Text 19"/>
          <p:cNvSpPr/>
          <p:nvPr/>
        </p:nvSpPr>
        <p:spPr>
          <a:xfrm>
            <a:off x="6373368" y="3867912"/>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2" name="Text 20"/>
          <p:cNvSpPr/>
          <p:nvPr/>
        </p:nvSpPr>
        <p:spPr>
          <a:xfrm>
            <a:off x="6656832" y="3886200"/>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Merchants will adopt it</a:t>
            </a:r>
            <a:endParaRPr lang="en-US" sz="1100" dirty="0"/>
          </a:p>
        </p:txBody>
      </p:sp>
      <p:sp>
        <p:nvSpPr>
          <p:cNvPr id="23" name="Text 21"/>
          <p:cNvSpPr/>
          <p:nvPr/>
        </p:nvSpPr>
        <p:spPr>
          <a:xfrm>
            <a:off x="6373368" y="425196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4" name="Text 22"/>
          <p:cNvSpPr/>
          <p:nvPr/>
        </p:nvSpPr>
        <p:spPr>
          <a:xfrm>
            <a:off x="6656832" y="4270248"/>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Partners will integrate</a:t>
            </a:r>
            <a:endParaRPr lang="en-US" sz="1100" dirty="0"/>
          </a:p>
        </p:txBody>
      </p:sp>
      <p:sp>
        <p:nvSpPr>
          <p:cNvPr id="25" name="Text 23"/>
          <p:cNvSpPr/>
          <p:nvPr/>
        </p:nvSpPr>
        <p:spPr>
          <a:xfrm>
            <a:off x="6373368" y="4636008"/>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6" name="Text 24"/>
          <p:cNvSpPr/>
          <p:nvPr/>
        </p:nvSpPr>
        <p:spPr>
          <a:xfrm>
            <a:off x="6656832" y="4654296"/>
            <a:ext cx="4983480" cy="457200"/>
          </a:xfrm>
          <a:prstGeom prst="rect">
            <a:avLst/>
          </a:prstGeom>
          <a:noFill/>
          <a:ln/>
        </p:spPr>
        <p:txBody>
          <a:bodyPr wrap="square" lIns="0" tIns="0" rIns="0" bIns="0" rtlCol="0" anchor="t"/>
          <a:lstStyle/>
          <a:p>
            <a:pPr marL="0" indent="0">
              <a:buNone/>
            </a:pPr>
            <a:r>
              <a:rPr lang="en-US" sz="1100" dirty="0">
                <a:solidFill>
                  <a:srgbClr val="0B2530"/>
                </a:solidFill>
                <a:latin typeface="Inter" pitchFamily="34" charset="0"/>
                <a:ea typeface="Inter" pitchFamily="34" charset="-122"/>
                <a:cs typeface="Inter" pitchFamily="34" charset="-120"/>
              </a:rPr>
              <a:t>Regulation permits it</a:t>
            </a:r>
            <a:endParaRPr lang="en-US" sz="1100" dirty="0"/>
          </a:p>
        </p:txBody>
      </p:sp>
      <p:sp>
        <p:nvSpPr>
          <p:cNvPr id="27" name="Text 25"/>
          <p:cNvSpPr/>
          <p:nvPr/>
        </p:nvSpPr>
        <p:spPr>
          <a:xfrm>
            <a:off x="6400800" y="5202936"/>
            <a:ext cx="5239512" cy="320040"/>
          </a:xfrm>
          <a:prstGeom prst="rect">
            <a:avLst/>
          </a:prstGeom>
          <a:noFill/>
          <a:ln/>
        </p:spPr>
        <p:txBody>
          <a:bodyPr wrap="square" lIns="0" tIns="0" rIns="0" bIns="0" rtlCol="0" anchor="ctr"/>
          <a:lstStyle/>
          <a:p>
            <a:pPr marL="0" indent="0">
              <a:buNone/>
            </a:pPr>
            <a:r>
              <a:rPr lang="en-US" sz="1150" b="1" i="1" dirty="0">
                <a:solidFill>
                  <a:srgbClr val="0A3540"/>
                </a:solidFill>
                <a:latin typeface="Inter" pitchFamily="34" charset="0"/>
                <a:ea typeface="Inter" pitchFamily="34" charset="-122"/>
                <a:cs typeface="Inter" pitchFamily="34" charset="-120"/>
              </a:rPr>
              <a:t>Test the riskiest assumption first.</a:t>
            </a:r>
            <a:endParaRPr lang="en-US" sz="1150" dirty="0"/>
          </a:p>
        </p:txBody>
      </p:sp>
      <p:sp>
        <p:nvSpPr>
          <p:cNvPr id="29" name="Text 26"/>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MVP &amp; BIGGEST ASSUMPTION</a:t>
            </a:r>
            <a:endParaRPr lang="en-US" sz="1000" dirty="0"/>
          </a:p>
        </p:txBody>
      </p:sp>
      <p:sp>
        <p:nvSpPr>
          <p:cNvPr id="30" name="Text 27"/>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trust</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shield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SEVEN &amp; EIGHT</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Fintech Reality Check &amp; Impact</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A fintech product must earn trust, not just usage — and prove it changes something real.</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SEVEN &amp; EIGHT</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SEVEN</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The Fintech Reality Check</a:t>
            </a:r>
            <a:endParaRPr lang="en-US" sz="2800" dirty="0"/>
          </a:p>
        </p:txBody>
      </p:sp>
      <p:sp>
        <p:nvSpPr>
          <p:cNvPr id="4" name="Text 2"/>
          <p:cNvSpPr/>
          <p:nvPr/>
        </p:nvSpPr>
        <p:spPr>
          <a:xfrm>
            <a:off x="548640" y="1627632"/>
            <a:ext cx="11091672" cy="457200"/>
          </a:xfrm>
          <a:prstGeom prst="rect">
            <a:avLst/>
          </a:prstGeom>
          <a:noFill/>
          <a:ln/>
        </p:spPr>
        <p:txBody>
          <a:bodyPr wrap="square" lIns="0" tIns="0" rIns="0" bIns="0" rtlCol="0" anchor="ctr"/>
          <a:lstStyle/>
          <a:p>
            <a:pPr marL="0" indent="0">
              <a:lnSpc>
                <a:spcPct val="125000"/>
              </a:lnSpc>
              <a:buNone/>
            </a:pPr>
            <a:r>
              <a:rPr lang="en-US" sz="1300" i="1" dirty="0">
                <a:solidFill>
                  <a:srgbClr val="0B2530"/>
                </a:solidFill>
                <a:latin typeface="Inter" pitchFamily="34" charset="0"/>
                <a:ea typeface="Inter" pitchFamily="34" charset="-122"/>
                <a:cs typeface="Inter" pitchFamily="34" charset="-120"/>
              </a:rPr>
              <a:t>A normal digital product asks: will people use it? A fintech product must also ask: will people trust it?</a:t>
            </a:r>
            <a:endParaRPr lang="en-US" sz="1300" dirty="0"/>
          </a:p>
        </p:txBody>
      </p:sp>
      <p:sp>
        <p:nvSpPr>
          <p:cNvPr id="5" name="Text 3"/>
          <p:cNvSpPr/>
          <p:nvPr/>
        </p:nvSpPr>
        <p:spPr>
          <a:xfrm>
            <a:off x="548640" y="2148840"/>
            <a:ext cx="11091672" cy="502920"/>
          </a:xfrm>
          <a:prstGeom prst="rect">
            <a:avLst/>
          </a:prstGeom>
          <a:noFill/>
          <a:ln/>
        </p:spPr>
        <p:txBody>
          <a:bodyPr wrap="square" lIns="0" tIns="0" rIns="0" bIns="0" rtlCol="0" anchor="t"/>
          <a:lstStyle/>
          <a:p>
            <a:pPr marL="0" indent="0">
              <a:lnSpc>
                <a:spcPct val="120000"/>
              </a:lnSpc>
              <a:buNone/>
            </a:pPr>
            <a:r>
              <a:rPr lang="en-US" sz="1150" dirty="0">
                <a:solidFill>
                  <a:srgbClr val="51707A"/>
                </a:solidFill>
                <a:latin typeface="Inter" pitchFamily="34" charset="0"/>
                <a:ea typeface="Inter" pitchFamily="34" charset="-122"/>
                <a:cs typeface="Inter" pitchFamily="34" charset="-120"/>
              </a:rPr>
              <a:t>That means thinking seriously about security, fraud, privacy, identity, KYC, financial loss, regulation, transparency, reliability and consumer protection — from the start.</a:t>
            </a:r>
            <a:endParaRPr lang="en-US" sz="1150" dirty="0"/>
          </a:p>
        </p:txBody>
      </p:sp>
      <p:sp>
        <p:nvSpPr>
          <p:cNvPr id="6" name="Shape 4"/>
          <p:cNvSpPr/>
          <p:nvPr/>
        </p:nvSpPr>
        <p:spPr>
          <a:xfrm>
            <a:off x="548640" y="2880360"/>
            <a:ext cx="3514344" cy="960120"/>
          </a:xfrm>
          <a:prstGeom prst="roundRect">
            <a:avLst>
              <a:gd name="adj" fmla="val 7619"/>
            </a:avLst>
          </a:prstGeom>
          <a:solidFill>
            <a:srgbClr val="EFF8FA"/>
          </a:solidFill>
          <a:ln/>
        </p:spPr>
      </p:sp>
      <p:sp>
        <p:nvSpPr>
          <p:cNvPr id="7" name="Text 5"/>
          <p:cNvSpPr/>
          <p:nvPr/>
        </p:nvSpPr>
        <p:spPr>
          <a:xfrm>
            <a:off x="713232" y="3008376"/>
            <a:ext cx="3185160" cy="292608"/>
          </a:xfrm>
          <a:prstGeom prst="rect">
            <a:avLst/>
          </a:prstGeom>
          <a:noFill/>
          <a:ln/>
        </p:spPr>
        <p:txBody>
          <a:bodyPr wrap="square" lIns="0" tIns="0" rIns="0" bIns="0" rtlCol="0" anchor="ctr"/>
          <a:lstStyle/>
          <a:p>
            <a:pPr marL="0" indent="0">
              <a:buNone/>
            </a:pPr>
            <a:r>
              <a:rPr lang="en-US" sz="1250" b="1" dirty="0">
                <a:solidFill>
                  <a:srgbClr val="0A3540"/>
                </a:solidFill>
                <a:latin typeface="Inter" pitchFamily="34" charset="0"/>
                <a:ea typeface="Inter" pitchFamily="34" charset="-122"/>
                <a:cs typeface="Inter" pitchFamily="34" charset="-120"/>
              </a:rPr>
              <a:t>1. Desirable</a:t>
            </a:r>
            <a:endParaRPr lang="en-US" sz="1250" dirty="0"/>
          </a:p>
        </p:txBody>
      </p:sp>
      <p:sp>
        <p:nvSpPr>
          <p:cNvPr id="8" name="Text 6"/>
          <p:cNvSpPr/>
          <p:nvPr/>
        </p:nvSpPr>
        <p:spPr>
          <a:xfrm>
            <a:off x="713232" y="3319272"/>
            <a:ext cx="3185160" cy="45720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Do people want it?</a:t>
            </a:r>
            <a:endParaRPr lang="en-US" sz="1050" dirty="0"/>
          </a:p>
        </p:txBody>
      </p:sp>
      <p:sp>
        <p:nvSpPr>
          <p:cNvPr id="9" name="Shape 7"/>
          <p:cNvSpPr/>
          <p:nvPr/>
        </p:nvSpPr>
        <p:spPr>
          <a:xfrm>
            <a:off x="4337304" y="2880360"/>
            <a:ext cx="3514344" cy="960120"/>
          </a:xfrm>
          <a:prstGeom prst="roundRect">
            <a:avLst>
              <a:gd name="adj" fmla="val 7619"/>
            </a:avLst>
          </a:prstGeom>
          <a:solidFill>
            <a:srgbClr val="EFF8FA"/>
          </a:solidFill>
          <a:ln/>
        </p:spPr>
      </p:sp>
      <p:sp>
        <p:nvSpPr>
          <p:cNvPr id="10" name="Text 8"/>
          <p:cNvSpPr/>
          <p:nvPr/>
        </p:nvSpPr>
        <p:spPr>
          <a:xfrm>
            <a:off x="4501896" y="3008376"/>
            <a:ext cx="3185160" cy="292608"/>
          </a:xfrm>
          <a:prstGeom prst="rect">
            <a:avLst/>
          </a:prstGeom>
          <a:noFill/>
          <a:ln/>
        </p:spPr>
        <p:txBody>
          <a:bodyPr wrap="square" lIns="0" tIns="0" rIns="0" bIns="0" rtlCol="0" anchor="ctr"/>
          <a:lstStyle/>
          <a:p>
            <a:pPr marL="0" indent="0">
              <a:buNone/>
            </a:pPr>
            <a:r>
              <a:rPr lang="en-US" sz="1250" b="1" dirty="0">
                <a:solidFill>
                  <a:srgbClr val="0A3540"/>
                </a:solidFill>
                <a:latin typeface="Inter" pitchFamily="34" charset="0"/>
                <a:ea typeface="Inter" pitchFamily="34" charset="-122"/>
                <a:cs typeface="Inter" pitchFamily="34" charset="-120"/>
              </a:rPr>
              <a:t>2. Feasible</a:t>
            </a:r>
            <a:endParaRPr lang="en-US" sz="1250" dirty="0"/>
          </a:p>
        </p:txBody>
      </p:sp>
      <p:sp>
        <p:nvSpPr>
          <p:cNvPr id="11" name="Text 9"/>
          <p:cNvSpPr/>
          <p:nvPr/>
        </p:nvSpPr>
        <p:spPr>
          <a:xfrm>
            <a:off x="4501896" y="3319272"/>
            <a:ext cx="3185160" cy="45720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Can we build it?</a:t>
            </a:r>
            <a:endParaRPr lang="en-US" sz="1050" dirty="0"/>
          </a:p>
        </p:txBody>
      </p:sp>
      <p:sp>
        <p:nvSpPr>
          <p:cNvPr id="12" name="Shape 10"/>
          <p:cNvSpPr/>
          <p:nvPr/>
        </p:nvSpPr>
        <p:spPr>
          <a:xfrm>
            <a:off x="8125968" y="2880360"/>
            <a:ext cx="3514344" cy="960120"/>
          </a:xfrm>
          <a:prstGeom prst="roundRect">
            <a:avLst>
              <a:gd name="adj" fmla="val 7619"/>
            </a:avLst>
          </a:prstGeom>
          <a:solidFill>
            <a:srgbClr val="EFF8FA"/>
          </a:solidFill>
          <a:ln/>
        </p:spPr>
      </p:sp>
      <p:sp>
        <p:nvSpPr>
          <p:cNvPr id="13" name="Text 11"/>
          <p:cNvSpPr/>
          <p:nvPr/>
        </p:nvSpPr>
        <p:spPr>
          <a:xfrm>
            <a:off x="8290560" y="3008376"/>
            <a:ext cx="3185160" cy="292608"/>
          </a:xfrm>
          <a:prstGeom prst="rect">
            <a:avLst/>
          </a:prstGeom>
          <a:noFill/>
          <a:ln/>
        </p:spPr>
        <p:txBody>
          <a:bodyPr wrap="square" lIns="0" tIns="0" rIns="0" bIns="0" rtlCol="0" anchor="ctr"/>
          <a:lstStyle/>
          <a:p>
            <a:pPr marL="0" indent="0">
              <a:buNone/>
            </a:pPr>
            <a:r>
              <a:rPr lang="en-US" sz="1250" b="1" dirty="0">
                <a:solidFill>
                  <a:srgbClr val="0A3540"/>
                </a:solidFill>
                <a:latin typeface="Inter" pitchFamily="34" charset="0"/>
                <a:ea typeface="Inter" pitchFamily="34" charset="-122"/>
                <a:cs typeface="Inter" pitchFamily="34" charset="-120"/>
              </a:rPr>
              <a:t>3. Viable</a:t>
            </a:r>
            <a:endParaRPr lang="en-US" sz="1250" dirty="0"/>
          </a:p>
        </p:txBody>
      </p:sp>
      <p:sp>
        <p:nvSpPr>
          <p:cNvPr id="14" name="Text 12"/>
          <p:cNvSpPr/>
          <p:nvPr/>
        </p:nvSpPr>
        <p:spPr>
          <a:xfrm>
            <a:off x="8290560" y="3319272"/>
            <a:ext cx="3185160" cy="45720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Can it make economic sense?</a:t>
            </a:r>
            <a:endParaRPr lang="en-US" sz="1050" dirty="0"/>
          </a:p>
        </p:txBody>
      </p:sp>
      <p:sp>
        <p:nvSpPr>
          <p:cNvPr id="15" name="Shape 13"/>
          <p:cNvSpPr/>
          <p:nvPr/>
        </p:nvSpPr>
        <p:spPr>
          <a:xfrm>
            <a:off x="548640" y="4023360"/>
            <a:ext cx="3514344" cy="960120"/>
          </a:xfrm>
          <a:prstGeom prst="roundRect">
            <a:avLst>
              <a:gd name="adj" fmla="val 7619"/>
            </a:avLst>
          </a:prstGeom>
          <a:solidFill>
            <a:srgbClr val="0A3540"/>
          </a:solidFill>
          <a:ln/>
        </p:spPr>
      </p:sp>
      <p:sp>
        <p:nvSpPr>
          <p:cNvPr id="16" name="Text 14"/>
          <p:cNvSpPr/>
          <p:nvPr/>
        </p:nvSpPr>
        <p:spPr>
          <a:xfrm>
            <a:off x="713232" y="4151376"/>
            <a:ext cx="3185160" cy="292608"/>
          </a:xfrm>
          <a:prstGeom prst="rect">
            <a:avLst/>
          </a:prstGeom>
          <a:noFill/>
          <a:ln/>
        </p:spPr>
        <p:txBody>
          <a:bodyPr wrap="square" lIns="0" tIns="0" rIns="0" bIns="0" rtlCol="0" anchor="ctr"/>
          <a:lstStyle/>
          <a:p>
            <a:pPr marL="0" indent="0">
              <a:buNone/>
            </a:pPr>
            <a:r>
              <a:rPr lang="en-US" sz="1250" b="1" dirty="0">
                <a:solidFill>
                  <a:srgbClr val="7ED0E8"/>
                </a:solidFill>
                <a:latin typeface="Inter" pitchFamily="34" charset="0"/>
                <a:ea typeface="Inter" pitchFamily="34" charset="-122"/>
                <a:cs typeface="Inter" pitchFamily="34" charset="-120"/>
              </a:rPr>
              <a:t>4. Trustworthy</a:t>
            </a:r>
            <a:endParaRPr lang="en-US" sz="1250" dirty="0"/>
          </a:p>
        </p:txBody>
      </p:sp>
      <p:sp>
        <p:nvSpPr>
          <p:cNvPr id="17" name="Text 15"/>
          <p:cNvSpPr/>
          <p:nvPr/>
        </p:nvSpPr>
        <p:spPr>
          <a:xfrm>
            <a:off x="713232" y="4462272"/>
            <a:ext cx="3185160" cy="457200"/>
          </a:xfrm>
          <a:prstGeom prst="rect">
            <a:avLst/>
          </a:prstGeom>
          <a:noFill/>
          <a:ln/>
        </p:spPr>
        <p:txBody>
          <a:bodyPr wrap="square" lIns="0" tIns="0" rIns="0" bIns="0" rtlCol="0" anchor="t"/>
          <a:lstStyle/>
          <a:p>
            <a:pPr marL="0" indent="0">
              <a:buNone/>
            </a:pPr>
            <a:r>
              <a:rPr lang="en-US" sz="1050" dirty="0">
                <a:solidFill>
                  <a:srgbClr val="AFD8E4"/>
                </a:solidFill>
                <a:latin typeface="Inter" pitchFamily="34" charset="0"/>
                <a:ea typeface="Inter" pitchFamily="34" charset="-122"/>
                <a:cs typeface="Inter" pitchFamily="34" charset="-120"/>
              </a:rPr>
              <a:t>Can users safely trust it?</a:t>
            </a:r>
            <a:endParaRPr lang="en-US" sz="1050" dirty="0"/>
          </a:p>
        </p:txBody>
      </p:sp>
      <p:sp>
        <p:nvSpPr>
          <p:cNvPr id="18" name="Shape 16"/>
          <p:cNvSpPr/>
          <p:nvPr/>
        </p:nvSpPr>
        <p:spPr>
          <a:xfrm>
            <a:off x="4337304" y="4023360"/>
            <a:ext cx="3514344" cy="960120"/>
          </a:xfrm>
          <a:prstGeom prst="roundRect">
            <a:avLst>
              <a:gd name="adj" fmla="val 7619"/>
            </a:avLst>
          </a:prstGeom>
          <a:solidFill>
            <a:srgbClr val="EFF8FA"/>
          </a:solidFill>
          <a:ln/>
        </p:spPr>
      </p:sp>
      <p:sp>
        <p:nvSpPr>
          <p:cNvPr id="19" name="Text 17"/>
          <p:cNvSpPr/>
          <p:nvPr/>
        </p:nvSpPr>
        <p:spPr>
          <a:xfrm>
            <a:off x="4501896" y="4151376"/>
            <a:ext cx="3185160" cy="292608"/>
          </a:xfrm>
          <a:prstGeom prst="rect">
            <a:avLst/>
          </a:prstGeom>
          <a:noFill/>
          <a:ln/>
        </p:spPr>
        <p:txBody>
          <a:bodyPr wrap="square" lIns="0" tIns="0" rIns="0" bIns="0" rtlCol="0" anchor="ctr"/>
          <a:lstStyle/>
          <a:p>
            <a:pPr marL="0" indent="0">
              <a:buNone/>
            </a:pPr>
            <a:r>
              <a:rPr lang="en-US" sz="1250" b="1" dirty="0">
                <a:solidFill>
                  <a:srgbClr val="0A3540"/>
                </a:solidFill>
                <a:latin typeface="Inter" pitchFamily="34" charset="0"/>
                <a:ea typeface="Inter" pitchFamily="34" charset="-122"/>
                <a:cs typeface="Inter" pitchFamily="34" charset="-120"/>
              </a:rPr>
              <a:t>5. Sustainable</a:t>
            </a:r>
            <a:endParaRPr lang="en-US" sz="1250" dirty="0"/>
          </a:p>
        </p:txBody>
      </p:sp>
      <p:sp>
        <p:nvSpPr>
          <p:cNvPr id="20" name="Text 18"/>
          <p:cNvSpPr/>
          <p:nvPr/>
        </p:nvSpPr>
        <p:spPr>
          <a:xfrm>
            <a:off x="4501896" y="4462272"/>
            <a:ext cx="3185160" cy="45720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Can it create long-term value?</a:t>
            </a:r>
            <a:endParaRPr lang="en-US" sz="1050" dirty="0"/>
          </a:p>
        </p:txBody>
      </p:sp>
      <p:sp>
        <p:nvSpPr>
          <p:cNvPr id="21" name="Shape 19"/>
          <p:cNvSpPr/>
          <p:nvPr/>
        </p:nvSpPr>
        <p:spPr>
          <a:xfrm>
            <a:off x="8125968" y="4023360"/>
            <a:ext cx="3514344" cy="960120"/>
          </a:xfrm>
          <a:prstGeom prst="roundRect">
            <a:avLst>
              <a:gd name="adj" fmla="val 7619"/>
            </a:avLst>
          </a:prstGeom>
          <a:solidFill>
            <a:srgbClr val="0A3540"/>
          </a:solidFill>
          <a:ln/>
        </p:spPr>
      </p:sp>
      <p:sp>
        <p:nvSpPr>
          <p:cNvPr id="22" name="Text 20"/>
          <p:cNvSpPr/>
          <p:nvPr/>
        </p:nvSpPr>
        <p:spPr>
          <a:xfrm>
            <a:off x="8290560" y="4151376"/>
            <a:ext cx="3185160" cy="292608"/>
          </a:xfrm>
          <a:prstGeom prst="rect">
            <a:avLst/>
          </a:prstGeom>
          <a:noFill/>
          <a:ln/>
        </p:spPr>
        <p:txBody>
          <a:bodyPr wrap="square" lIns="0" tIns="0" rIns="0" bIns="0" rtlCol="0" anchor="ctr"/>
          <a:lstStyle/>
          <a:p>
            <a:pPr marL="0" indent="0">
              <a:buNone/>
            </a:pPr>
            <a:r>
              <a:rPr lang="en-US" sz="1250" b="1" dirty="0">
                <a:solidFill>
                  <a:srgbClr val="7ED0E8"/>
                </a:solidFill>
                <a:latin typeface="Inter" pitchFamily="34" charset="0"/>
                <a:ea typeface="Inter" pitchFamily="34" charset="-122"/>
                <a:cs typeface="Inter" pitchFamily="34" charset="-120"/>
              </a:rPr>
              <a:t>6. Scalable</a:t>
            </a:r>
            <a:endParaRPr lang="en-US" sz="1250" dirty="0"/>
          </a:p>
        </p:txBody>
      </p:sp>
      <p:sp>
        <p:nvSpPr>
          <p:cNvPr id="23" name="Text 21"/>
          <p:cNvSpPr/>
          <p:nvPr/>
        </p:nvSpPr>
        <p:spPr>
          <a:xfrm>
            <a:off x="8290560" y="4462272"/>
            <a:ext cx="3185160" cy="457200"/>
          </a:xfrm>
          <a:prstGeom prst="rect">
            <a:avLst/>
          </a:prstGeom>
          <a:noFill/>
          <a:ln/>
        </p:spPr>
        <p:txBody>
          <a:bodyPr wrap="square" lIns="0" tIns="0" rIns="0" bIns="0" rtlCol="0" anchor="t"/>
          <a:lstStyle/>
          <a:p>
            <a:pPr marL="0" indent="0">
              <a:buNone/>
            </a:pPr>
            <a:r>
              <a:rPr lang="en-US" sz="1050" dirty="0">
                <a:solidFill>
                  <a:srgbClr val="AFD8E4"/>
                </a:solidFill>
                <a:latin typeface="Inter" pitchFamily="34" charset="0"/>
                <a:ea typeface="Inter" pitchFamily="34" charset="-122"/>
                <a:cs typeface="Inter" pitchFamily="34" charset="-120"/>
              </a:rPr>
              <a:t>Can it grow responsibly?</a:t>
            </a:r>
            <a:endParaRPr lang="en-US" sz="1050" dirty="0"/>
          </a:p>
        </p:txBody>
      </p:sp>
      <p:sp>
        <p:nvSpPr>
          <p:cNvPr id="24" name="Text 22"/>
          <p:cNvSpPr/>
          <p:nvPr/>
        </p:nvSpPr>
        <p:spPr>
          <a:xfrm>
            <a:off x="548640" y="5166360"/>
            <a:ext cx="11091672" cy="502920"/>
          </a:xfrm>
          <a:prstGeom prst="rect">
            <a:avLst/>
          </a:prstGeom>
          <a:noFill/>
          <a:ln/>
        </p:spPr>
        <p:txBody>
          <a:bodyPr wrap="square" lIns="0" tIns="0" rIns="0" bIns="0" rtlCol="0" anchor="t"/>
          <a:lstStyle/>
          <a:p>
            <a:pPr marL="0" indent="0">
              <a:lnSpc>
                <a:spcPct val="120000"/>
              </a:lnSpc>
              <a:buNone/>
            </a:pPr>
            <a:r>
              <a:rPr lang="en-US" sz="1050" i="1" dirty="0">
                <a:solidFill>
                  <a:srgbClr val="165A69"/>
                </a:solidFill>
                <a:latin typeface="Inter" pitchFamily="34" charset="0"/>
                <a:ea typeface="Inter" pitchFamily="34" charset="-122"/>
                <a:cs typeface="Inter" pitchFamily="34" charset="-120"/>
              </a:rPr>
              <a:t>Trustworthy and Scalable are what separate a normal digital product from a fintech product — a great idea can still fail if people don't trust it with money, or it breaks the moment it grows.</a:t>
            </a:r>
            <a:endParaRPr lang="en-US" sz="1050" dirty="0"/>
          </a:p>
        </p:txBody>
      </p:sp>
      <p:sp>
        <p:nvSpPr>
          <p:cNvPr id="26" name="Text 23"/>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THE FINTECH REALITY CHECK</a:t>
            </a:r>
            <a:endParaRPr lang="en-US" sz="1000" dirty="0"/>
          </a:p>
        </p:txBody>
      </p:sp>
      <p:sp>
        <p:nvSpPr>
          <p:cNvPr id="27" name="Text 24"/>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EIGHT</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From Product to Impact</a:t>
            </a:r>
            <a:endParaRPr lang="en-US" sz="2800" dirty="0"/>
          </a:p>
        </p:txBody>
      </p:sp>
      <p:sp>
        <p:nvSpPr>
          <p:cNvPr id="4" name="Text 2"/>
          <p:cNvSpPr/>
          <p:nvPr/>
        </p:nvSpPr>
        <p:spPr>
          <a:xfrm>
            <a:off x="548640" y="1737360"/>
            <a:ext cx="11091672" cy="457200"/>
          </a:xfrm>
          <a:prstGeom prst="rect">
            <a:avLst/>
          </a:prstGeom>
          <a:noFill/>
          <a:ln/>
        </p:spPr>
        <p:txBody>
          <a:bodyPr wrap="square" lIns="0" tIns="0" rIns="0" bIns="0" rtlCol="0" anchor="ctr"/>
          <a:lstStyle/>
          <a:p>
            <a:pPr marL="0" indent="0" algn="ctr">
              <a:buNone/>
            </a:pPr>
            <a:r>
              <a:rPr lang="en-US" sz="1600" b="1" dirty="0">
                <a:solidFill>
                  <a:srgbClr val="0A3540"/>
                </a:solidFill>
                <a:latin typeface="Inter" pitchFamily="34" charset="0"/>
                <a:ea typeface="Inter" pitchFamily="34" charset="-122"/>
                <a:cs typeface="Inter" pitchFamily="34" charset="-120"/>
              </a:rPr>
              <a:t>PROBLEM</a:t>
            </a:r>
            <a:r>
              <a:rPr lang="en-US" sz="1600" b="1" dirty="0">
                <a:solidFill>
                  <a:srgbClr val="51707A"/>
                </a:solidFill>
                <a:latin typeface="Inter" pitchFamily="34" charset="0"/>
                <a:ea typeface="Inter" pitchFamily="34" charset="-122"/>
                <a:cs typeface="Inter" pitchFamily="34" charset="-120"/>
              </a:rPr>
              <a:t>   →   </a:t>
            </a:r>
            <a:r>
              <a:rPr lang="en-US" sz="1600" b="1" dirty="0">
                <a:solidFill>
                  <a:srgbClr val="0A3540"/>
                </a:solidFill>
                <a:latin typeface="Inter" pitchFamily="34" charset="0"/>
                <a:ea typeface="Inter" pitchFamily="34" charset="-122"/>
                <a:cs typeface="Inter" pitchFamily="34" charset="-120"/>
              </a:rPr>
              <a:t>INTERVENTION</a:t>
            </a:r>
            <a:r>
              <a:rPr lang="en-US" sz="1600" b="1" dirty="0">
                <a:solidFill>
                  <a:srgbClr val="51707A"/>
                </a:solidFill>
                <a:latin typeface="Inter" pitchFamily="34" charset="0"/>
                <a:ea typeface="Inter" pitchFamily="34" charset="-122"/>
                <a:cs typeface="Inter" pitchFamily="34" charset="-120"/>
              </a:rPr>
              <a:t>   →   </a:t>
            </a:r>
            <a:r>
              <a:rPr lang="en-US" sz="1600" b="1" dirty="0">
                <a:solidFill>
                  <a:srgbClr val="0A3540"/>
                </a:solidFill>
                <a:latin typeface="Inter" pitchFamily="34" charset="0"/>
                <a:ea typeface="Inter" pitchFamily="34" charset="-122"/>
                <a:cs typeface="Inter" pitchFamily="34" charset="-120"/>
              </a:rPr>
              <a:t>OUTPUT</a:t>
            </a:r>
            <a:r>
              <a:rPr lang="en-US" sz="1600" b="1" dirty="0">
                <a:solidFill>
                  <a:srgbClr val="51707A"/>
                </a:solidFill>
                <a:latin typeface="Inter" pitchFamily="34" charset="0"/>
                <a:ea typeface="Inter" pitchFamily="34" charset="-122"/>
                <a:cs typeface="Inter" pitchFamily="34" charset="-120"/>
              </a:rPr>
              <a:t>   →   </a:t>
            </a:r>
            <a:r>
              <a:rPr lang="en-US" sz="1600" b="1" dirty="0">
                <a:solidFill>
                  <a:srgbClr val="0A3540"/>
                </a:solidFill>
                <a:latin typeface="Inter" pitchFamily="34" charset="0"/>
                <a:ea typeface="Inter" pitchFamily="34" charset="-122"/>
                <a:cs typeface="Inter" pitchFamily="34" charset="-120"/>
              </a:rPr>
              <a:t>OUTCOME</a:t>
            </a:r>
            <a:r>
              <a:rPr lang="en-US" sz="1600" b="1" dirty="0">
                <a:solidFill>
                  <a:srgbClr val="51707A"/>
                </a:solidFill>
                <a:latin typeface="Inter" pitchFamily="34" charset="0"/>
                <a:ea typeface="Inter" pitchFamily="34" charset="-122"/>
                <a:cs typeface="Inter" pitchFamily="34" charset="-120"/>
              </a:rPr>
              <a:t>   →   </a:t>
            </a:r>
            <a:r>
              <a:rPr lang="en-US" sz="1600" b="1" dirty="0">
                <a:solidFill>
                  <a:srgbClr val="0A3540"/>
                </a:solidFill>
                <a:latin typeface="Inter" pitchFamily="34" charset="0"/>
                <a:ea typeface="Inter" pitchFamily="34" charset="-122"/>
                <a:cs typeface="Inter" pitchFamily="34" charset="-120"/>
              </a:rPr>
              <a:t>IMPACT</a:t>
            </a:r>
            <a:endParaRPr lang="en-US" sz="1600" dirty="0"/>
          </a:p>
        </p:txBody>
      </p:sp>
      <p:sp>
        <p:nvSpPr>
          <p:cNvPr id="5" name="Shape 3"/>
          <p:cNvSpPr/>
          <p:nvPr/>
        </p:nvSpPr>
        <p:spPr>
          <a:xfrm>
            <a:off x="548640" y="2377440"/>
            <a:ext cx="11091672" cy="1188720"/>
          </a:xfrm>
          <a:prstGeom prst="roundRect">
            <a:avLst>
              <a:gd name="adj" fmla="val 6923"/>
            </a:avLst>
          </a:prstGeom>
          <a:solidFill>
            <a:srgbClr val="EFF8FA"/>
          </a:solidFill>
          <a:ln w="12700">
            <a:solidFill>
              <a:srgbClr val="7ED0E8"/>
            </a:solidFill>
            <a:prstDash val="solid"/>
          </a:ln>
        </p:spPr>
      </p:sp>
      <p:sp>
        <p:nvSpPr>
          <p:cNvPr id="6" name="Text 4"/>
          <p:cNvSpPr/>
          <p:nvPr/>
        </p:nvSpPr>
        <p:spPr>
          <a:xfrm>
            <a:off x="777240" y="2505456"/>
            <a:ext cx="10634472"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Worked example</a:t>
            </a:r>
            <a:endParaRPr lang="en-US" sz="1200" dirty="0"/>
          </a:p>
        </p:txBody>
      </p:sp>
      <p:sp>
        <p:nvSpPr>
          <p:cNvPr id="7" name="Text 5"/>
          <p:cNvSpPr/>
          <p:nvPr/>
        </p:nvSpPr>
        <p:spPr>
          <a:xfrm>
            <a:off x="777240" y="2779776"/>
            <a:ext cx="10634472" cy="685800"/>
          </a:xfrm>
          <a:prstGeom prst="rect">
            <a:avLst/>
          </a:prstGeom>
          <a:noFill/>
          <a:ln/>
        </p:spPr>
        <p:txBody>
          <a:bodyPr wrap="square" lIns="0" tIns="0" rIns="0" bIns="0" rtlCol="0" anchor="t"/>
          <a:lstStyle/>
          <a:p>
            <a:pPr marL="0" indent="0">
              <a:lnSpc>
                <a:spcPct val="120000"/>
              </a:lnSpc>
              <a:buNone/>
            </a:pPr>
            <a:r>
              <a:rPr lang="en-US" sz="1100" dirty="0">
                <a:solidFill>
                  <a:srgbClr val="0B2530"/>
                </a:solidFill>
                <a:latin typeface="Inter" pitchFamily="34" charset="0"/>
                <a:ea typeface="Inter" pitchFamily="34" charset="-122"/>
                <a:cs typeface="Inter" pitchFamily="34" charset="-120"/>
              </a:rPr>
              <a:t>Problem: SMEs struggle to access working capital. Intervention: alternative-data credit assessment. Output: more businesses evaluated for credit. Outcome: more SMEs access appropriate financing. Impact: improved business resilience and economic opportunity.</a:t>
            </a:r>
            <a:endParaRPr lang="en-US" sz="1100" dirty="0"/>
          </a:p>
        </p:txBody>
      </p:sp>
      <p:sp>
        <p:nvSpPr>
          <p:cNvPr id="8" name="Shape 6"/>
          <p:cNvSpPr/>
          <p:nvPr/>
        </p:nvSpPr>
        <p:spPr>
          <a:xfrm>
            <a:off x="548640" y="3749040"/>
            <a:ext cx="11091672" cy="1371600"/>
          </a:xfrm>
          <a:prstGeom prst="roundRect">
            <a:avLst>
              <a:gd name="adj" fmla="val 6000"/>
            </a:avLst>
          </a:prstGeom>
          <a:solidFill>
            <a:srgbClr val="0A3540"/>
          </a:solidFill>
          <a:ln/>
        </p:spPr>
      </p:sp>
      <p:sp>
        <p:nvSpPr>
          <p:cNvPr id="9" name="Text 7"/>
          <p:cNvSpPr/>
          <p:nvPr/>
        </p:nvSpPr>
        <p:spPr>
          <a:xfrm>
            <a:off x="777240" y="3877056"/>
            <a:ext cx="10634472" cy="274320"/>
          </a:xfrm>
          <a:prstGeom prst="rect">
            <a:avLst/>
          </a:prstGeom>
          <a:noFill/>
          <a:ln/>
        </p:spPr>
        <p:txBody>
          <a:bodyPr wrap="square" lIns="0" tIns="0" rIns="0" bIns="0" rtlCol="0" anchor="ctr"/>
          <a:lstStyle/>
          <a:p>
            <a:pPr marL="0" indent="0">
              <a:buNone/>
            </a:pPr>
            <a:r>
              <a:rPr lang="en-US" sz="1200" b="1" dirty="0">
                <a:solidFill>
                  <a:srgbClr val="7ED0E8"/>
                </a:solidFill>
                <a:latin typeface="Inter" pitchFamily="34" charset="0"/>
                <a:ea typeface="Inter" pitchFamily="34" charset="-122"/>
                <a:cs typeface="Inter" pitchFamily="34" charset="-120"/>
              </a:rPr>
              <a:t>SDGs — do not accept “our solution supports SDG 8”</a:t>
            </a:r>
            <a:endParaRPr lang="en-US" sz="1200" dirty="0"/>
          </a:p>
        </p:txBody>
      </p:sp>
      <p:sp>
        <p:nvSpPr>
          <p:cNvPr id="10" name="Text 8"/>
          <p:cNvSpPr/>
          <p:nvPr/>
        </p:nvSpPr>
        <p:spPr>
          <a:xfrm>
            <a:off x="777240" y="4151376"/>
            <a:ext cx="10634472" cy="868680"/>
          </a:xfrm>
          <a:prstGeom prst="rect">
            <a:avLst/>
          </a:prstGeom>
          <a:noFill/>
          <a:ln/>
        </p:spPr>
        <p:txBody>
          <a:bodyPr wrap="square" lIns="0" tIns="0" rIns="0" bIns="0" rtlCol="0" anchor="t"/>
          <a:lstStyle/>
          <a:p>
            <a:pPr marL="0" indent="0">
              <a:lnSpc>
                <a:spcPct val="120000"/>
              </a:lnSpc>
              <a:buNone/>
            </a:pPr>
            <a:r>
              <a:rPr lang="en-US" sz="1150" dirty="0">
                <a:solidFill>
                  <a:srgbClr val="AFD8E4"/>
                </a:solidFill>
                <a:latin typeface="Inter" pitchFamily="34" charset="0"/>
                <a:ea typeface="Inter" pitchFamily="34" charset="-122"/>
                <a:cs typeface="Inter" pitchFamily="34" charset="-120"/>
              </a:rPr>
              <a:t>Which SDG does your solution contribute to — and how, specifically? Ask: what exactly changes because your product exists? Identify the relevant SDG and a potential measurable indicator — a number that could actually move if your idea works.</a:t>
            </a:r>
            <a:endParaRPr lang="en-US" sz="1150" dirty="0"/>
          </a:p>
        </p:txBody>
      </p:sp>
      <p:sp>
        <p:nvSpPr>
          <p:cNvPr id="12" name="Text 9"/>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FROM PRODUCT TO IMPACT</a:t>
            </a:r>
            <a:endParaRPr lang="en-US" sz="1000" dirty="0"/>
          </a:p>
        </p:txBody>
      </p:sp>
      <p:sp>
        <p:nvSpPr>
          <p:cNvPr id="13" name="Text 10"/>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926080" y="-3108960"/>
            <a:ext cx="6400800" cy="6400800"/>
          </a:xfrm>
          <a:prstGeom prst="ellipse">
            <a:avLst/>
          </a:prstGeom>
          <a:solidFill>
            <a:srgbClr val="1F6B4A"/>
          </a:solidFill>
          <a:ln/>
        </p:spPr>
      </p:sp>
      <p:sp>
        <p:nvSpPr>
          <p:cNvPr id="3" name="Shape 1"/>
          <p:cNvSpPr/>
          <p:nvPr/>
        </p:nvSpPr>
        <p:spPr>
          <a:xfrm>
            <a:off x="9509760" y="3291840"/>
            <a:ext cx="5943600" cy="5943600"/>
          </a:xfrm>
          <a:prstGeom prst="ellipse">
            <a:avLst/>
          </a:prstGeom>
          <a:solidFill>
            <a:srgbClr val="7ED0E8"/>
          </a:solidFill>
          <a:ln/>
        </p:spPr>
      </p:sp>
      <p:sp>
        <p:nvSpPr>
          <p:cNvPr id="4" name="Text 2"/>
          <p:cNvSpPr/>
          <p:nvPr/>
        </p:nvSpPr>
        <p:spPr>
          <a:xfrm rot="16200000">
            <a:off x="-2377440" y="2880360"/>
            <a:ext cx="6583680" cy="1097280"/>
          </a:xfrm>
          <a:prstGeom prst="rect">
            <a:avLst/>
          </a:prstGeom>
          <a:noFill/>
          <a:ln/>
        </p:spPr>
        <p:txBody>
          <a:bodyPr wrap="square" lIns="0" tIns="0" rIns="0" bIns="0" rtlCol="0" anchor="ctr"/>
          <a:lstStyle/>
          <a:p>
            <a:pPr marL="0" indent="0" algn="ctr">
              <a:buNone/>
            </a:pPr>
            <a:r>
              <a:rPr lang="en-US" sz="9200" b="1" dirty="0">
                <a:solidFill>
                  <a:srgbClr val="7ED0E8">
                    <a:alpha val="12000"/>
                  </a:srgbClr>
                </a:solidFill>
                <a:latin typeface="Inter" pitchFamily="34" charset="0"/>
                <a:ea typeface="Inter" pitchFamily="34" charset="-122"/>
                <a:cs typeface="Inter" pitchFamily="34" charset="-120"/>
              </a:rPr>
              <a:t>challenge</a:t>
            </a:r>
            <a:endParaRPr lang="en-US" sz="9200" dirty="0"/>
          </a:p>
        </p:txBody>
      </p:sp>
      <p:sp>
        <p:nvSpPr>
          <p:cNvPr id="5" name="Shape 3"/>
          <p:cNvSpPr/>
          <p:nvPr/>
        </p:nvSpPr>
        <p:spPr>
          <a:xfrm>
            <a:off x="11023092" y="617220"/>
            <a:ext cx="502920" cy="502920"/>
          </a:xfrm>
          <a:prstGeom prst="diamond">
            <a:avLst/>
          </a:prstGeom>
          <a:solidFill>
            <a:srgbClr val="7ED0E8"/>
          </a:solidFill>
          <a:ln/>
        </p:spPr>
      </p:sp>
      <p:sp>
        <p:nvSpPr>
          <p:cNvPr id="6" name="Shape 4"/>
          <p:cNvSpPr/>
          <p:nvPr/>
        </p:nvSpPr>
        <p:spPr>
          <a:xfrm>
            <a:off x="548640" y="1234440"/>
            <a:ext cx="1005840" cy="1005840"/>
          </a:xfrm>
          <a:prstGeom prst="ellipse">
            <a:avLst/>
          </a:prstGeom>
          <a:solidFill>
            <a:srgbClr val="165A69"/>
          </a:solidFill>
          <a:ln/>
        </p:spPr>
      </p:sp>
      <p:pic>
        <p:nvPicPr>
          <p:cNvPr id="7" name="Image 0" descr="/home/claude/mentorship_deck/icons/handshake_navy.png"/>
          <p:cNvPicPr>
            <a:picLocks noChangeAspect="1"/>
          </p:cNvPicPr>
          <p:nvPr/>
        </p:nvPicPr>
        <p:blipFill>
          <a:blip r:embed="rId3"/>
          <a:stretch>
            <a:fillRect/>
          </a:stretch>
        </p:blipFill>
        <p:spPr>
          <a:xfrm>
            <a:off x="800100" y="1485900"/>
            <a:ext cx="502920" cy="502920"/>
          </a:xfrm>
          <a:prstGeom prst="rect">
            <a:avLst/>
          </a:prstGeom>
        </p:spPr>
      </p:pic>
      <p:sp>
        <p:nvSpPr>
          <p:cNvPr id="8" name="Text 5"/>
          <p:cNvSpPr/>
          <p:nvPr/>
        </p:nvSpPr>
        <p:spPr>
          <a:xfrm>
            <a:off x="548640" y="24688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SECTION NINE</a:t>
            </a:r>
            <a:endParaRPr lang="en-US" sz="1300" dirty="0"/>
          </a:p>
        </p:txBody>
      </p:sp>
      <p:sp>
        <p:nvSpPr>
          <p:cNvPr id="9" name="Text 6"/>
          <p:cNvSpPr/>
          <p:nvPr/>
        </p:nvSpPr>
        <p:spPr>
          <a:xfrm>
            <a:off x="548640" y="2788920"/>
            <a:ext cx="11091672" cy="1188720"/>
          </a:xfrm>
          <a:prstGeom prst="rect">
            <a:avLst/>
          </a:prstGeom>
          <a:noFill/>
          <a:ln/>
        </p:spPr>
        <p:txBody>
          <a:bodyPr wrap="square" lIns="0" tIns="0" rIns="0" bIns="0" rtlCol="0" anchor="ctr"/>
          <a:lstStyle/>
          <a:p>
            <a:pPr marL="0" indent="0">
              <a:buNone/>
            </a:pPr>
            <a:r>
              <a:rPr lang="en-US" sz="3800" b="1" dirty="0">
                <a:solidFill>
                  <a:srgbClr val="FFFFFF"/>
                </a:solidFill>
                <a:latin typeface="Inter" pitchFamily="34" charset="0"/>
                <a:ea typeface="Inter" pitchFamily="34" charset="-122"/>
                <a:cs typeface="Inter" pitchFamily="34" charset="-120"/>
              </a:rPr>
              <a:t>Your Team Challenge</a:t>
            </a:r>
            <a:endParaRPr lang="en-US" sz="3800" dirty="0"/>
          </a:p>
        </p:txBody>
      </p:sp>
      <p:sp>
        <p:nvSpPr>
          <p:cNvPr id="10" name="Text 7"/>
          <p:cNvSpPr/>
          <p:nvPr/>
        </p:nvSpPr>
        <p:spPr>
          <a:xfrm>
            <a:off x="548640" y="3931920"/>
            <a:ext cx="9720072" cy="822960"/>
          </a:xfrm>
          <a:prstGeom prst="rect">
            <a:avLst/>
          </a:prstGeom>
          <a:noFill/>
          <a:ln/>
        </p:spPr>
        <p:txBody>
          <a:bodyPr wrap="square" lIns="0" tIns="0" rIns="0" bIns="0" rtlCol="0" anchor="ctr"/>
          <a:lstStyle/>
          <a:p>
            <a:pPr marL="0" indent="0">
              <a:lnSpc>
                <a:spcPct val="120000"/>
              </a:lnSpc>
              <a:buNone/>
            </a:pPr>
            <a:r>
              <a:rPr lang="en-US" sz="1550" dirty="0">
                <a:solidFill>
                  <a:srgbClr val="AFD8E4"/>
                </a:solidFill>
                <a:latin typeface="Inter" pitchFamily="34" charset="0"/>
                <a:ea typeface="Inter" pitchFamily="34" charset="-122"/>
                <a:cs typeface="Inter" pitchFamily="34" charset="-120"/>
              </a:rPr>
              <a:t>Pull everything together, defend it in three minutes, and take the assignment home.</a:t>
            </a:r>
            <a:endParaRPr lang="en-US" sz="1550" dirty="0"/>
          </a:p>
        </p:txBody>
      </p:sp>
      <p:sp>
        <p:nvSpPr>
          <p:cNvPr id="11" name="Text 8"/>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SECTION NINE</a:t>
            </a:r>
            <a:endParaRPr lang="en-US" sz="1000" dirty="0"/>
          </a:p>
        </p:txBody>
      </p:sp>
      <p:sp>
        <p:nvSpPr>
          <p:cNvPr id="12" name="Text 9"/>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NINE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Your Team Challenge — Ten Points</a:t>
            </a:r>
            <a:endParaRPr lang="en-US" sz="2800" dirty="0"/>
          </a:p>
        </p:txBody>
      </p:sp>
      <p:sp>
        <p:nvSpPr>
          <p:cNvPr id="4" name="Text 2"/>
          <p:cNvSpPr/>
          <p:nvPr/>
        </p:nvSpPr>
        <p:spPr>
          <a:xfrm>
            <a:off x="548640" y="1691640"/>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1. User</a:t>
            </a:r>
            <a:endParaRPr lang="en-US" sz="1200" dirty="0"/>
          </a:p>
        </p:txBody>
      </p:sp>
      <p:sp>
        <p:nvSpPr>
          <p:cNvPr id="5" name="Text 3"/>
          <p:cNvSpPr/>
          <p:nvPr/>
        </p:nvSpPr>
        <p:spPr>
          <a:xfrm>
            <a:off x="548640" y="1965960"/>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Who exactly are you designing for?</a:t>
            </a:r>
            <a:endParaRPr lang="en-US" sz="1050" dirty="0"/>
          </a:p>
        </p:txBody>
      </p:sp>
      <p:sp>
        <p:nvSpPr>
          <p:cNvPr id="6" name="Text 4"/>
          <p:cNvSpPr/>
          <p:nvPr/>
        </p:nvSpPr>
        <p:spPr>
          <a:xfrm>
            <a:off x="6368796" y="1691640"/>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2. Problem</a:t>
            </a:r>
            <a:endParaRPr lang="en-US" sz="1200" dirty="0"/>
          </a:p>
        </p:txBody>
      </p:sp>
      <p:sp>
        <p:nvSpPr>
          <p:cNvPr id="7" name="Text 5"/>
          <p:cNvSpPr/>
          <p:nvPr/>
        </p:nvSpPr>
        <p:spPr>
          <a:xfrm>
            <a:off x="6368796" y="1965960"/>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What evidence shows this problem exists?</a:t>
            </a:r>
            <a:endParaRPr lang="en-US" sz="1050" dirty="0"/>
          </a:p>
        </p:txBody>
      </p:sp>
      <p:sp>
        <p:nvSpPr>
          <p:cNvPr id="8" name="Text 6"/>
          <p:cNvSpPr/>
          <p:nvPr/>
        </p:nvSpPr>
        <p:spPr>
          <a:xfrm>
            <a:off x="548640" y="2532888"/>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3. User journey</a:t>
            </a:r>
            <a:endParaRPr lang="en-US" sz="1200" dirty="0"/>
          </a:p>
        </p:txBody>
      </p:sp>
      <p:sp>
        <p:nvSpPr>
          <p:cNvPr id="9" name="Text 7"/>
          <p:cNvSpPr/>
          <p:nvPr/>
        </p:nvSpPr>
        <p:spPr>
          <a:xfrm>
            <a:off x="548640" y="2807208"/>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Where does the pain occur?</a:t>
            </a:r>
            <a:endParaRPr lang="en-US" sz="1050" dirty="0"/>
          </a:p>
        </p:txBody>
      </p:sp>
      <p:sp>
        <p:nvSpPr>
          <p:cNvPr id="10" name="Text 8"/>
          <p:cNvSpPr/>
          <p:nvPr/>
        </p:nvSpPr>
        <p:spPr>
          <a:xfrm>
            <a:off x="6368796" y="2532888"/>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4. HMW</a:t>
            </a:r>
            <a:endParaRPr lang="en-US" sz="1200" dirty="0"/>
          </a:p>
        </p:txBody>
      </p:sp>
      <p:sp>
        <p:nvSpPr>
          <p:cNvPr id="11" name="Text 9"/>
          <p:cNvSpPr/>
          <p:nvPr/>
        </p:nvSpPr>
        <p:spPr>
          <a:xfrm>
            <a:off x="6368796" y="2807208"/>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How might we solve it?</a:t>
            </a:r>
            <a:endParaRPr lang="en-US" sz="1050" dirty="0"/>
          </a:p>
        </p:txBody>
      </p:sp>
      <p:sp>
        <p:nvSpPr>
          <p:cNvPr id="12" name="Text 10"/>
          <p:cNvSpPr/>
          <p:nvPr/>
        </p:nvSpPr>
        <p:spPr>
          <a:xfrm>
            <a:off x="548640" y="3374136"/>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5. Solution</a:t>
            </a:r>
            <a:endParaRPr lang="en-US" sz="1200" dirty="0"/>
          </a:p>
        </p:txBody>
      </p:sp>
      <p:sp>
        <p:nvSpPr>
          <p:cNvPr id="13" name="Text 11"/>
          <p:cNvSpPr/>
          <p:nvPr/>
        </p:nvSpPr>
        <p:spPr>
          <a:xfrm>
            <a:off x="548640" y="3648456"/>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What could we build?</a:t>
            </a:r>
            <a:endParaRPr lang="en-US" sz="1050" dirty="0"/>
          </a:p>
        </p:txBody>
      </p:sp>
      <p:sp>
        <p:nvSpPr>
          <p:cNvPr id="14" name="Text 12"/>
          <p:cNvSpPr/>
          <p:nvPr/>
        </p:nvSpPr>
        <p:spPr>
          <a:xfrm>
            <a:off x="6368796" y="3374136"/>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6. MVP</a:t>
            </a:r>
            <a:endParaRPr lang="en-US" sz="1200" dirty="0"/>
          </a:p>
        </p:txBody>
      </p:sp>
      <p:sp>
        <p:nvSpPr>
          <p:cNvPr id="15" name="Text 13"/>
          <p:cNvSpPr/>
          <p:nvPr/>
        </p:nvSpPr>
        <p:spPr>
          <a:xfrm>
            <a:off x="6368796" y="3648456"/>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What's the smallest thing we can test?</a:t>
            </a:r>
            <a:endParaRPr lang="en-US" sz="1050" dirty="0"/>
          </a:p>
        </p:txBody>
      </p:sp>
      <p:sp>
        <p:nvSpPr>
          <p:cNvPr id="16" name="Text 14"/>
          <p:cNvSpPr/>
          <p:nvPr/>
        </p:nvSpPr>
        <p:spPr>
          <a:xfrm>
            <a:off x="548640" y="4215384"/>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7. Business</a:t>
            </a:r>
            <a:endParaRPr lang="en-US" sz="1200" dirty="0"/>
          </a:p>
        </p:txBody>
      </p:sp>
      <p:sp>
        <p:nvSpPr>
          <p:cNvPr id="17" name="Text 15"/>
          <p:cNvSpPr/>
          <p:nvPr/>
        </p:nvSpPr>
        <p:spPr>
          <a:xfrm>
            <a:off x="548640" y="4489704"/>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Who pays?</a:t>
            </a:r>
            <a:endParaRPr lang="en-US" sz="1050" dirty="0"/>
          </a:p>
        </p:txBody>
      </p:sp>
      <p:sp>
        <p:nvSpPr>
          <p:cNvPr id="18" name="Text 16"/>
          <p:cNvSpPr/>
          <p:nvPr/>
        </p:nvSpPr>
        <p:spPr>
          <a:xfrm>
            <a:off x="6368796" y="4215384"/>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8. Sustainability</a:t>
            </a:r>
            <a:endParaRPr lang="en-US" sz="1200" dirty="0"/>
          </a:p>
        </p:txBody>
      </p:sp>
      <p:sp>
        <p:nvSpPr>
          <p:cNvPr id="19" name="Text 17"/>
          <p:cNvSpPr/>
          <p:nvPr/>
        </p:nvSpPr>
        <p:spPr>
          <a:xfrm>
            <a:off x="6368796" y="4489704"/>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Economic + social + environmental.</a:t>
            </a:r>
            <a:endParaRPr lang="en-US" sz="1050" dirty="0"/>
          </a:p>
        </p:txBody>
      </p:sp>
      <p:sp>
        <p:nvSpPr>
          <p:cNvPr id="20" name="Text 18"/>
          <p:cNvSpPr/>
          <p:nvPr/>
        </p:nvSpPr>
        <p:spPr>
          <a:xfrm>
            <a:off x="548640" y="5056632"/>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9. Impact</a:t>
            </a:r>
            <a:endParaRPr lang="en-US" sz="1200" dirty="0"/>
          </a:p>
        </p:txBody>
      </p:sp>
      <p:sp>
        <p:nvSpPr>
          <p:cNvPr id="21" name="Text 19"/>
          <p:cNvSpPr/>
          <p:nvPr/>
        </p:nvSpPr>
        <p:spPr>
          <a:xfrm>
            <a:off x="548640" y="5330952"/>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What changes if you succeed?</a:t>
            </a:r>
            <a:endParaRPr lang="en-US" sz="1050" dirty="0"/>
          </a:p>
        </p:txBody>
      </p:sp>
      <p:sp>
        <p:nvSpPr>
          <p:cNvPr id="22" name="Text 20"/>
          <p:cNvSpPr/>
          <p:nvPr/>
        </p:nvSpPr>
        <p:spPr>
          <a:xfrm>
            <a:off x="6368796" y="5056632"/>
            <a:ext cx="5271516" cy="274320"/>
          </a:xfrm>
          <a:prstGeom prst="rect">
            <a:avLst/>
          </a:prstGeom>
          <a:noFill/>
          <a:ln/>
        </p:spPr>
        <p:txBody>
          <a:bodyPr wrap="square" lIns="0" tIns="0" rIns="0" bIns="0" rtlCol="0" anchor="ctr"/>
          <a:lstStyle/>
          <a:p>
            <a:pPr marL="0" indent="0">
              <a:buNone/>
            </a:pPr>
            <a:r>
              <a:rPr lang="en-US" sz="1200" b="1" dirty="0">
                <a:solidFill>
                  <a:srgbClr val="0A3540"/>
                </a:solidFill>
                <a:latin typeface="Inter" pitchFamily="34" charset="0"/>
                <a:ea typeface="Inter" pitchFamily="34" charset="-122"/>
                <a:cs typeface="Inter" pitchFamily="34" charset="-120"/>
              </a:rPr>
              <a:t>10. Assumption</a:t>
            </a:r>
            <a:endParaRPr lang="en-US" sz="1200" dirty="0"/>
          </a:p>
        </p:txBody>
      </p:sp>
      <p:sp>
        <p:nvSpPr>
          <p:cNvPr id="23" name="Text 21"/>
          <p:cNvSpPr/>
          <p:nvPr/>
        </p:nvSpPr>
        <p:spPr>
          <a:xfrm>
            <a:off x="6368796" y="5330952"/>
            <a:ext cx="5271516" cy="365760"/>
          </a:xfrm>
          <a:prstGeom prst="rect">
            <a:avLst/>
          </a:prstGeom>
          <a:noFill/>
          <a:ln/>
        </p:spPr>
        <p:txBody>
          <a:bodyPr wrap="square" lIns="0" tIns="0" rIns="0" bIns="0" rtlCol="0" anchor="t"/>
          <a:lstStyle/>
          <a:p>
            <a:pPr marL="0" indent="0">
              <a:buNone/>
            </a:pPr>
            <a:r>
              <a:rPr lang="en-US" sz="1050" dirty="0">
                <a:solidFill>
                  <a:srgbClr val="51707A"/>
                </a:solidFill>
                <a:latin typeface="Inter" pitchFamily="34" charset="0"/>
                <a:ea typeface="Inter" pitchFamily="34" charset="-122"/>
                <a:cs typeface="Inter" pitchFamily="34" charset="-120"/>
              </a:rPr>
              <a:t>What's the biggest thing you need to prove?</a:t>
            </a:r>
            <a:endParaRPr lang="en-US" sz="1050" dirty="0"/>
          </a:p>
        </p:txBody>
      </p:sp>
      <p:sp>
        <p:nvSpPr>
          <p:cNvPr id="24" name="Text 22"/>
          <p:cNvSpPr/>
          <p:nvPr/>
        </p:nvSpPr>
        <p:spPr>
          <a:xfrm>
            <a:off x="548640" y="5440680"/>
            <a:ext cx="11091672" cy="274320"/>
          </a:xfrm>
          <a:prstGeom prst="rect">
            <a:avLst/>
          </a:prstGeom>
          <a:noFill/>
          <a:ln/>
        </p:spPr>
        <p:txBody>
          <a:bodyPr wrap="square" lIns="0" tIns="0" rIns="0" bIns="0" rtlCol="0" anchor="ctr"/>
          <a:lstStyle/>
          <a:p>
            <a:pPr marL="0" indent="0">
              <a:buNone/>
            </a:pPr>
            <a:r>
              <a:rPr lang="en-US" sz="950" i="1" dirty="0">
                <a:solidFill>
                  <a:srgbClr val="51707A"/>
                </a:solidFill>
                <a:latin typeface="Inter" pitchFamily="34" charset="0"/>
                <a:ea typeface="Inter" pitchFamily="34" charset="-122"/>
                <a:cs typeface="Inter" pitchFamily="34" charset="-120"/>
              </a:rPr>
              <a:t>Your Learning Guide has the full fillable worksheet for this challenge — bring it filled in.</a:t>
            </a:r>
            <a:endParaRPr lang="en-US" sz="950" dirty="0"/>
          </a:p>
        </p:txBody>
      </p:sp>
      <p:sp>
        <p:nvSpPr>
          <p:cNvPr id="26" name="Text 23"/>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TEAM CHALLENGE — TEN POINTS</a:t>
            </a:r>
            <a:endParaRPr lang="en-US" sz="1000" dirty="0"/>
          </a:p>
        </p:txBody>
      </p:sp>
      <p:sp>
        <p:nvSpPr>
          <p:cNvPr id="27" name="Text 24"/>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SECTION NINE, CONTINUED</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The 3-Minute Pitch</a:t>
            </a:r>
            <a:endParaRPr lang="en-US" sz="2800" dirty="0"/>
          </a:p>
        </p:txBody>
      </p:sp>
      <p:sp>
        <p:nvSpPr>
          <p:cNvPr id="4" name="Shape 2"/>
          <p:cNvSpPr/>
          <p:nvPr/>
        </p:nvSpPr>
        <p:spPr>
          <a:xfrm>
            <a:off x="548640" y="1691640"/>
            <a:ext cx="11091672" cy="594360"/>
          </a:xfrm>
          <a:prstGeom prst="homePlate">
            <a:avLst/>
          </a:prstGeom>
          <a:solidFill>
            <a:srgbClr val="0A3540"/>
          </a:solidFill>
          <a:ln/>
        </p:spPr>
      </p:sp>
      <p:sp>
        <p:nvSpPr>
          <p:cNvPr id="5" name="Text 3"/>
          <p:cNvSpPr/>
          <p:nvPr/>
        </p:nvSpPr>
        <p:spPr>
          <a:xfrm>
            <a:off x="694944" y="1691640"/>
            <a:ext cx="10755173" cy="594360"/>
          </a:xfrm>
          <a:prstGeom prst="rect">
            <a:avLst/>
          </a:prstGeom>
          <a:noFill/>
          <a:ln/>
        </p:spPr>
        <p:txBody>
          <a:bodyPr wrap="square" lIns="0" tIns="0" rIns="0" bIns="0" rtlCol="0" anchor="ctr"/>
          <a:lstStyle/>
          <a:p>
            <a:pPr marL="0" indent="0">
              <a:buNone/>
            </a:pPr>
            <a:r>
              <a:rPr lang="en-US" sz="1300" b="1" dirty="0">
                <a:solidFill>
                  <a:srgbClr val="FFFFFF"/>
                </a:solidFill>
                <a:latin typeface="Inter" pitchFamily="34" charset="0"/>
                <a:ea typeface="Inter" pitchFamily="34" charset="-122"/>
                <a:cs typeface="Inter" pitchFamily="34" charset="-120"/>
              </a:rPr>
              <a:t>Format: 3 minutes to present, 2 minutes for questions.</a:t>
            </a:r>
            <a:endParaRPr lang="en-US" sz="1300" dirty="0"/>
          </a:p>
        </p:txBody>
      </p:sp>
      <p:sp>
        <p:nvSpPr>
          <p:cNvPr id="6" name="Text 4"/>
          <p:cNvSpPr/>
          <p:nvPr/>
        </p:nvSpPr>
        <p:spPr>
          <a:xfrm>
            <a:off x="548640" y="2514600"/>
            <a:ext cx="7315200" cy="320040"/>
          </a:xfrm>
          <a:prstGeom prst="rect">
            <a:avLst/>
          </a:prstGeom>
          <a:noFill/>
          <a:ln/>
        </p:spPr>
        <p:txBody>
          <a:bodyPr wrap="square" lIns="0" tIns="0" rIns="0" bIns="0" rtlCol="0" anchor="ctr"/>
          <a:lstStyle/>
          <a:p>
            <a:pPr marL="0" indent="0">
              <a:buNone/>
            </a:pPr>
            <a:r>
              <a:rPr lang="en-US" sz="1300" b="1" dirty="0">
                <a:solidFill>
                  <a:srgbClr val="0A3540"/>
                </a:solidFill>
                <a:latin typeface="Inter" pitchFamily="34" charset="0"/>
                <a:ea typeface="Inter" pitchFamily="34" charset="-122"/>
                <a:cs typeface="Inter" pitchFamily="34" charset="-120"/>
              </a:rPr>
              <a:t>Questions I'll ask</a:t>
            </a:r>
            <a:endParaRPr lang="en-US" sz="1300" dirty="0"/>
          </a:p>
        </p:txBody>
      </p:sp>
      <p:sp>
        <p:nvSpPr>
          <p:cNvPr id="7" name="Text 5"/>
          <p:cNvSpPr/>
          <p:nvPr/>
        </p:nvSpPr>
        <p:spPr>
          <a:xfrm>
            <a:off x="521208" y="28346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8" name="Text 6"/>
          <p:cNvSpPr/>
          <p:nvPr/>
        </p:nvSpPr>
        <p:spPr>
          <a:xfrm>
            <a:off x="804672" y="28529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What evidence do you have?</a:t>
            </a:r>
            <a:endParaRPr lang="en-US" sz="1150" dirty="0"/>
          </a:p>
        </p:txBody>
      </p:sp>
      <p:sp>
        <p:nvSpPr>
          <p:cNvPr id="9" name="Text 7"/>
          <p:cNvSpPr/>
          <p:nvPr/>
        </p:nvSpPr>
        <p:spPr>
          <a:xfrm>
            <a:off x="6249924" y="28346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0" name="Text 8"/>
          <p:cNvSpPr/>
          <p:nvPr/>
        </p:nvSpPr>
        <p:spPr>
          <a:xfrm>
            <a:off x="6533388" y="28529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Why does this need to be a fintech product?</a:t>
            </a:r>
            <a:endParaRPr lang="en-US" sz="1150" dirty="0"/>
          </a:p>
        </p:txBody>
      </p:sp>
      <p:sp>
        <p:nvSpPr>
          <p:cNvPr id="11" name="Text 9"/>
          <p:cNvSpPr/>
          <p:nvPr/>
        </p:nvSpPr>
        <p:spPr>
          <a:xfrm>
            <a:off x="521208" y="32918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2" name="Text 10"/>
          <p:cNvSpPr/>
          <p:nvPr/>
        </p:nvSpPr>
        <p:spPr>
          <a:xfrm>
            <a:off x="804672" y="33101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Why would users trust you?</a:t>
            </a:r>
            <a:endParaRPr lang="en-US" sz="1150" dirty="0"/>
          </a:p>
        </p:txBody>
      </p:sp>
      <p:sp>
        <p:nvSpPr>
          <p:cNvPr id="13" name="Text 11"/>
          <p:cNvSpPr/>
          <p:nvPr/>
        </p:nvSpPr>
        <p:spPr>
          <a:xfrm>
            <a:off x="6249924" y="32918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4" name="Text 12"/>
          <p:cNvSpPr/>
          <p:nvPr/>
        </p:nvSpPr>
        <p:spPr>
          <a:xfrm>
            <a:off x="6533388" y="33101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Who pays?</a:t>
            </a:r>
            <a:endParaRPr lang="en-US" sz="1150" dirty="0"/>
          </a:p>
        </p:txBody>
      </p:sp>
      <p:sp>
        <p:nvSpPr>
          <p:cNvPr id="15" name="Text 13"/>
          <p:cNvSpPr/>
          <p:nvPr/>
        </p:nvSpPr>
        <p:spPr>
          <a:xfrm>
            <a:off x="521208" y="37490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6" name="Text 14"/>
          <p:cNvSpPr/>
          <p:nvPr/>
        </p:nvSpPr>
        <p:spPr>
          <a:xfrm>
            <a:off x="804672" y="37673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What happens if users don't have smartphones?</a:t>
            </a:r>
            <a:endParaRPr lang="en-US" sz="1150" dirty="0"/>
          </a:p>
        </p:txBody>
      </p:sp>
      <p:sp>
        <p:nvSpPr>
          <p:cNvPr id="17" name="Text 15"/>
          <p:cNvSpPr/>
          <p:nvPr/>
        </p:nvSpPr>
        <p:spPr>
          <a:xfrm>
            <a:off x="6249924" y="37490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18" name="Text 16"/>
          <p:cNvSpPr/>
          <p:nvPr/>
        </p:nvSpPr>
        <p:spPr>
          <a:xfrm>
            <a:off x="6533388" y="37673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What happens when you scale?</a:t>
            </a:r>
            <a:endParaRPr lang="en-US" sz="1150" dirty="0"/>
          </a:p>
        </p:txBody>
      </p:sp>
      <p:sp>
        <p:nvSpPr>
          <p:cNvPr id="19" name="Text 17"/>
          <p:cNvSpPr/>
          <p:nvPr/>
        </p:nvSpPr>
        <p:spPr>
          <a:xfrm>
            <a:off x="521208" y="42062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0" name="Text 18"/>
          <p:cNvSpPr/>
          <p:nvPr/>
        </p:nvSpPr>
        <p:spPr>
          <a:xfrm>
            <a:off x="804672" y="42245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Who could be negatively affected?</a:t>
            </a:r>
            <a:endParaRPr lang="en-US" sz="1150" dirty="0"/>
          </a:p>
        </p:txBody>
      </p:sp>
      <p:sp>
        <p:nvSpPr>
          <p:cNvPr id="21" name="Text 19"/>
          <p:cNvSpPr/>
          <p:nvPr/>
        </p:nvSpPr>
        <p:spPr>
          <a:xfrm>
            <a:off x="6249924" y="4206240"/>
            <a:ext cx="237744" cy="256032"/>
          </a:xfrm>
          <a:prstGeom prst="rect">
            <a:avLst/>
          </a:prstGeom>
          <a:noFill/>
          <a:ln/>
        </p:spPr>
        <p:txBody>
          <a:bodyPr wrap="square" lIns="0" tIns="0" rIns="0" bIns="0" rtlCol="0" anchor="ctr"/>
          <a:lstStyle/>
          <a:p>
            <a:pPr marL="0" indent="0" algn="ctr">
              <a:buNone/>
            </a:pPr>
            <a:r>
              <a:rPr lang="en-US" sz="1500" b="1" dirty="0">
                <a:solidFill>
                  <a:srgbClr val="7ED0E8"/>
                </a:solidFill>
                <a:latin typeface="Inter" pitchFamily="34" charset="0"/>
                <a:ea typeface="Inter" pitchFamily="34" charset="-122"/>
                <a:cs typeface="Inter" pitchFamily="34" charset="-120"/>
              </a:rPr>
              <a:t>›</a:t>
            </a:r>
            <a:endParaRPr lang="en-US" sz="1500" dirty="0"/>
          </a:p>
        </p:txBody>
      </p:sp>
      <p:sp>
        <p:nvSpPr>
          <p:cNvPr id="22" name="Text 20"/>
          <p:cNvSpPr/>
          <p:nvPr/>
        </p:nvSpPr>
        <p:spPr>
          <a:xfrm>
            <a:off x="6533388" y="4224528"/>
            <a:ext cx="5106924" cy="457200"/>
          </a:xfrm>
          <a:prstGeom prst="rect">
            <a:avLst/>
          </a:prstGeom>
          <a:noFill/>
          <a:ln/>
        </p:spPr>
        <p:txBody>
          <a:bodyPr wrap="square" lIns="0" tIns="0" rIns="0" bIns="0" rtlCol="0" anchor="t"/>
          <a:lstStyle/>
          <a:p>
            <a:pPr marL="0" indent="0">
              <a:buNone/>
            </a:pPr>
            <a:r>
              <a:rPr lang="en-US" sz="1150" dirty="0">
                <a:solidFill>
                  <a:srgbClr val="0B2530"/>
                </a:solidFill>
                <a:latin typeface="Inter" pitchFamily="34" charset="0"/>
                <a:ea typeface="Inter" pitchFamily="34" charset="-122"/>
                <a:cs typeface="Inter" pitchFamily="34" charset="-120"/>
              </a:rPr>
              <a:t>Why is this sustainable? What will you test first?</a:t>
            </a:r>
            <a:endParaRPr lang="en-US" sz="1150" dirty="0"/>
          </a:p>
        </p:txBody>
      </p:sp>
      <p:sp>
        <p:nvSpPr>
          <p:cNvPr id="23" name="Text 21"/>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THE 3-MINUTE PITCH</a:t>
            </a:r>
            <a:endParaRPr lang="en-US" sz="1000" dirty="0"/>
          </a:p>
        </p:txBody>
      </p:sp>
      <p:sp>
        <p:nvSpPr>
          <p:cNvPr id="24" name="Text 22"/>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9692640" y="-2743200"/>
            <a:ext cx="5486400" cy="5486400"/>
          </a:xfrm>
          <a:prstGeom prst="ellipse">
            <a:avLst/>
          </a:prstGeom>
          <a:solidFill>
            <a:srgbClr val="7ED0E8"/>
          </a:solidFill>
          <a:ln/>
        </p:spPr>
      </p:sp>
      <p:sp>
        <p:nvSpPr>
          <p:cNvPr id="3" name="Shape 1"/>
          <p:cNvSpPr/>
          <p:nvPr/>
        </p:nvSpPr>
        <p:spPr>
          <a:xfrm>
            <a:off x="548640" y="914400"/>
            <a:ext cx="914400" cy="914400"/>
          </a:xfrm>
          <a:prstGeom prst="ellipse">
            <a:avLst/>
          </a:prstGeom>
          <a:solidFill>
            <a:srgbClr val="165A69"/>
          </a:solidFill>
          <a:ln/>
        </p:spPr>
      </p:sp>
      <p:pic>
        <p:nvPicPr>
          <p:cNvPr id="4" name="Image 0" descr="/home/claude/mentorship_deck/icons/shield_navy.png"/>
          <p:cNvPicPr>
            <a:picLocks noChangeAspect="1"/>
          </p:cNvPicPr>
          <p:nvPr/>
        </p:nvPicPr>
        <p:blipFill>
          <a:blip r:embed="rId3"/>
          <a:stretch>
            <a:fillRect/>
          </a:stretch>
        </p:blipFill>
        <p:spPr>
          <a:xfrm>
            <a:off x="777240" y="1143000"/>
            <a:ext cx="457200" cy="457200"/>
          </a:xfrm>
          <a:prstGeom prst="rect">
            <a:avLst/>
          </a:prstGeom>
        </p:spPr>
      </p:pic>
      <p:sp>
        <p:nvSpPr>
          <p:cNvPr id="5" name="Text 2"/>
          <p:cNvSpPr/>
          <p:nvPr/>
        </p:nvSpPr>
        <p:spPr>
          <a:xfrm>
            <a:off x="548640" y="2011680"/>
            <a:ext cx="8686800" cy="320040"/>
          </a:xfrm>
          <a:prstGeom prst="rect">
            <a:avLst/>
          </a:prstGeom>
          <a:noFill/>
          <a:ln/>
        </p:spPr>
        <p:txBody>
          <a:bodyPr wrap="square" lIns="0" tIns="0" rIns="0" bIns="0" rtlCol="0" anchor="ctr"/>
          <a:lstStyle/>
          <a:p>
            <a:pPr marL="0" indent="0">
              <a:buNone/>
            </a:pPr>
            <a:r>
              <a:rPr lang="en-US" sz="1300" b="1" kern="0" spc="200" dirty="0">
                <a:solidFill>
                  <a:srgbClr val="7ED0E8"/>
                </a:solidFill>
                <a:latin typeface="Inter" pitchFamily="34" charset="0"/>
                <a:ea typeface="Inter" pitchFamily="34" charset="-122"/>
                <a:cs typeface="Inter" pitchFamily="34" charset="-120"/>
              </a:rPr>
              <a:t>THE CORE MESSAGE</a:t>
            </a:r>
            <a:endParaRPr lang="en-US" sz="1300" dirty="0"/>
          </a:p>
        </p:txBody>
      </p:sp>
      <p:sp>
        <p:nvSpPr>
          <p:cNvPr id="6" name="Text 3"/>
          <p:cNvSpPr/>
          <p:nvPr/>
        </p:nvSpPr>
        <p:spPr>
          <a:xfrm>
            <a:off x="548640" y="2331720"/>
            <a:ext cx="10177272" cy="1005840"/>
          </a:xfrm>
          <a:prstGeom prst="rect">
            <a:avLst/>
          </a:prstGeom>
          <a:noFill/>
          <a:ln/>
        </p:spPr>
        <p:txBody>
          <a:bodyPr wrap="square" lIns="0" tIns="0" rIns="0" bIns="0" rtlCol="0" anchor="ctr"/>
          <a:lstStyle/>
          <a:p>
            <a:pPr marL="0" indent="0">
              <a:buNone/>
            </a:pPr>
            <a:r>
              <a:rPr lang="en-US" sz="3200" b="1" dirty="0">
                <a:solidFill>
                  <a:srgbClr val="FFFFFF"/>
                </a:solidFill>
                <a:latin typeface="Inter" pitchFamily="34" charset="0"/>
                <a:ea typeface="Inter" pitchFamily="34" charset="-122"/>
                <a:cs typeface="Inter" pitchFamily="34" charset="-120"/>
              </a:rPr>
              <a:t>Don't build what you haven't understood.</a:t>
            </a:r>
            <a:endParaRPr lang="en-US" sz="3200" dirty="0"/>
          </a:p>
        </p:txBody>
      </p:sp>
      <p:sp>
        <p:nvSpPr>
          <p:cNvPr id="7" name="Text 4"/>
          <p:cNvSpPr/>
          <p:nvPr/>
        </p:nvSpPr>
        <p:spPr>
          <a:xfrm>
            <a:off x="548640" y="3520440"/>
            <a:ext cx="11091672" cy="457200"/>
          </a:xfrm>
          <a:prstGeom prst="rect">
            <a:avLst/>
          </a:prstGeom>
          <a:noFill/>
          <a:ln/>
        </p:spPr>
        <p:txBody>
          <a:bodyPr wrap="square" lIns="0" tIns="0" rIns="0" bIns="0" rtlCol="0" anchor="ctr"/>
          <a:lstStyle/>
          <a:p>
            <a:pPr marL="0" indent="0" algn="ctr">
              <a:buNone/>
            </a:pPr>
            <a:r>
              <a:rPr lang="en-US" sz="1350" b="1" dirty="0">
                <a:solidFill>
                  <a:srgbClr val="7ED0E8"/>
                </a:solidFill>
                <a:latin typeface="Inter" pitchFamily="34" charset="0"/>
                <a:ea typeface="Inter" pitchFamily="34" charset="-122"/>
                <a:cs typeface="Inter" pitchFamily="34" charset="-120"/>
              </a:rPr>
              <a:t>UNDERSTAND</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DEFINE</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EXPLORE</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BUILD</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TEST</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LEARN</a:t>
            </a:r>
            <a:r>
              <a:rPr lang="en-US" sz="1350" b="1" dirty="0">
                <a:solidFill>
                  <a:srgbClr val="51707A"/>
                </a:solidFill>
                <a:latin typeface="Inter" pitchFamily="34" charset="0"/>
                <a:ea typeface="Inter" pitchFamily="34" charset="-122"/>
                <a:cs typeface="Inter" pitchFamily="34" charset="-120"/>
              </a:rPr>
              <a:t>   →   </a:t>
            </a:r>
            <a:r>
              <a:rPr lang="en-US" sz="1350" b="1" dirty="0">
                <a:solidFill>
                  <a:srgbClr val="7ED0E8"/>
                </a:solidFill>
                <a:latin typeface="Inter" pitchFamily="34" charset="0"/>
                <a:ea typeface="Inter" pitchFamily="34" charset="-122"/>
                <a:cs typeface="Inter" pitchFamily="34" charset="-120"/>
              </a:rPr>
              <a:t>IMPROVE</a:t>
            </a:r>
            <a:endParaRPr lang="en-US" sz="1350" dirty="0"/>
          </a:p>
        </p:txBody>
      </p:sp>
      <p:sp>
        <p:nvSpPr>
          <p:cNvPr id="8" name="Text 5"/>
          <p:cNvSpPr/>
          <p:nvPr/>
        </p:nvSpPr>
        <p:spPr>
          <a:xfrm>
            <a:off x="548640" y="4297680"/>
            <a:ext cx="10177272" cy="731520"/>
          </a:xfrm>
          <a:prstGeom prst="rect">
            <a:avLst/>
          </a:prstGeom>
          <a:noFill/>
          <a:ln/>
        </p:spPr>
        <p:txBody>
          <a:bodyPr wrap="square" lIns="0" tIns="0" rIns="0" bIns="0" rtlCol="0" anchor="ctr"/>
          <a:lstStyle/>
          <a:p>
            <a:pPr marL="0" indent="0">
              <a:lnSpc>
                <a:spcPct val="130000"/>
              </a:lnSpc>
              <a:buNone/>
            </a:pPr>
            <a:r>
              <a:rPr lang="en-US" sz="1500" i="1" dirty="0">
                <a:solidFill>
                  <a:srgbClr val="AFD8E4"/>
                </a:solidFill>
                <a:latin typeface="Inter" pitchFamily="34" charset="0"/>
                <a:ea typeface="Inter" pitchFamily="34" charset="-122"/>
                <a:cs typeface="Inter" pitchFamily="34" charset="-120"/>
              </a:rPr>
              <a:t>Your first idea is not your final solution. Your first prototype is not your final product. Your users are your teachers.</a:t>
            </a:r>
            <a:endParaRPr lang="en-US" sz="1500" dirty="0"/>
          </a:p>
        </p:txBody>
      </p:sp>
      <p:sp>
        <p:nvSpPr>
          <p:cNvPr id="9" name="Text 6"/>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THE MENTOR'S RULE</a:t>
            </a:r>
            <a:endParaRPr lang="en-US" sz="1000" dirty="0"/>
          </a:p>
        </p:txBody>
      </p:sp>
      <p:sp>
        <p:nvSpPr>
          <p:cNvPr id="10" name="Text 7"/>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BEFORE WE MEET AGAIN</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Take-Home Assignment</a:t>
            </a:r>
            <a:endParaRPr lang="en-US" sz="2800" dirty="0"/>
          </a:p>
        </p:txBody>
      </p:sp>
      <p:sp>
        <p:nvSpPr>
          <p:cNvPr id="4" name="Text 2"/>
          <p:cNvSpPr/>
          <p:nvPr/>
        </p:nvSpPr>
        <p:spPr>
          <a:xfrm>
            <a:off x="548640" y="1600200"/>
            <a:ext cx="11091672" cy="365760"/>
          </a:xfrm>
          <a:prstGeom prst="rect">
            <a:avLst/>
          </a:prstGeom>
          <a:noFill/>
          <a:ln/>
        </p:spPr>
        <p:txBody>
          <a:bodyPr wrap="square" lIns="0" tIns="0" rIns="0" bIns="0" rtlCol="0" anchor="ctr"/>
          <a:lstStyle/>
          <a:p>
            <a:pPr marL="0" indent="0">
              <a:buNone/>
            </a:pPr>
            <a:r>
              <a:rPr lang="en-US" sz="1250" dirty="0">
                <a:solidFill>
                  <a:srgbClr val="0B2530"/>
                </a:solidFill>
                <a:latin typeface="Inter" pitchFamily="34" charset="0"/>
                <a:ea typeface="Inter" pitchFamily="34" charset="-122"/>
                <a:cs typeface="Inter" pitchFamily="34" charset="-120"/>
              </a:rPr>
              <a:t>Before the next mentorship session, each team should conduct 5–10 user interviews and return with:</a:t>
            </a:r>
            <a:endParaRPr lang="en-US" sz="1250" dirty="0"/>
          </a:p>
        </p:txBody>
      </p:sp>
      <p:sp>
        <p:nvSpPr>
          <p:cNvPr id="5" name="Text 3"/>
          <p:cNvSpPr/>
          <p:nvPr/>
        </p:nvSpPr>
        <p:spPr>
          <a:xfrm>
            <a:off x="521208" y="20574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6" name="Text 4"/>
          <p:cNvSpPr/>
          <p:nvPr/>
        </p:nvSpPr>
        <p:spPr>
          <a:xfrm>
            <a:off x="804672" y="20939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User Persona</a:t>
            </a:r>
            <a:endParaRPr lang="en-US" sz="1150" dirty="0"/>
          </a:p>
        </p:txBody>
      </p:sp>
      <p:sp>
        <p:nvSpPr>
          <p:cNvPr id="7" name="Text 5"/>
          <p:cNvSpPr/>
          <p:nvPr/>
        </p:nvSpPr>
        <p:spPr>
          <a:xfrm>
            <a:off x="4340352" y="20574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8" name="Text 6"/>
          <p:cNvSpPr/>
          <p:nvPr/>
        </p:nvSpPr>
        <p:spPr>
          <a:xfrm>
            <a:off x="4623816" y="20939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Empathy Map</a:t>
            </a:r>
            <a:endParaRPr lang="en-US" sz="1150" dirty="0"/>
          </a:p>
        </p:txBody>
      </p:sp>
      <p:sp>
        <p:nvSpPr>
          <p:cNvPr id="9" name="Text 7"/>
          <p:cNvSpPr/>
          <p:nvPr/>
        </p:nvSpPr>
        <p:spPr>
          <a:xfrm>
            <a:off x="8159496" y="20574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10" name="Text 8"/>
          <p:cNvSpPr/>
          <p:nvPr/>
        </p:nvSpPr>
        <p:spPr>
          <a:xfrm>
            <a:off x="8442960" y="20939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User Journey</a:t>
            </a:r>
            <a:endParaRPr lang="en-US" sz="1150" dirty="0"/>
          </a:p>
        </p:txBody>
      </p:sp>
      <p:sp>
        <p:nvSpPr>
          <p:cNvPr id="11" name="Text 9"/>
          <p:cNvSpPr/>
          <p:nvPr/>
        </p:nvSpPr>
        <p:spPr>
          <a:xfrm>
            <a:off x="521208" y="25146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12" name="Text 10"/>
          <p:cNvSpPr/>
          <p:nvPr/>
        </p:nvSpPr>
        <p:spPr>
          <a:xfrm>
            <a:off x="804672" y="25511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Problem Statement</a:t>
            </a:r>
            <a:endParaRPr lang="en-US" sz="1150" dirty="0"/>
          </a:p>
        </p:txBody>
      </p:sp>
      <p:sp>
        <p:nvSpPr>
          <p:cNvPr id="13" name="Text 11"/>
          <p:cNvSpPr/>
          <p:nvPr/>
        </p:nvSpPr>
        <p:spPr>
          <a:xfrm>
            <a:off x="4340352" y="25146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14" name="Text 12"/>
          <p:cNvSpPr/>
          <p:nvPr/>
        </p:nvSpPr>
        <p:spPr>
          <a:xfrm>
            <a:off x="4623816" y="25511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How Might We statement</a:t>
            </a:r>
            <a:endParaRPr lang="en-US" sz="1150" dirty="0"/>
          </a:p>
        </p:txBody>
      </p:sp>
      <p:sp>
        <p:nvSpPr>
          <p:cNvPr id="15" name="Text 13"/>
          <p:cNvSpPr/>
          <p:nvPr/>
        </p:nvSpPr>
        <p:spPr>
          <a:xfrm>
            <a:off x="8159496" y="25146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16" name="Text 14"/>
          <p:cNvSpPr/>
          <p:nvPr/>
        </p:nvSpPr>
        <p:spPr>
          <a:xfrm>
            <a:off x="8442960" y="25511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Interview Findings</a:t>
            </a:r>
            <a:endParaRPr lang="en-US" sz="1150" dirty="0"/>
          </a:p>
        </p:txBody>
      </p:sp>
      <p:sp>
        <p:nvSpPr>
          <p:cNvPr id="17" name="Text 15"/>
          <p:cNvSpPr/>
          <p:nvPr/>
        </p:nvSpPr>
        <p:spPr>
          <a:xfrm>
            <a:off x="521208" y="29718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18" name="Text 16"/>
          <p:cNvSpPr/>
          <p:nvPr/>
        </p:nvSpPr>
        <p:spPr>
          <a:xfrm>
            <a:off x="804672" y="30083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Top 3 Insights</a:t>
            </a:r>
            <a:endParaRPr lang="en-US" sz="1150" dirty="0"/>
          </a:p>
        </p:txBody>
      </p:sp>
      <p:sp>
        <p:nvSpPr>
          <p:cNvPr id="19" name="Text 17"/>
          <p:cNvSpPr/>
          <p:nvPr/>
        </p:nvSpPr>
        <p:spPr>
          <a:xfrm>
            <a:off x="4340352" y="29718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20" name="Text 18"/>
          <p:cNvSpPr/>
          <p:nvPr/>
        </p:nvSpPr>
        <p:spPr>
          <a:xfrm>
            <a:off x="4623816" y="30083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Proposed Solution</a:t>
            </a:r>
            <a:endParaRPr lang="en-US" sz="1150" dirty="0"/>
          </a:p>
        </p:txBody>
      </p:sp>
      <p:sp>
        <p:nvSpPr>
          <p:cNvPr id="21" name="Text 19"/>
          <p:cNvSpPr/>
          <p:nvPr/>
        </p:nvSpPr>
        <p:spPr>
          <a:xfrm>
            <a:off x="8159496" y="29718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22" name="Text 20"/>
          <p:cNvSpPr/>
          <p:nvPr/>
        </p:nvSpPr>
        <p:spPr>
          <a:xfrm>
            <a:off x="8442960" y="30083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MVP</a:t>
            </a:r>
            <a:endParaRPr lang="en-US" sz="1150" dirty="0"/>
          </a:p>
        </p:txBody>
      </p:sp>
      <p:sp>
        <p:nvSpPr>
          <p:cNvPr id="23" name="Text 21"/>
          <p:cNvSpPr/>
          <p:nvPr/>
        </p:nvSpPr>
        <p:spPr>
          <a:xfrm>
            <a:off x="521208" y="34290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24" name="Text 22"/>
          <p:cNvSpPr/>
          <p:nvPr/>
        </p:nvSpPr>
        <p:spPr>
          <a:xfrm>
            <a:off x="804672" y="34655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Sustainability Canvas</a:t>
            </a:r>
            <a:endParaRPr lang="en-US" sz="1150" dirty="0"/>
          </a:p>
        </p:txBody>
      </p:sp>
      <p:sp>
        <p:nvSpPr>
          <p:cNvPr id="25" name="Text 23"/>
          <p:cNvSpPr/>
          <p:nvPr/>
        </p:nvSpPr>
        <p:spPr>
          <a:xfrm>
            <a:off x="4340352" y="34290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26" name="Text 24"/>
          <p:cNvSpPr/>
          <p:nvPr/>
        </p:nvSpPr>
        <p:spPr>
          <a:xfrm>
            <a:off x="4623816" y="34655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Biggest Assumption</a:t>
            </a:r>
            <a:endParaRPr lang="en-US" sz="1150" dirty="0"/>
          </a:p>
        </p:txBody>
      </p:sp>
      <p:sp>
        <p:nvSpPr>
          <p:cNvPr id="27" name="Text 25"/>
          <p:cNvSpPr/>
          <p:nvPr/>
        </p:nvSpPr>
        <p:spPr>
          <a:xfrm>
            <a:off x="8159496" y="3429000"/>
            <a:ext cx="237744" cy="256032"/>
          </a:xfrm>
          <a:prstGeom prst="rect">
            <a:avLst/>
          </a:prstGeom>
          <a:noFill/>
          <a:ln/>
        </p:spPr>
        <p:txBody>
          <a:bodyPr wrap="square" lIns="0" tIns="0" rIns="0" bIns="0" rtlCol="0" anchor="ctr"/>
          <a:lstStyle/>
          <a:p>
            <a:pPr marL="0" indent="0" algn="ctr">
              <a:buNone/>
            </a:pPr>
            <a:r>
              <a:rPr lang="en-US" sz="1500" b="1" dirty="0">
                <a:solidFill>
                  <a:srgbClr val="34C77B"/>
                </a:solidFill>
                <a:latin typeface="Inter" pitchFamily="34" charset="0"/>
                <a:ea typeface="Inter" pitchFamily="34" charset="-122"/>
                <a:cs typeface="Inter" pitchFamily="34" charset="-120"/>
              </a:rPr>
              <a:t>›</a:t>
            </a:r>
            <a:endParaRPr lang="en-US" sz="1500" dirty="0"/>
          </a:p>
        </p:txBody>
      </p:sp>
      <p:sp>
        <p:nvSpPr>
          <p:cNvPr id="28" name="Text 26"/>
          <p:cNvSpPr/>
          <p:nvPr/>
        </p:nvSpPr>
        <p:spPr>
          <a:xfrm>
            <a:off x="8442960" y="3465576"/>
            <a:ext cx="3197352" cy="365760"/>
          </a:xfrm>
          <a:prstGeom prst="rect">
            <a:avLst/>
          </a:prstGeom>
          <a:noFill/>
          <a:ln/>
        </p:spPr>
        <p:txBody>
          <a:bodyPr wrap="square" lIns="0" tIns="0" rIns="0" bIns="0" rtlCol="0" anchor="ctr"/>
          <a:lstStyle/>
          <a:p>
            <a:pPr marL="0" indent="0">
              <a:buNone/>
            </a:pPr>
            <a:r>
              <a:rPr lang="en-US" sz="1150" dirty="0">
                <a:solidFill>
                  <a:srgbClr val="0B2530"/>
                </a:solidFill>
                <a:latin typeface="Inter" pitchFamily="34" charset="0"/>
                <a:ea typeface="Inter" pitchFamily="34" charset="-122"/>
                <a:cs typeface="Inter" pitchFamily="34" charset="-120"/>
              </a:rPr>
              <a:t>Validation Plan</a:t>
            </a:r>
            <a:endParaRPr lang="en-US" sz="1150" dirty="0"/>
          </a:p>
        </p:txBody>
      </p:sp>
      <p:sp>
        <p:nvSpPr>
          <p:cNvPr id="29" name="Shape 27"/>
          <p:cNvSpPr/>
          <p:nvPr/>
        </p:nvSpPr>
        <p:spPr>
          <a:xfrm>
            <a:off x="548640" y="4206240"/>
            <a:ext cx="11091672" cy="1051560"/>
          </a:xfrm>
          <a:prstGeom prst="roundRect">
            <a:avLst>
              <a:gd name="adj" fmla="val 7826"/>
            </a:avLst>
          </a:prstGeom>
          <a:solidFill>
            <a:srgbClr val="0A3540"/>
          </a:solidFill>
          <a:ln/>
        </p:spPr>
      </p:sp>
      <p:sp>
        <p:nvSpPr>
          <p:cNvPr id="30" name="Text 28"/>
          <p:cNvSpPr/>
          <p:nvPr/>
        </p:nvSpPr>
        <p:spPr>
          <a:xfrm>
            <a:off x="777240" y="4334256"/>
            <a:ext cx="10634472" cy="274320"/>
          </a:xfrm>
          <a:prstGeom prst="rect">
            <a:avLst/>
          </a:prstGeom>
          <a:noFill/>
          <a:ln/>
        </p:spPr>
        <p:txBody>
          <a:bodyPr wrap="square" lIns="0" tIns="0" rIns="0" bIns="0" rtlCol="0" anchor="ctr"/>
          <a:lstStyle/>
          <a:p>
            <a:pPr marL="0" indent="0">
              <a:buNone/>
            </a:pPr>
            <a:r>
              <a:rPr lang="en-US" sz="1200" b="1" dirty="0">
                <a:solidFill>
                  <a:srgbClr val="7ED0E8"/>
                </a:solidFill>
                <a:latin typeface="Inter" pitchFamily="34" charset="0"/>
                <a:ea typeface="Inter" pitchFamily="34" charset="-122"/>
                <a:cs typeface="Inter" pitchFamily="34" charset="-120"/>
              </a:rPr>
              <a:t>Most important rule</a:t>
            </a:r>
            <a:endParaRPr lang="en-US" sz="1200" dirty="0"/>
          </a:p>
        </p:txBody>
      </p:sp>
      <p:sp>
        <p:nvSpPr>
          <p:cNvPr id="31" name="Text 29"/>
          <p:cNvSpPr/>
          <p:nvPr/>
        </p:nvSpPr>
        <p:spPr>
          <a:xfrm>
            <a:off x="777240" y="4608576"/>
            <a:ext cx="10634472" cy="548640"/>
          </a:xfrm>
          <a:prstGeom prst="rect">
            <a:avLst/>
          </a:prstGeom>
          <a:noFill/>
          <a:ln/>
        </p:spPr>
        <p:txBody>
          <a:bodyPr wrap="square" lIns="0" tIns="0" rIns="0" bIns="0" rtlCol="0" anchor="t"/>
          <a:lstStyle/>
          <a:p>
            <a:pPr marL="0" indent="0">
              <a:lnSpc>
                <a:spcPct val="120000"/>
              </a:lnSpc>
              <a:buNone/>
            </a:pPr>
            <a:r>
              <a:rPr lang="en-US" sz="1300" dirty="0">
                <a:solidFill>
                  <a:srgbClr val="AFD8E4"/>
                </a:solidFill>
                <a:latin typeface="Inter" pitchFamily="34" charset="0"/>
                <a:ea typeface="Inter" pitchFamily="34" charset="-122"/>
                <a:cs typeface="Inter" pitchFamily="34" charset="-120"/>
              </a:rPr>
              <a:t>No fabricated users. No invented statistics. No “market research” based only on Google. Talk to real people.</a:t>
            </a:r>
            <a:endParaRPr lang="en-US" sz="1300" dirty="0"/>
          </a:p>
        </p:txBody>
      </p:sp>
      <p:sp>
        <p:nvSpPr>
          <p:cNvPr id="32" name="Text 3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TAKE-HOME ASSIGNMENT</a:t>
            </a:r>
            <a:endParaRPr lang="en-US" sz="1000" dirty="0"/>
          </a:p>
        </p:txBody>
      </p:sp>
      <p:sp>
        <p:nvSpPr>
          <p:cNvPr id="33" name="Text 31"/>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MENTORSHIP LENS</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What I'll Look For As Your Mentor</a:t>
            </a:r>
            <a:endParaRPr lang="en-US" sz="2800" dirty="0"/>
          </a:p>
        </p:txBody>
      </p:sp>
      <p:sp>
        <p:nvSpPr>
          <p:cNvPr id="4" name="Shape 2"/>
          <p:cNvSpPr/>
          <p:nvPr/>
        </p:nvSpPr>
        <p:spPr>
          <a:xfrm>
            <a:off x="548640" y="1783080"/>
            <a:ext cx="502920" cy="502920"/>
          </a:xfrm>
          <a:prstGeom prst="ellipse">
            <a:avLst/>
          </a:prstGeom>
          <a:solidFill>
            <a:srgbClr val="0A3540"/>
          </a:solidFill>
          <a:ln/>
        </p:spPr>
      </p:sp>
      <p:pic>
        <p:nvPicPr>
          <p:cNvPr id="5" name="Image 0" descr="/home/claude/mentorship_deck/icons/user_navy.png"/>
          <p:cNvPicPr>
            <a:picLocks noChangeAspect="1"/>
          </p:cNvPicPr>
          <p:nvPr/>
        </p:nvPicPr>
        <p:blipFill>
          <a:blip r:embed="rId3"/>
          <a:stretch>
            <a:fillRect/>
          </a:stretch>
        </p:blipFill>
        <p:spPr>
          <a:xfrm>
            <a:off x="674370" y="1908810"/>
            <a:ext cx="251460" cy="251460"/>
          </a:xfrm>
          <a:prstGeom prst="rect">
            <a:avLst/>
          </a:prstGeom>
        </p:spPr>
      </p:pic>
      <p:sp>
        <p:nvSpPr>
          <p:cNvPr id="6" name="Text 3"/>
          <p:cNvSpPr/>
          <p:nvPr/>
        </p:nvSpPr>
        <p:spPr>
          <a:xfrm>
            <a:off x="1280160" y="1746504"/>
            <a:ext cx="4937760" cy="548640"/>
          </a:xfrm>
          <a:prstGeom prst="rect">
            <a:avLst/>
          </a:prstGeom>
          <a:noFill/>
          <a:ln/>
        </p:spPr>
        <p:txBody>
          <a:bodyPr wrap="square" lIns="0" tIns="0" rIns="0" bIns="0" rtlCol="0" anchor="ctr"/>
          <a:lstStyle/>
          <a:p>
            <a:pPr marL="0" indent="0">
              <a:buNone/>
            </a:pPr>
            <a:r>
              <a:rPr lang="en-US" sz="1400" b="1" dirty="0">
                <a:solidFill>
                  <a:srgbClr val="0B2530"/>
                </a:solidFill>
                <a:latin typeface="Inter" pitchFamily="34" charset="0"/>
                <a:ea typeface="Inter" pitchFamily="34" charset="-122"/>
                <a:cs typeface="Inter" pitchFamily="34" charset="-120"/>
              </a:rPr>
              <a:t>Evidence of real empathy work</a:t>
            </a:r>
            <a:endParaRPr lang="en-US" sz="1400" dirty="0"/>
          </a:p>
        </p:txBody>
      </p:sp>
      <p:sp>
        <p:nvSpPr>
          <p:cNvPr id="7" name="Text 4"/>
          <p:cNvSpPr/>
          <p:nvPr/>
        </p:nvSpPr>
        <p:spPr>
          <a:xfrm>
            <a:off x="6400800" y="1746504"/>
            <a:ext cx="5239512" cy="548640"/>
          </a:xfrm>
          <a:prstGeom prst="rect">
            <a:avLst/>
          </a:prstGeom>
          <a:noFill/>
          <a:ln/>
        </p:spPr>
        <p:txBody>
          <a:bodyPr wrap="square" lIns="0" tIns="0" rIns="0" bIns="0" rtlCol="0" anchor="ctr"/>
          <a:lstStyle/>
          <a:p>
            <a:pPr marL="0" indent="0">
              <a:buNone/>
            </a:pPr>
            <a:r>
              <a:rPr lang="en-US" sz="1200" dirty="0">
                <a:solidFill>
                  <a:srgbClr val="51707A"/>
                </a:solidFill>
                <a:latin typeface="Inter" pitchFamily="34" charset="0"/>
                <a:ea typeface="Inter" pitchFamily="34" charset="-122"/>
                <a:cs typeface="Inter" pitchFamily="34" charset="-120"/>
              </a:rPr>
              <a:t>You talked to, watched, or deeply understand a real Ghanaian user — not an assumed one.</a:t>
            </a:r>
            <a:endParaRPr lang="en-US" sz="1200" dirty="0"/>
          </a:p>
        </p:txBody>
      </p:sp>
      <p:sp>
        <p:nvSpPr>
          <p:cNvPr id="8" name="Shape 5"/>
          <p:cNvSpPr/>
          <p:nvPr/>
        </p:nvSpPr>
        <p:spPr>
          <a:xfrm>
            <a:off x="548640" y="2441448"/>
            <a:ext cx="11091672" cy="0"/>
          </a:xfrm>
          <a:prstGeom prst="line">
            <a:avLst/>
          </a:prstGeom>
          <a:noFill/>
          <a:ln w="15875">
            <a:solidFill>
              <a:srgbClr val="EFF8FA"/>
            </a:solidFill>
            <a:prstDash val="solid"/>
          </a:ln>
        </p:spPr>
      </p:sp>
      <p:sp>
        <p:nvSpPr>
          <p:cNvPr id="9" name="Shape 6"/>
          <p:cNvSpPr/>
          <p:nvPr/>
        </p:nvSpPr>
        <p:spPr>
          <a:xfrm>
            <a:off x="548640" y="2624328"/>
            <a:ext cx="502920" cy="502920"/>
          </a:xfrm>
          <a:prstGeom prst="ellipse">
            <a:avLst/>
          </a:prstGeom>
          <a:solidFill>
            <a:srgbClr val="165A69"/>
          </a:solidFill>
          <a:ln/>
        </p:spPr>
      </p:sp>
      <p:pic>
        <p:nvPicPr>
          <p:cNvPr id="10" name="Image 1" descr="/home/claude/mentorship_deck/icons/clipboard_navy.png"/>
          <p:cNvPicPr>
            <a:picLocks noChangeAspect="1"/>
          </p:cNvPicPr>
          <p:nvPr/>
        </p:nvPicPr>
        <p:blipFill>
          <a:blip r:embed="rId4"/>
          <a:stretch>
            <a:fillRect/>
          </a:stretch>
        </p:blipFill>
        <p:spPr>
          <a:xfrm>
            <a:off x="674370" y="2750058"/>
            <a:ext cx="251460" cy="251460"/>
          </a:xfrm>
          <a:prstGeom prst="rect">
            <a:avLst/>
          </a:prstGeom>
        </p:spPr>
      </p:pic>
      <p:sp>
        <p:nvSpPr>
          <p:cNvPr id="11" name="Text 7"/>
          <p:cNvSpPr/>
          <p:nvPr/>
        </p:nvSpPr>
        <p:spPr>
          <a:xfrm>
            <a:off x="1280160" y="2587752"/>
            <a:ext cx="4937760" cy="548640"/>
          </a:xfrm>
          <a:prstGeom prst="rect">
            <a:avLst/>
          </a:prstGeom>
          <a:noFill/>
          <a:ln/>
        </p:spPr>
        <p:txBody>
          <a:bodyPr wrap="square" lIns="0" tIns="0" rIns="0" bIns="0" rtlCol="0" anchor="ctr"/>
          <a:lstStyle/>
          <a:p>
            <a:pPr marL="0" indent="0">
              <a:buNone/>
            </a:pPr>
            <a:r>
              <a:rPr lang="en-US" sz="1400" b="1" dirty="0">
                <a:solidFill>
                  <a:srgbClr val="0B2530"/>
                </a:solidFill>
                <a:latin typeface="Inter" pitchFamily="34" charset="0"/>
                <a:ea typeface="Inter" pitchFamily="34" charset="-122"/>
                <a:cs typeface="Inter" pitchFamily="34" charset="-120"/>
              </a:rPr>
              <a:t>A sharp, human problem statement</a:t>
            </a:r>
            <a:endParaRPr lang="en-US" sz="1400" dirty="0"/>
          </a:p>
        </p:txBody>
      </p:sp>
      <p:sp>
        <p:nvSpPr>
          <p:cNvPr id="12" name="Text 8"/>
          <p:cNvSpPr/>
          <p:nvPr/>
        </p:nvSpPr>
        <p:spPr>
          <a:xfrm>
            <a:off x="6400800" y="2587752"/>
            <a:ext cx="5239512" cy="548640"/>
          </a:xfrm>
          <a:prstGeom prst="rect">
            <a:avLst/>
          </a:prstGeom>
          <a:noFill/>
          <a:ln/>
        </p:spPr>
        <p:txBody>
          <a:bodyPr wrap="square" lIns="0" tIns="0" rIns="0" bIns="0" rtlCol="0" anchor="ctr"/>
          <a:lstStyle/>
          <a:p>
            <a:pPr marL="0" indent="0">
              <a:buNone/>
            </a:pPr>
            <a:r>
              <a:rPr lang="en-US" sz="1200" dirty="0">
                <a:solidFill>
                  <a:srgbClr val="51707A"/>
                </a:solidFill>
                <a:latin typeface="Inter" pitchFamily="34" charset="0"/>
                <a:ea typeface="Inter" pitchFamily="34" charset="-122"/>
                <a:cs typeface="Inter" pitchFamily="34" charset="-120"/>
              </a:rPr>
              <a:t>One clear sentence about whose problem you're solving and why — not a feature list.</a:t>
            </a:r>
            <a:endParaRPr lang="en-US" sz="1200" dirty="0"/>
          </a:p>
        </p:txBody>
      </p:sp>
      <p:sp>
        <p:nvSpPr>
          <p:cNvPr id="13" name="Shape 9"/>
          <p:cNvSpPr/>
          <p:nvPr/>
        </p:nvSpPr>
        <p:spPr>
          <a:xfrm>
            <a:off x="548640" y="3282696"/>
            <a:ext cx="11091672" cy="0"/>
          </a:xfrm>
          <a:prstGeom prst="line">
            <a:avLst/>
          </a:prstGeom>
          <a:noFill/>
          <a:ln w="15875">
            <a:solidFill>
              <a:srgbClr val="EFF8FA"/>
            </a:solidFill>
            <a:prstDash val="solid"/>
          </a:ln>
        </p:spPr>
      </p:sp>
      <p:sp>
        <p:nvSpPr>
          <p:cNvPr id="14" name="Shape 10"/>
          <p:cNvSpPr/>
          <p:nvPr/>
        </p:nvSpPr>
        <p:spPr>
          <a:xfrm>
            <a:off x="548640" y="3465576"/>
            <a:ext cx="502920" cy="502920"/>
          </a:xfrm>
          <a:prstGeom prst="ellipse">
            <a:avLst/>
          </a:prstGeom>
          <a:solidFill>
            <a:srgbClr val="0A3540"/>
          </a:solidFill>
          <a:ln/>
        </p:spPr>
      </p:sp>
      <p:pic>
        <p:nvPicPr>
          <p:cNvPr id="15" name="Image 2" descr="/home/claude/mentorship_deck/icons/bolt_navy.png"/>
          <p:cNvPicPr>
            <a:picLocks noChangeAspect="1"/>
          </p:cNvPicPr>
          <p:nvPr/>
        </p:nvPicPr>
        <p:blipFill>
          <a:blip r:embed="rId5"/>
          <a:stretch>
            <a:fillRect/>
          </a:stretch>
        </p:blipFill>
        <p:spPr>
          <a:xfrm>
            <a:off x="674370" y="3591306"/>
            <a:ext cx="251460" cy="251460"/>
          </a:xfrm>
          <a:prstGeom prst="rect">
            <a:avLst/>
          </a:prstGeom>
        </p:spPr>
      </p:pic>
      <p:sp>
        <p:nvSpPr>
          <p:cNvPr id="16" name="Text 11"/>
          <p:cNvSpPr/>
          <p:nvPr/>
        </p:nvSpPr>
        <p:spPr>
          <a:xfrm>
            <a:off x="1280160" y="3429000"/>
            <a:ext cx="4937760" cy="548640"/>
          </a:xfrm>
          <a:prstGeom prst="rect">
            <a:avLst/>
          </a:prstGeom>
          <a:noFill/>
          <a:ln/>
        </p:spPr>
        <p:txBody>
          <a:bodyPr wrap="square" lIns="0" tIns="0" rIns="0" bIns="0" rtlCol="0" anchor="ctr"/>
          <a:lstStyle/>
          <a:p>
            <a:pPr marL="0" indent="0">
              <a:buNone/>
            </a:pPr>
            <a:r>
              <a:rPr lang="en-US" sz="1400" b="1" dirty="0">
                <a:solidFill>
                  <a:srgbClr val="0B2530"/>
                </a:solidFill>
                <a:latin typeface="Inter" pitchFamily="34" charset="0"/>
                <a:ea typeface="Inter" pitchFamily="34" charset="-122"/>
                <a:cs typeface="Inter" pitchFamily="34" charset="-120"/>
              </a:rPr>
              <a:t>A real range explored, then a testable prototype</a:t>
            </a:r>
            <a:endParaRPr lang="en-US" sz="1400" dirty="0"/>
          </a:p>
        </p:txBody>
      </p:sp>
      <p:sp>
        <p:nvSpPr>
          <p:cNvPr id="17" name="Text 12"/>
          <p:cNvSpPr/>
          <p:nvPr/>
        </p:nvSpPr>
        <p:spPr>
          <a:xfrm>
            <a:off x="6400800" y="3429000"/>
            <a:ext cx="5239512" cy="548640"/>
          </a:xfrm>
          <a:prstGeom prst="rect">
            <a:avLst/>
          </a:prstGeom>
          <a:noFill/>
          <a:ln/>
        </p:spPr>
        <p:txBody>
          <a:bodyPr wrap="square" lIns="0" tIns="0" rIns="0" bIns="0" rtlCol="0" anchor="ctr"/>
          <a:lstStyle/>
          <a:p>
            <a:pPr marL="0" indent="0">
              <a:buNone/>
            </a:pPr>
            <a:r>
              <a:rPr lang="en-US" sz="1200" dirty="0">
                <a:solidFill>
                  <a:srgbClr val="51707A"/>
                </a:solidFill>
                <a:latin typeface="Inter" pitchFamily="34" charset="0"/>
                <a:ea typeface="Inter" pitchFamily="34" charset="-122"/>
                <a:cs typeface="Inter" pitchFamily="34" charset="-120"/>
              </a:rPr>
              <a:t>More than your first idea — and something a real user could react to, not just a plan.</a:t>
            </a:r>
            <a:endParaRPr lang="en-US" sz="1200" dirty="0"/>
          </a:p>
        </p:txBody>
      </p:sp>
      <p:sp>
        <p:nvSpPr>
          <p:cNvPr id="18" name="Shape 13"/>
          <p:cNvSpPr/>
          <p:nvPr/>
        </p:nvSpPr>
        <p:spPr>
          <a:xfrm>
            <a:off x="548640" y="4123944"/>
            <a:ext cx="11091672" cy="0"/>
          </a:xfrm>
          <a:prstGeom prst="line">
            <a:avLst/>
          </a:prstGeom>
          <a:noFill/>
          <a:ln w="15875">
            <a:solidFill>
              <a:srgbClr val="EFF8FA"/>
            </a:solidFill>
            <a:prstDash val="solid"/>
          </a:ln>
        </p:spPr>
      </p:sp>
      <p:sp>
        <p:nvSpPr>
          <p:cNvPr id="19" name="Shape 14"/>
          <p:cNvSpPr/>
          <p:nvPr/>
        </p:nvSpPr>
        <p:spPr>
          <a:xfrm>
            <a:off x="548640" y="4306824"/>
            <a:ext cx="502920" cy="502920"/>
          </a:xfrm>
          <a:prstGeom prst="ellipse">
            <a:avLst/>
          </a:prstGeom>
          <a:solidFill>
            <a:srgbClr val="165A69"/>
          </a:solidFill>
          <a:ln/>
        </p:spPr>
      </p:sp>
      <p:pic>
        <p:nvPicPr>
          <p:cNvPr id="20" name="Image 3" descr="/home/claude/mentorship_deck/icons/shield_navy.png"/>
          <p:cNvPicPr>
            <a:picLocks noChangeAspect="1"/>
          </p:cNvPicPr>
          <p:nvPr/>
        </p:nvPicPr>
        <p:blipFill>
          <a:blip r:embed="rId6"/>
          <a:stretch>
            <a:fillRect/>
          </a:stretch>
        </p:blipFill>
        <p:spPr>
          <a:xfrm>
            <a:off x="674370" y="4432554"/>
            <a:ext cx="251460" cy="251460"/>
          </a:xfrm>
          <a:prstGeom prst="rect">
            <a:avLst/>
          </a:prstGeom>
        </p:spPr>
      </p:pic>
      <p:sp>
        <p:nvSpPr>
          <p:cNvPr id="21" name="Text 15"/>
          <p:cNvSpPr/>
          <p:nvPr/>
        </p:nvSpPr>
        <p:spPr>
          <a:xfrm>
            <a:off x="1280160" y="4270248"/>
            <a:ext cx="4937760" cy="548640"/>
          </a:xfrm>
          <a:prstGeom prst="rect">
            <a:avLst/>
          </a:prstGeom>
          <a:noFill/>
          <a:ln/>
        </p:spPr>
        <p:txBody>
          <a:bodyPr wrap="square" lIns="0" tIns="0" rIns="0" bIns="0" rtlCol="0" anchor="ctr"/>
          <a:lstStyle/>
          <a:p>
            <a:pPr marL="0" indent="0">
              <a:buNone/>
            </a:pPr>
            <a:r>
              <a:rPr lang="en-US" sz="1400" b="1" dirty="0">
                <a:solidFill>
                  <a:srgbClr val="0B2530"/>
                </a:solidFill>
                <a:latin typeface="Inter" pitchFamily="34" charset="0"/>
                <a:ea typeface="Inter" pitchFamily="34" charset="-122"/>
                <a:cs typeface="Inter" pitchFamily="34" charset="-120"/>
              </a:rPr>
              <a:t>Honest engagement with trust &amp; sustainability</a:t>
            </a:r>
            <a:endParaRPr lang="en-US" sz="1400" dirty="0"/>
          </a:p>
        </p:txBody>
      </p:sp>
      <p:sp>
        <p:nvSpPr>
          <p:cNvPr id="22" name="Text 16"/>
          <p:cNvSpPr/>
          <p:nvPr/>
        </p:nvSpPr>
        <p:spPr>
          <a:xfrm>
            <a:off x="6400800" y="4270248"/>
            <a:ext cx="5239512" cy="548640"/>
          </a:xfrm>
          <a:prstGeom prst="rect">
            <a:avLst/>
          </a:prstGeom>
          <a:noFill/>
          <a:ln/>
        </p:spPr>
        <p:txBody>
          <a:bodyPr wrap="square" lIns="0" tIns="0" rIns="0" bIns="0" rtlCol="0" anchor="ctr"/>
          <a:lstStyle/>
          <a:p>
            <a:pPr marL="0" indent="0">
              <a:buNone/>
            </a:pPr>
            <a:r>
              <a:rPr lang="en-US" sz="1200" dirty="0">
                <a:solidFill>
                  <a:srgbClr val="51707A"/>
                </a:solidFill>
                <a:latin typeface="Inter" pitchFamily="34" charset="0"/>
                <a:ea typeface="Inter" pitchFamily="34" charset="-122"/>
                <a:cs typeface="Inter" pitchFamily="34" charset="-120"/>
              </a:rPr>
              <a:t>Not bolted on for demo day — reflected in real design decisions.</a:t>
            </a:r>
            <a:endParaRPr lang="en-US" sz="1200" dirty="0"/>
          </a:p>
        </p:txBody>
      </p:sp>
      <p:sp>
        <p:nvSpPr>
          <p:cNvPr id="23" name="Shape 17"/>
          <p:cNvSpPr/>
          <p:nvPr/>
        </p:nvSpPr>
        <p:spPr>
          <a:xfrm>
            <a:off x="548640" y="4965192"/>
            <a:ext cx="11091672" cy="0"/>
          </a:xfrm>
          <a:prstGeom prst="line">
            <a:avLst/>
          </a:prstGeom>
          <a:noFill/>
          <a:ln w="15875">
            <a:solidFill>
              <a:srgbClr val="EFF8FA"/>
            </a:solidFill>
            <a:prstDash val="solid"/>
          </a:ln>
        </p:spPr>
      </p:sp>
      <p:sp>
        <p:nvSpPr>
          <p:cNvPr id="24" name="Shape 18"/>
          <p:cNvSpPr/>
          <p:nvPr/>
        </p:nvSpPr>
        <p:spPr>
          <a:xfrm>
            <a:off x="548640" y="5148072"/>
            <a:ext cx="502920" cy="502920"/>
          </a:xfrm>
          <a:prstGeom prst="ellipse">
            <a:avLst/>
          </a:prstGeom>
          <a:solidFill>
            <a:srgbClr val="0A3540"/>
          </a:solidFill>
          <a:ln/>
        </p:spPr>
      </p:sp>
      <p:pic>
        <p:nvPicPr>
          <p:cNvPr id="25" name="Image 4" descr="/home/claude/mentorship_deck/icons/comment_navy.png"/>
          <p:cNvPicPr>
            <a:picLocks noChangeAspect="1"/>
          </p:cNvPicPr>
          <p:nvPr/>
        </p:nvPicPr>
        <p:blipFill>
          <a:blip r:embed="rId7"/>
          <a:stretch>
            <a:fillRect/>
          </a:stretch>
        </p:blipFill>
        <p:spPr>
          <a:xfrm>
            <a:off x="674370" y="5273802"/>
            <a:ext cx="251460" cy="251460"/>
          </a:xfrm>
          <a:prstGeom prst="rect">
            <a:avLst/>
          </a:prstGeom>
        </p:spPr>
      </p:pic>
      <p:sp>
        <p:nvSpPr>
          <p:cNvPr id="26" name="Text 19"/>
          <p:cNvSpPr/>
          <p:nvPr/>
        </p:nvSpPr>
        <p:spPr>
          <a:xfrm>
            <a:off x="1280160" y="5111496"/>
            <a:ext cx="4937760" cy="548640"/>
          </a:xfrm>
          <a:prstGeom prst="rect">
            <a:avLst/>
          </a:prstGeom>
          <a:noFill/>
          <a:ln/>
        </p:spPr>
        <p:txBody>
          <a:bodyPr wrap="square" lIns="0" tIns="0" rIns="0" bIns="0" rtlCol="0" anchor="ctr"/>
          <a:lstStyle/>
          <a:p>
            <a:pPr marL="0" indent="0">
              <a:buNone/>
            </a:pPr>
            <a:r>
              <a:rPr lang="en-US" sz="1400" b="1" dirty="0">
                <a:solidFill>
                  <a:srgbClr val="0B2530"/>
                </a:solidFill>
                <a:latin typeface="Inter" pitchFamily="34" charset="0"/>
                <a:ea typeface="Inter" pitchFamily="34" charset="-122"/>
                <a:cs typeface="Inter" pitchFamily="34" charset="-120"/>
              </a:rPr>
              <a:t>A demo that tells the story</a:t>
            </a:r>
            <a:endParaRPr lang="en-US" sz="1400" dirty="0"/>
          </a:p>
        </p:txBody>
      </p:sp>
      <p:sp>
        <p:nvSpPr>
          <p:cNvPr id="27" name="Text 20"/>
          <p:cNvSpPr/>
          <p:nvPr/>
        </p:nvSpPr>
        <p:spPr>
          <a:xfrm>
            <a:off x="6400800" y="5111496"/>
            <a:ext cx="5239512" cy="548640"/>
          </a:xfrm>
          <a:prstGeom prst="rect">
            <a:avLst/>
          </a:prstGeom>
          <a:noFill/>
          <a:ln/>
        </p:spPr>
        <p:txBody>
          <a:bodyPr wrap="square" lIns="0" tIns="0" rIns="0" bIns="0" rtlCol="0" anchor="ctr"/>
          <a:lstStyle/>
          <a:p>
            <a:pPr marL="0" indent="0">
              <a:buNone/>
            </a:pPr>
            <a:r>
              <a:rPr lang="en-US" sz="1200" dirty="0">
                <a:solidFill>
                  <a:srgbClr val="51707A"/>
                </a:solidFill>
                <a:latin typeface="Inter" pitchFamily="34" charset="0"/>
                <a:ea typeface="Inter" pitchFamily="34" charset="-122"/>
                <a:cs typeface="Inter" pitchFamily="34" charset="-120"/>
              </a:rPr>
              <a:t>Who you talked to, what you learned, why you built this — not just the finished screen.</a:t>
            </a:r>
            <a:endParaRPr lang="en-US" sz="1200" dirty="0"/>
          </a:p>
        </p:txBody>
      </p:sp>
      <p:sp>
        <p:nvSpPr>
          <p:cNvPr id="28" name="Shape 21"/>
          <p:cNvSpPr/>
          <p:nvPr/>
        </p:nvSpPr>
        <p:spPr>
          <a:xfrm>
            <a:off x="548640" y="5806440"/>
            <a:ext cx="11091672" cy="0"/>
          </a:xfrm>
          <a:prstGeom prst="line">
            <a:avLst/>
          </a:prstGeom>
          <a:noFill/>
          <a:ln w="15875">
            <a:solidFill>
              <a:srgbClr val="EFF8FA"/>
            </a:solidFill>
            <a:prstDash val="solid"/>
          </a:ln>
        </p:spPr>
      </p:sp>
      <p:sp>
        <p:nvSpPr>
          <p:cNvPr id="29" name="Text 22"/>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EVALUATION FOCUS</a:t>
            </a:r>
            <a:endParaRPr lang="en-US" sz="1000" dirty="0"/>
          </a:p>
        </p:txBody>
      </p:sp>
      <p:sp>
        <p:nvSpPr>
          <p:cNvPr id="30" name="Text 23"/>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LET'S GET TO WORK</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Next Steps &amp; How to Reach Me</a:t>
            </a:r>
            <a:endParaRPr lang="en-US" sz="2800" dirty="0"/>
          </a:p>
        </p:txBody>
      </p:sp>
      <p:sp>
        <p:nvSpPr>
          <p:cNvPr id="4" name="Shape 2"/>
          <p:cNvSpPr/>
          <p:nvPr/>
        </p:nvSpPr>
        <p:spPr>
          <a:xfrm>
            <a:off x="548640" y="1783080"/>
            <a:ext cx="502920" cy="502920"/>
          </a:xfrm>
          <a:prstGeom prst="ellipse">
            <a:avLst/>
          </a:prstGeom>
          <a:solidFill>
            <a:srgbClr val="165A69"/>
          </a:solidFill>
          <a:ln/>
        </p:spPr>
      </p:sp>
      <p:pic>
        <p:nvPicPr>
          <p:cNvPr id="5" name="Image 0" descr="/home/claude/mentorship_deck/icons/calendar_navy.png"/>
          <p:cNvPicPr>
            <a:picLocks noChangeAspect="1"/>
          </p:cNvPicPr>
          <p:nvPr/>
        </p:nvPicPr>
        <p:blipFill>
          <a:blip r:embed="rId3"/>
          <a:stretch>
            <a:fillRect/>
          </a:stretch>
        </p:blipFill>
        <p:spPr>
          <a:xfrm>
            <a:off x="674370" y="1908810"/>
            <a:ext cx="251460" cy="251460"/>
          </a:xfrm>
          <a:prstGeom prst="rect">
            <a:avLst/>
          </a:prstGeom>
        </p:spPr>
      </p:pic>
      <p:sp>
        <p:nvSpPr>
          <p:cNvPr id="6" name="Text 3"/>
          <p:cNvSpPr/>
          <p:nvPr/>
        </p:nvSpPr>
        <p:spPr>
          <a:xfrm>
            <a:off x="1234440" y="1746504"/>
            <a:ext cx="10405872" cy="292608"/>
          </a:xfrm>
          <a:prstGeom prst="rect">
            <a:avLst/>
          </a:prstGeom>
          <a:noFill/>
          <a:ln/>
        </p:spPr>
        <p:txBody>
          <a:bodyPr wrap="square" lIns="0" tIns="0" rIns="0" bIns="0" rtlCol="0" anchor="ctr"/>
          <a:lstStyle/>
          <a:p>
            <a:pPr marL="0" indent="0">
              <a:buNone/>
            </a:pPr>
            <a:r>
              <a:rPr lang="en-US" sz="1450" b="1" dirty="0">
                <a:solidFill>
                  <a:srgbClr val="0B2530"/>
                </a:solidFill>
                <a:latin typeface="Inter" pitchFamily="34" charset="0"/>
                <a:ea typeface="Inter" pitchFamily="34" charset="-122"/>
                <a:cs typeface="Inter" pitchFamily="34" charset="-120"/>
              </a:rPr>
              <a:t>First mentorship session</a:t>
            </a:r>
            <a:endParaRPr lang="en-US" sz="1450" dirty="0"/>
          </a:p>
        </p:txBody>
      </p:sp>
      <p:sp>
        <p:nvSpPr>
          <p:cNvPr id="7" name="Text 4"/>
          <p:cNvSpPr/>
          <p:nvPr/>
        </p:nvSpPr>
        <p:spPr>
          <a:xfrm>
            <a:off x="1234440" y="2029968"/>
            <a:ext cx="104058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Thursday, 27 August 2026 — 10:00 a.m.–12:00 noon or 4:00 p.m.–6:00 p.m.</a:t>
            </a:r>
            <a:endParaRPr lang="en-US" sz="1150" dirty="0"/>
          </a:p>
        </p:txBody>
      </p:sp>
      <p:sp>
        <p:nvSpPr>
          <p:cNvPr id="8" name="Shape 5"/>
          <p:cNvSpPr/>
          <p:nvPr/>
        </p:nvSpPr>
        <p:spPr>
          <a:xfrm>
            <a:off x="548640" y="2770632"/>
            <a:ext cx="502920" cy="502920"/>
          </a:xfrm>
          <a:prstGeom prst="ellipse">
            <a:avLst/>
          </a:prstGeom>
          <a:solidFill>
            <a:srgbClr val="165A69"/>
          </a:solidFill>
          <a:ln/>
        </p:spPr>
      </p:sp>
      <p:pic>
        <p:nvPicPr>
          <p:cNvPr id="9" name="Image 1" descr="/home/claude/mentorship_deck/icons/clipboard_navy.png"/>
          <p:cNvPicPr>
            <a:picLocks noChangeAspect="1"/>
          </p:cNvPicPr>
          <p:nvPr/>
        </p:nvPicPr>
        <p:blipFill>
          <a:blip r:embed="rId4"/>
          <a:stretch>
            <a:fillRect/>
          </a:stretch>
        </p:blipFill>
        <p:spPr>
          <a:xfrm>
            <a:off x="674370" y="2896362"/>
            <a:ext cx="251460" cy="251460"/>
          </a:xfrm>
          <a:prstGeom prst="rect">
            <a:avLst/>
          </a:prstGeom>
        </p:spPr>
      </p:pic>
      <p:sp>
        <p:nvSpPr>
          <p:cNvPr id="10" name="Text 6"/>
          <p:cNvSpPr/>
          <p:nvPr/>
        </p:nvSpPr>
        <p:spPr>
          <a:xfrm>
            <a:off x="1234440" y="2734056"/>
            <a:ext cx="10405872" cy="292608"/>
          </a:xfrm>
          <a:prstGeom prst="rect">
            <a:avLst/>
          </a:prstGeom>
          <a:noFill/>
          <a:ln/>
        </p:spPr>
        <p:txBody>
          <a:bodyPr wrap="square" lIns="0" tIns="0" rIns="0" bIns="0" rtlCol="0" anchor="ctr"/>
          <a:lstStyle/>
          <a:p>
            <a:pPr marL="0" indent="0">
              <a:buNone/>
            </a:pPr>
            <a:r>
              <a:rPr lang="en-US" sz="1450" b="1" dirty="0">
                <a:solidFill>
                  <a:srgbClr val="0B2530"/>
                </a:solidFill>
                <a:latin typeface="Inter" pitchFamily="34" charset="0"/>
                <a:ea typeface="Inter" pitchFamily="34" charset="-122"/>
                <a:cs typeface="Inter" pitchFamily="34" charset="-120"/>
              </a:rPr>
              <a:t>Bring your Learning Guide</a:t>
            </a:r>
            <a:endParaRPr lang="en-US" sz="1450" dirty="0"/>
          </a:p>
        </p:txBody>
      </p:sp>
      <p:sp>
        <p:nvSpPr>
          <p:cNvPr id="11" name="Text 7"/>
          <p:cNvSpPr/>
          <p:nvPr/>
        </p:nvSpPr>
        <p:spPr>
          <a:xfrm>
            <a:off x="1234440" y="3017520"/>
            <a:ext cx="104058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Filled in as far as you've gotten — it follows this same structure, section by section.</a:t>
            </a:r>
            <a:endParaRPr lang="en-US" sz="1150" dirty="0"/>
          </a:p>
        </p:txBody>
      </p:sp>
      <p:sp>
        <p:nvSpPr>
          <p:cNvPr id="12" name="Shape 8"/>
          <p:cNvSpPr/>
          <p:nvPr/>
        </p:nvSpPr>
        <p:spPr>
          <a:xfrm>
            <a:off x="548640" y="3758184"/>
            <a:ext cx="502920" cy="502920"/>
          </a:xfrm>
          <a:prstGeom prst="ellipse">
            <a:avLst/>
          </a:prstGeom>
          <a:solidFill>
            <a:srgbClr val="165A69"/>
          </a:solidFill>
          <a:ln/>
        </p:spPr>
      </p:sp>
      <p:pic>
        <p:nvPicPr>
          <p:cNvPr id="13" name="Image 2" descr="/home/claude/mentorship_deck/icons/route_navy.png"/>
          <p:cNvPicPr>
            <a:picLocks noChangeAspect="1"/>
          </p:cNvPicPr>
          <p:nvPr/>
        </p:nvPicPr>
        <p:blipFill>
          <a:blip r:embed="rId5"/>
          <a:stretch>
            <a:fillRect/>
          </a:stretch>
        </p:blipFill>
        <p:spPr>
          <a:xfrm>
            <a:off x="674370" y="3883914"/>
            <a:ext cx="251460" cy="251460"/>
          </a:xfrm>
          <a:prstGeom prst="rect">
            <a:avLst/>
          </a:prstGeom>
        </p:spPr>
      </p:pic>
      <p:sp>
        <p:nvSpPr>
          <p:cNvPr id="14" name="Text 9"/>
          <p:cNvSpPr/>
          <p:nvPr/>
        </p:nvSpPr>
        <p:spPr>
          <a:xfrm>
            <a:off x="1234440" y="3721608"/>
            <a:ext cx="10405872" cy="292608"/>
          </a:xfrm>
          <a:prstGeom prst="rect">
            <a:avLst/>
          </a:prstGeom>
          <a:noFill/>
          <a:ln/>
        </p:spPr>
        <p:txBody>
          <a:bodyPr wrap="square" lIns="0" tIns="0" rIns="0" bIns="0" rtlCol="0" anchor="ctr"/>
          <a:lstStyle/>
          <a:p>
            <a:pPr marL="0" indent="0">
              <a:buNone/>
            </a:pPr>
            <a:r>
              <a:rPr lang="en-US" sz="1450" b="1" dirty="0">
                <a:solidFill>
                  <a:srgbClr val="0B2530"/>
                </a:solidFill>
                <a:latin typeface="Inter" pitchFamily="34" charset="0"/>
                <a:ea typeface="Inter" pitchFamily="34" charset="-122"/>
                <a:cs typeface="Inter" pitchFamily="34" charset="-120"/>
              </a:rPr>
              <a:t>Upload your slides</a:t>
            </a:r>
            <a:endParaRPr lang="en-US" sz="1450" dirty="0"/>
          </a:p>
        </p:txBody>
      </p:sp>
      <p:sp>
        <p:nvSpPr>
          <p:cNvPr id="15" name="Text 10"/>
          <p:cNvSpPr/>
          <p:nvPr/>
        </p:nvSpPr>
        <p:spPr>
          <a:xfrm>
            <a:off x="1234440" y="4005072"/>
            <a:ext cx="104058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Add your presentation and progress materials to the shared folder as you go.</a:t>
            </a:r>
            <a:endParaRPr lang="en-US" sz="1150" dirty="0"/>
          </a:p>
        </p:txBody>
      </p:sp>
      <p:sp>
        <p:nvSpPr>
          <p:cNvPr id="16" name="Shape 11"/>
          <p:cNvSpPr/>
          <p:nvPr/>
        </p:nvSpPr>
        <p:spPr>
          <a:xfrm>
            <a:off x="548640" y="4745736"/>
            <a:ext cx="502920" cy="502920"/>
          </a:xfrm>
          <a:prstGeom prst="ellipse">
            <a:avLst/>
          </a:prstGeom>
          <a:solidFill>
            <a:srgbClr val="165A69"/>
          </a:solidFill>
          <a:ln/>
        </p:spPr>
      </p:sp>
      <p:pic>
        <p:nvPicPr>
          <p:cNvPr id="17" name="Image 3" descr="/home/claude/mentorship_deck/icons/chart_navy.png"/>
          <p:cNvPicPr>
            <a:picLocks noChangeAspect="1"/>
          </p:cNvPicPr>
          <p:nvPr/>
        </p:nvPicPr>
        <p:blipFill>
          <a:blip r:embed="rId6"/>
          <a:stretch>
            <a:fillRect/>
          </a:stretch>
        </p:blipFill>
        <p:spPr>
          <a:xfrm>
            <a:off x="674370" y="4871466"/>
            <a:ext cx="251460" cy="251460"/>
          </a:xfrm>
          <a:prstGeom prst="rect">
            <a:avLst/>
          </a:prstGeom>
        </p:spPr>
      </p:pic>
      <p:sp>
        <p:nvSpPr>
          <p:cNvPr id="18" name="Text 12"/>
          <p:cNvSpPr/>
          <p:nvPr/>
        </p:nvSpPr>
        <p:spPr>
          <a:xfrm>
            <a:off x="1234440" y="4709160"/>
            <a:ext cx="10405872" cy="292608"/>
          </a:xfrm>
          <a:prstGeom prst="rect">
            <a:avLst/>
          </a:prstGeom>
          <a:noFill/>
          <a:ln/>
        </p:spPr>
        <p:txBody>
          <a:bodyPr wrap="square" lIns="0" tIns="0" rIns="0" bIns="0" rtlCol="0" anchor="ctr"/>
          <a:lstStyle/>
          <a:p>
            <a:pPr marL="0" indent="0">
              <a:buNone/>
            </a:pPr>
            <a:r>
              <a:rPr lang="en-US" sz="1450" b="1" dirty="0">
                <a:solidFill>
                  <a:srgbClr val="0B2530"/>
                </a:solidFill>
                <a:latin typeface="Inter" pitchFamily="34" charset="0"/>
                <a:ea typeface="Inter" pitchFamily="34" charset="-122"/>
                <a:cs typeface="Inter" pitchFamily="34" charset="-120"/>
              </a:rPr>
              <a:t>Come with a problem statement</a:t>
            </a:r>
            <a:endParaRPr lang="en-US" sz="1450" dirty="0"/>
          </a:p>
        </p:txBody>
      </p:sp>
      <p:sp>
        <p:nvSpPr>
          <p:cNvPr id="19" name="Text 13"/>
          <p:cNvSpPr/>
          <p:nvPr/>
        </p:nvSpPr>
        <p:spPr>
          <a:xfrm>
            <a:off x="1234440" y="4992624"/>
            <a:ext cx="10405872" cy="502920"/>
          </a:xfrm>
          <a:prstGeom prst="rect">
            <a:avLst/>
          </a:prstGeom>
          <a:noFill/>
          <a:ln/>
        </p:spPr>
        <p:txBody>
          <a:bodyPr wrap="square" lIns="0" tIns="0" rIns="0" bIns="0" rtlCol="0" anchor="t"/>
          <a:lstStyle/>
          <a:p>
            <a:pPr marL="0" indent="0">
              <a:buNone/>
            </a:pPr>
            <a:r>
              <a:rPr lang="en-US" sz="1150" dirty="0">
                <a:solidFill>
                  <a:srgbClr val="51707A"/>
                </a:solidFill>
                <a:latin typeface="Inter" pitchFamily="34" charset="0"/>
                <a:ea typeface="Inter" pitchFamily="34" charset="-122"/>
                <a:cs typeface="Inter" pitchFamily="34" charset="-120"/>
              </a:rPr>
              <a:t>Grounded in a real user you've talked to or observed — not just an idea for an app.</a:t>
            </a:r>
            <a:endParaRPr lang="en-US" sz="1150" dirty="0"/>
          </a:p>
        </p:txBody>
      </p:sp>
      <p:sp>
        <p:nvSpPr>
          <p:cNvPr id="20" name="Shape 14"/>
          <p:cNvSpPr/>
          <p:nvPr/>
        </p:nvSpPr>
        <p:spPr>
          <a:xfrm>
            <a:off x="548640" y="5623560"/>
            <a:ext cx="11091672" cy="640080"/>
          </a:xfrm>
          <a:prstGeom prst="homePlate">
            <a:avLst/>
          </a:prstGeom>
          <a:solidFill>
            <a:srgbClr val="0A3540"/>
          </a:solidFill>
          <a:ln/>
        </p:spPr>
      </p:sp>
      <p:sp>
        <p:nvSpPr>
          <p:cNvPr id="21" name="Text 15"/>
          <p:cNvSpPr/>
          <p:nvPr/>
        </p:nvSpPr>
        <p:spPr>
          <a:xfrm>
            <a:off x="694944" y="5623560"/>
            <a:ext cx="10740542" cy="640080"/>
          </a:xfrm>
          <a:prstGeom prst="rect">
            <a:avLst/>
          </a:prstGeom>
          <a:noFill/>
          <a:ln/>
        </p:spPr>
        <p:txBody>
          <a:bodyPr wrap="square" lIns="0" tIns="0" rIns="0" bIns="0" rtlCol="0" anchor="ctr"/>
          <a:lstStyle/>
          <a:p>
            <a:pPr marL="0" indent="0">
              <a:buNone/>
            </a:pPr>
            <a:r>
              <a:rPr lang="en-US" sz="1200" b="1" dirty="0">
                <a:solidFill>
                  <a:srgbClr val="FFFFFF"/>
                </a:solidFill>
                <a:latin typeface="Inter" pitchFamily="34" charset="0"/>
                <a:ea typeface="Inter" pitchFamily="34" charset="-122"/>
                <a:cs typeface="Inter" pitchFamily="34" charset="-120"/>
              </a:rPr>
              <a:t>Questions before Thursday? Reach out any time — happy to look at your idea early.</a:t>
            </a:r>
            <a:endParaRPr lang="en-US" sz="1200" dirty="0"/>
          </a:p>
        </p:txBody>
      </p:sp>
      <p:sp>
        <p:nvSpPr>
          <p:cNvPr id="22" name="Text 16"/>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NEXT STEPS</a:t>
            </a:r>
            <a:endParaRPr lang="en-US" sz="1000" dirty="0"/>
          </a:p>
        </p:txBody>
      </p:sp>
      <p:sp>
        <p:nvSpPr>
          <p:cNvPr id="23" name="Text 17"/>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8686800" cy="320040"/>
          </a:xfrm>
          <a:prstGeom prst="rect">
            <a:avLst/>
          </a:prstGeom>
          <a:noFill/>
          <a:ln/>
        </p:spPr>
        <p:txBody>
          <a:bodyPr wrap="square" lIns="0" tIns="0" rIns="0" bIns="0" rtlCol="0" anchor="ctr"/>
          <a:lstStyle/>
          <a:p>
            <a:pPr marL="0" indent="0">
              <a:buNone/>
            </a:pPr>
            <a:r>
              <a:rPr lang="en-US" sz="1300" b="1" kern="0" spc="200" dirty="0">
                <a:solidFill>
                  <a:srgbClr val="165A69"/>
                </a:solidFill>
                <a:latin typeface="Inter" pitchFamily="34" charset="0"/>
                <a:ea typeface="Inter" pitchFamily="34" charset="-122"/>
                <a:cs typeface="Inter" pitchFamily="34" charset="-120"/>
              </a:rPr>
              <a:t>FOR YOUR REFERENCE</a:t>
            </a:r>
            <a:endParaRPr lang="en-US" sz="1300" dirty="0"/>
          </a:p>
        </p:txBody>
      </p:sp>
      <p:sp>
        <p:nvSpPr>
          <p:cNvPr id="3" name="Text 1"/>
          <p:cNvSpPr/>
          <p:nvPr/>
        </p:nvSpPr>
        <p:spPr>
          <a:xfrm>
            <a:off x="548640" y="749808"/>
            <a:ext cx="11091672" cy="777240"/>
          </a:xfrm>
          <a:prstGeom prst="rect">
            <a:avLst/>
          </a:prstGeom>
          <a:noFill/>
          <a:ln/>
        </p:spPr>
        <p:txBody>
          <a:bodyPr wrap="square" lIns="0" tIns="0" rIns="0" bIns="0" rtlCol="0" anchor="ctr"/>
          <a:lstStyle/>
          <a:p>
            <a:pPr marL="0" indent="0">
              <a:buNone/>
            </a:pPr>
            <a:r>
              <a:rPr lang="en-US" sz="2800" b="1" dirty="0">
                <a:solidFill>
                  <a:srgbClr val="0A3540"/>
                </a:solidFill>
                <a:latin typeface="Inter" pitchFamily="34" charset="0"/>
                <a:ea typeface="Inter" pitchFamily="34" charset="-122"/>
                <a:cs typeface="Inter" pitchFamily="34" charset="-120"/>
              </a:rPr>
              <a:t>Sources &amp; References</a:t>
            </a:r>
            <a:endParaRPr lang="en-US" sz="2800" dirty="0"/>
          </a:p>
        </p:txBody>
      </p:sp>
      <p:sp>
        <p:nvSpPr>
          <p:cNvPr id="4" name="Text 2"/>
          <p:cNvSpPr/>
          <p:nvPr/>
        </p:nvSpPr>
        <p:spPr>
          <a:xfrm>
            <a:off x="548640" y="1417320"/>
            <a:ext cx="11091672" cy="365760"/>
          </a:xfrm>
          <a:prstGeom prst="rect">
            <a:avLst/>
          </a:prstGeom>
          <a:noFill/>
          <a:ln/>
        </p:spPr>
        <p:txBody>
          <a:bodyPr wrap="square" lIns="0" tIns="0" rIns="0" bIns="0" rtlCol="0" anchor="ctr"/>
          <a:lstStyle/>
          <a:p>
            <a:pPr marL="0" indent="0">
              <a:buNone/>
            </a:pPr>
            <a:r>
              <a:rPr lang="en-US" sz="1050" i="1" dirty="0">
                <a:solidFill>
                  <a:srgbClr val="51707A"/>
                </a:solidFill>
                <a:latin typeface="Inter" pitchFamily="34" charset="0"/>
                <a:ea typeface="Inter" pitchFamily="34" charset="-122"/>
                <a:cs typeface="Inter" pitchFamily="34" charset="-120"/>
              </a:rPr>
              <a:t>The design thinking and fintech-evaluation framework in this deck is drawn from your mentorship program's Teaching Material 01. The Ghana-specific figures below are drawn from these sources.</a:t>
            </a:r>
            <a:endParaRPr lang="en-US" sz="1050" dirty="0"/>
          </a:p>
        </p:txBody>
      </p:sp>
      <p:sp>
        <p:nvSpPr>
          <p:cNvPr id="5" name="Shape 3"/>
          <p:cNvSpPr/>
          <p:nvPr/>
        </p:nvSpPr>
        <p:spPr>
          <a:xfrm>
            <a:off x="548640" y="1920240"/>
            <a:ext cx="5317236" cy="841248"/>
          </a:xfrm>
          <a:prstGeom prst="roundRect">
            <a:avLst>
              <a:gd name="adj" fmla="val 8696"/>
            </a:avLst>
          </a:prstGeom>
          <a:solidFill>
            <a:srgbClr val="EFF8FA"/>
          </a:solidFill>
          <a:ln/>
        </p:spPr>
      </p:sp>
      <p:sp>
        <p:nvSpPr>
          <p:cNvPr id="6" name="Text 4"/>
          <p:cNvSpPr/>
          <p:nvPr/>
        </p:nvSpPr>
        <p:spPr>
          <a:xfrm>
            <a:off x="694944" y="2011680"/>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1</a:t>
            </a:r>
            <a:endParaRPr lang="en-US" sz="1400" dirty="0"/>
          </a:p>
        </p:txBody>
      </p:sp>
      <p:sp>
        <p:nvSpPr>
          <p:cNvPr id="7" name="Text 5"/>
          <p:cNvSpPr/>
          <p:nvPr/>
        </p:nvSpPr>
        <p:spPr>
          <a:xfrm>
            <a:off x="1060704" y="1993392"/>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Ghana's Financial Inclusion Hits 81% in 2025</a:t>
            </a:r>
            <a:endParaRPr lang="en-US" sz="1050" dirty="0"/>
          </a:p>
        </p:txBody>
      </p:sp>
      <p:sp>
        <p:nvSpPr>
          <p:cNvPr id="8" name="Text 6"/>
          <p:cNvSpPr/>
          <p:nvPr/>
        </p:nvSpPr>
        <p:spPr>
          <a:xfrm>
            <a:off x="1060704" y="2276856"/>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thehighstreetjournal.com</a:t>
            </a:r>
            <a:endParaRPr lang="en-US" sz="950" dirty="0"/>
          </a:p>
        </p:txBody>
      </p:sp>
      <p:sp>
        <p:nvSpPr>
          <p:cNvPr id="9" name="Text 7"/>
          <p:cNvSpPr/>
          <p:nvPr/>
        </p:nvSpPr>
        <p:spPr>
          <a:xfrm>
            <a:off x="1060704" y="2478024"/>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Financial inclusion &amp; KPMG CX survey findings</a:t>
            </a:r>
            <a:endParaRPr lang="en-US" sz="900" dirty="0"/>
          </a:p>
        </p:txBody>
      </p:sp>
      <p:sp>
        <p:nvSpPr>
          <p:cNvPr id="10" name="Shape 8"/>
          <p:cNvSpPr/>
          <p:nvPr/>
        </p:nvSpPr>
        <p:spPr>
          <a:xfrm>
            <a:off x="6323076" y="1920240"/>
            <a:ext cx="5317236" cy="841248"/>
          </a:xfrm>
          <a:prstGeom prst="roundRect">
            <a:avLst>
              <a:gd name="adj" fmla="val 8696"/>
            </a:avLst>
          </a:prstGeom>
          <a:solidFill>
            <a:srgbClr val="EFF8FA"/>
          </a:solidFill>
          <a:ln/>
        </p:spPr>
      </p:sp>
      <p:sp>
        <p:nvSpPr>
          <p:cNvPr id="11" name="Text 9"/>
          <p:cNvSpPr/>
          <p:nvPr/>
        </p:nvSpPr>
        <p:spPr>
          <a:xfrm>
            <a:off x="6469380" y="2011680"/>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2</a:t>
            </a:r>
            <a:endParaRPr lang="en-US" sz="1400" dirty="0"/>
          </a:p>
        </p:txBody>
      </p:sp>
      <p:sp>
        <p:nvSpPr>
          <p:cNvPr id="12" name="Text 10"/>
          <p:cNvSpPr/>
          <p:nvPr/>
        </p:nvSpPr>
        <p:spPr>
          <a:xfrm>
            <a:off x="6835140" y="1993392"/>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Mobile Money Transactions Reach GH¢518B in 2025</a:t>
            </a:r>
            <a:endParaRPr lang="en-US" sz="1050" dirty="0"/>
          </a:p>
        </p:txBody>
      </p:sp>
      <p:sp>
        <p:nvSpPr>
          <p:cNvPr id="13" name="Text 11"/>
          <p:cNvSpPr/>
          <p:nvPr/>
        </p:nvSpPr>
        <p:spPr>
          <a:xfrm>
            <a:off x="6835140" y="2276856"/>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telecomschamber.org</a:t>
            </a:r>
            <a:endParaRPr lang="en-US" sz="950" dirty="0"/>
          </a:p>
        </p:txBody>
      </p:sp>
      <p:sp>
        <p:nvSpPr>
          <p:cNvPr id="14" name="Text 12"/>
          <p:cNvSpPr/>
          <p:nvPr/>
        </p:nvSpPr>
        <p:spPr>
          <a:xfrm>
            <a:off x="6835140" y="2478024"/>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Bank of Ghana MoMo account &amp; transaction data</a:t>
            </a:r>
            <a:endParaRPr lang="en-US" sz="900" dirty="0"/>
          </a:p>
        </p:txBody>
      </p:sp>
      <p:sp>
        <p:nvSpPr>
          <p:cNvPr id="15" name="Shape 13"/>
          <p:cNvSpPr/>
          <p:nvPr/>
        </p:nvSpPr>
        <p:spPr>
          <a:xfrm>
            <a:off x="548640" y="2889504"/>
            <a:ext cx="5317236" cy="841248"/>
          </a:xfrm>
          <a:prstGeom prst="roundRect">
            <a:avLst>
              <a:gd name="adj" fmla="val 8696"/>
            </a:avLst>
          </a:prstGeom>
          <a:solidFill>
            <a:srgbClr val="EFF8FA"/>
          </a:solidFill>
          <a:ln/>
        </p:spPr>
      </p:sp>
      <p:sp>
        <p:nvSpPr>
          <p:cNvPr id="16" name="Text 14"/>
          <p:cNvSpPr/>
          <p:nvPr/>
        </p:nvSpPr>
        <p:spPr>
          <a:xfrm>
            <a:off x="694944" y="2980944"/>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3</a:t>
            </a:r>
            <a:endParaRPr lang="en-US" sz="1400" dirty="0"/>
          </a:p>
        </p:txBody>
      </p:sp>
      <p:sp>
        <p:nvSpPr>
          <p:cNvPr id="17" name="Text 15"/>
          <p:cNvSpPr/>
          <p:nvPr/>
        </p:nvSpPr>
        <p:spPr>
          <a:xfrm>
            <a:off x="1060704" y="2962656"/>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SIM Swap Fraud in Ghana: GH¢3.87M Lost in 2025</a:t>
            </a:r>
            <a:endParaRPr lang="en-US" sz="1050" dirty="0"/>
          </a:p>
        </p:txBody>
      </p:sp>
      <p:sp>
        <p:nvSpPr>
          <p:cNvPr id="18" name="Text 16"/>
          <p:cNvSpPr/>
          <p:nvPr/>
        </p:nvSpPr>
        <p:spPr>
          <a:xfrm>
            <a:off x="1060704" y="3246120"/>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jbklutse.com</a:t>
            </a:r>
            <a:endParaRPr lang="en-US" sz="950" dirty="0"/>
          </a:p>
        </p:txBody>
      </p:sp>
      <p:sp>
        <p:nvSpPr>
          <p:cNvPr id="19" name="Text 17"/>
          <p:cNvSpPr/>
          <p:nvPr/>
        </p:nvSpPr>
        <p:spPr>
          <a:xfrm>
            <a:off x="1060704" y="3447288"/>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Ghana fraud-landscape statistics</a:t>
            </a:r>
            <a:endParaRPr lang="en-US" sz="900" dirty="0"/>
          </a:p>
        </p:txBody>
      </p:sp>
      <p:sp>
        <p:nvSpPr>
          <p:cNvPr id="20" name="Shape 18"/>
          <p:cNvSpPr/>
          <p:nvPr/>
        </p:nvSpPr>
        <p:spPr>
          <a:xfrm>
            <a:off x="6323076" y="2889504"/>
            <a:ext cx="5317236" cy="841248"/>
          </a:xfrm>
          <a:prstGeom prst="roundRect">
            <a:avLst>
              <a:gd name="adj" fmla="val 8696"/>
            </a:avLst>
          </a:prstGeom>
          <a:solidFill>
            <a:srgbClr val="EFF8FA"/>
          </a:solidFill>
          <a:ln/>
        </p:spPr>
      </p:sp>
      <p:sp>
        <p:nvSpPr>
          <p:cNvPr id="21" name="Text 19"/>
          <p:cNvSpPr/>
          <p:nvPr/>
        </p:nvSpPr>
        <p:spPr>
          <a:xfrm>
            <a:off x="6469380" y="2980944"/>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4</a:t>
            </a:r>
            <a:endParaRPr lang="en-US" sz="1400" dirty="0"/>
          </a:p>
        </p:txBody>
      </p:sp>
      <p:sp>
        <p:nvSpPr>
          <p:cNvPr id="22" name="Text 20"/>
          <p:cNvSpPr/>
          <p:nvPr/>
        </p:nvSpPr>
        <p:spPr>
          <a:xfrm>
            <a:off x="6835140" y="2962656"/>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The 5 Stages in the Design Thinking Process</a:t>
            </a:r>
            <a:endParaRPr lang="en-US" sz="1050" dirty="0"/>
          </a:p>
        </p:txBody>
      </p:sp>
      <p:sp>
        <p:nvSpPr>
          <p:cNvPr id="23" name="Text 21"/>
          <p:cNvSpPr/>
          <p:nvPr/>
        </p:nvSpPr>
        <p:spPr>
          <a:xfrm>
            <a:off x="6835140" y="3246120"/>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ixdf.org</a:t>
            </a:r>
            <a:endParaRPr lang="en-US" sz="950" dirty="0"/>
          </a:p>
        </p:txBody>
      </p:sp>
      <p:sp>
        <p:nvSpPr>
          <p:cNvPr id="24" name="Text 22"/>
          <p:cNvSpPr/>
          <p:nvPr/>
        </p:nvSpPr>
        <p:spPr>
          <a:xfrm>
            <a:off x="6835140" y="3447288"/>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Stanford d.school five-stage design thinking model</a:t>
            </a:r>
            <a:endParaRPr lang="en-US" sz="900" dirty="0"/>
          </a:p>
        </p:txBody>
      </p:sp>
      <p:sp>
        <p:nvSpPr>
          <p:cNvPr id="25" name="Shape 23"/>
          <p:cNvSpPr/>
          <p:nvPr/>
        </p:nvSpPr>
        <p:spPr>
          <a:xfrm>
            <a:off x="548640" y="3858768"/>
            <a:ext cx="5317236" cy="841248"/>
          </a:xfrm>
          <a:prstGeom prst="roundRect">
            <a:avLst>
              <a:gd name="adj" fmla="val 8696"/>
            </a:avLst>
          </a:prstGeom>
          <a:solidFill>
            <a:srgbClr val="EFF8FA"/>
          </a:solidFill>
          <a:ln/>
        </p:spPr>
      </p:sp>
      <p:sp>
        <p:nvSpPr>
          <p:cNvPr id="26" name="Text 24"/>
          <p:cNvSpPr/>
          <p:nvPr/>
        </p:nvSpPr>
        <p:spPr>
          <a:xfrm>
            <a:off x="694944" y="3950208"/>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5</a:t>
            </a:r>
            <a:endParaRPr lang="en-US" sz="1400" dirty="0"/>
          </a:p>
        </p:txBody>
      </p:sp>
      <p:sp>
        <p:nvSpPr>
          <p:cNvPr id="27" name="Text 25"/>
          <p:cNvSpPr/>
          <p:nvPr/>
        </p:nvSpPr>
        <p:spPr>
          <a:xfrm>
            <a:off x="1060704" y="3931920"/>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Design Thinking by IDEO: Human-Centered Innovation</a:t>
            </a:r>
            <a:endParaRPr lang="en-US" sz="1050" dirty="0"/>
          </a:p>
        </p:txBody>
      </p:sp>
      <p:sp>
        <p:nvSpPr>
          <p:cNvPr id="28" name="Text 26"/>
          <p:cNvSpPr/>
          <p:nvPr/>
        </p:nvSpPr>
        <p:spPr>
          <a:xfrm>
            <a:off x="1060704" y="4215384"/>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designthinking.ideo.com</a:t>
            </a:r>
            <a:endParaRPr lang="en-US" sz="950" dirty="0"/>
          </a:p>
        </p:txBody>
      </p:sp>
      <p:sp>
        <p:nvSpPr>
          <p:cNvPr id="29" name="Text 27"/>
          <p:cNvSpPr/>
          <p:nvPr/>
        </p:nvSpPr>
        <p:spPr>
          <a:xfrm>
            <a:off x="1060704" y="4416552"/>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Desirability, feasibility &amp; viability lenses</a:t>
            </a:r>
            <a:endParaRPr lang="en-US" sz="900" dirty="0"/>
          </a:p>
        </p:txBody>
      </p:sp>
      <p:sp>
        <p:nvSpPr>
          <p:cNvPr id="30" name="Shape 28"/>
          <p:cNvSpPr/>
          <p:nvPr/>
        </p:nvSpPr>
        <p:spPr>
          <a:xfrm>
            <a:off x="6323076" y="3858768"/>
            <a:ext cx="5317236" cy="841248"/>
          </a:xfrm>
          <a:prstGeom prst="roundRect">
            <a:avLst>
              <a:gd name="adj" fmla="val 8696"/>
            </a:avLst>
          </a:prstGeom>
          <a:solidFill>
            <a:srgbClr val="EFF8FA"/>
          </a:solidFill>
          <a:ln/>
        </p:spPr>
      </p:sp>
      <p:sp>
        <p:nvSpPr>
          <p:cNvPr id="31" name="Text 29"/>
          <p:cNvSpPr/>
          <p:nvPr/>
        </p:nvSpPr>
        <p:spPr>
          <a:xfrm>
            <a:off x="6469380" y="3950208"/>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6</a:t>
            </a:r>
            <a:endParaRPr lang="en-US" sz="1400" dirty="0"/>
          </a:p>
        </p:txBody>
      </p:sp>
      <p:sp>
        <p:nvSpPr>
          <p:cNvPr id="32" name="Text 30"/>
          <p:cNvSpPr/>
          <p:nvPr/>
        </p:nvSpPr>
        <p:spPr>
          <a:xfrm>
            <a:off x="6835140" y="3931920"/>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Understanding Customers for Financial Innovation in Ghana</a:t>
            </a:r>
            <a:endParaRPr lang="en-US" sz="1050" dirty="0"/>
          </a:p>
        </p:txBody>
      </p:sp>
      <p:sp>
        <p:nvSpPr>
          <p:cNvPr id="33" name="Text 31"/>
          <p:cNvSpPr/>
          <p:nvPr/>
        </p:nvSpPr>
        <p:spPr>
          <a:xfrm>
            <a:off x="6835140" y="4215384"/>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cgap.org</a:t>
            </a:r>
            <a:endParaRPr lang="en-US" sz="950" dirty="0"/>
          </a:p>
        </p:txBody>
      </p:sp>
      <p:sp>
        <p:nvSpPr>
          <p:cNvPr id="34" name="Text 32"/>
          <p:cNvSpPr/>
          <p:nvPr/>
        </p:nvSpPr>
        <p:spPr>
          <a:xfrm>
            <a:off x="6835140" y="4416552"/>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Ghana-specific human-centered design field research</a:t>
            </a:r>
            <a:endParaRPr lang="en-US" sz="900" dirty="0"/>
          </a:p>
        </p:txBody>
      </p:sp>
      <p:sp>
        <p:nvSpPr>
          <p:cNvPr id="35" name="Shape 33"/>
          <p:cNvSpPr/>
          <p:nvPr/>
        </p:nvSpPr>
        <p:spPr>
          <a:xfrm>
            <a:off x="548640" y="4828032"/>
            <a:ext cx="5317236" cy="841248"/>
          </a:xfrm>
          <a:prstGeom prst="roundRect">
            <a:avLst>
              <a:gd name="adj" fmla="val 8696"/>
            </a:avLst>
          </a:prstGeom>
          <a:solidFill>
            <a:srgbClr val="EFF8FA"/>
          </a:solidFill>
          <a:ln/>
        </p:spPr>
      </p:sp>
      <p:sp>
        <p:nvSpPr>
          <p:cNvPr id="36" name="Text 34"/>
          <p:cNvSpPr/>
          <p:nvPr/>
        </p:nvSpPr>
        <p:spPr>
          <a:xfrm>
            <a:off x="694944" y="4919472"/>
            <a:ext cx="365760" cy="329184"/>
          </a:xfrm>
          <a:prstGeom prst="rect">
            <a:avLst/>
          </a:prstGeom>
          <a:noFill/>
          <a:ln/>
        </p:spPr>
        <p:txBody>
          <a:bodyPr wrap="square" lIns="0" tIns="0" rIns="0" bIns="0" rtlCol="0" anchor="ctr"/>
          <a:lstStyle/>
          <a:p>
            <a:pPr marL="0" indent="0">
              <a:buNone/>
            </a:pPr>
            <a:r>
              <a:rPr lang="en-US" sz="1400" b="1" dirty="0">
                <a:solidFill>
                  <a:srgbClr val="0A3540"/>
                </a:solidFill>
                <a:latin typeface="Inter" pitchFamily="34" charset="0"/>
                <a:ea typeface="Inter" pitchFamily="34" charset="-122"/>
                <a:cs typeface="Inter" pitchFamily="34" charset="-120"/>
              </a:rPr>
              <a:t>7</a:t>
            </a:r>
            <a:endParaRPr lang="en-US" sz="1400" dirty="0"/>
          </a:p>
        </p:txBody>
      </p:sp>
      <p:sp>
        <p:nvSpPr>
          <p:cNvPr id="37" name="Text 35"/>
          <p:cNvSpPr/>
          <p:nvPr/>
        </p:nvSpPr>
        <p:spPr>
          <a:xfrm>
            <a:off x="1060704" y="4901184"/>
            <a:ext cx="4640580" cy="292608"/>
          </a:xfrm>
          <a:prstGeom prst="rect">
            <a:avLst/>
          </a:prstGeom>
          <a:noFill/>
          <a:ln/>
        </p:spPr>
        <p:txBody>
          <a:bodyPr wrap="square" lIns="0" tIns="0" rIns="0" bIns="0" rtlCol="0" anchor="ctr"/>
          <a:lstStyle/>
          <a:p>
            <a:pPr marL="0" indent="0">
              <a:buNone/>
            </a:pPr>
            <a:r>
              <a:rPr lang="en-US" sz="1050" b="1" dirty="0">
                <a:solidFill>
                  <a:srgbClr val="0B2530"/>
                </a:solidFill>
                <a:latin typeface="Inter" pitchFamily="34" charset="0"/>
                <a:ea typeface="Inter" pitchFamily="34" charset="-122"/>
                <a:cs typeface="Inter" pitchFamily="34" charset="-120"/>
              </a:rPr>
              <a:t>What Human-Centered Design Means for Financial Inclusion</a:t>
            </a:r>
            <a:endParaRPr lang="en-US" sz="1050" dirty="0"/>
          </a:p>
        </p:txBody>
      </p:sp>
      <p:sp>
        <p:nvSpPr>
          <p:cNvPr id="38" name="Text 36"/>
          <p:cNvSpPr/>
          <p:nvPr/>
        </p:nvSpPr>
        <p:spPr>
          <a:xfrm>
            <a:off x="1060704" y="5184648"/>
            <a:ext cx="4640580" cy="201168"/>
          </a:xfrm>
          <a:prstGeom prst="rect">
            <a:avLst/>
          </a:prstGeom>
          <a:noFill/>
          <a:ln/>
        </p:spPr>
        <p:txBody>
          <a:bodyPr wrap="square" lIns="0" tIns="0" rIns="0" bIns="0" rtlCol="0" anchor="ctr"/>
          <a:lstStyle/>
          <a:p>
            <a:pPr marL="0" indent="0">
              <a:buNone/>
            </a:pPr>
            <a:r>
              <a:rPr lang="en-US" sz="950" dirty="0">
                <a:solidFill>
                  <a:srgbClr val="165A69"/>
                </a:solidFill>
                <a:latin typeface="Inter" pitchFamily="34" charset="0"/>
                <a:ea typeface="Inter" pitchFamily="34" charset="-122"/>
                <a:cs typeface="Inter" pitchFamily="34" charset="-120"/>
              </a:rPr>
              <a:t>cgap.org</a:t>
            </a:r>
            <a:endParaRPr lang="en-US" sz="950" dirty="0"/>
          </a:p>
        </p:txBody>
      </p:sp>
      <p:sp>
        <p:nvSpPr>
          <p:cNvPr id="39" name="Text 37"/>
          <p:cNvSpPr/>
          <p:nvPr/>
        </p:nvSpPr>
        <p:spPr>
          <a:xfrm>
            <a:off x="1060704" y="5385816"/>
            <a:ext cx="4640580" cy="237744"/>
          </a:xfrm>
          <a:prstGeom prst="rect">
            <a:avLst/>
          </a:prstGeom>
          <a:noFill/>
          <a:ln/>
        </p:spPr>
        <p:txBody>
          <a:bodyPr wrap="square" lIns="0" tIns="0" rIns="0" bIns="0" rtlCol="0" anchor="ctr"/>
          <a:lstStyle/>
          <a:p>
            <a:pPr marL="0" indent="0">
              <a:buNone/>
            </a:pPr>
            <a:r>
              <a:rPr lang="en-US" sz="900" i="1" dirty="0">
                <a:solidFill>
                  <a:srgbClr val="51707A"/>
                </a:solidFill>
                <a:latin typeface="Inter" pitchFamily="34" charset="0"/>
                <a:ea typeface="Inter" pitchFamily="34" charset="-122"/>
                <a:cs typeface="Inter" pitchFamily="34" charset="-120"/>
              </a:rPr>
              <a:t>Human-centered design process for financial inclusion</a:t>
            </a:r>
            <a:endParaRPr lang="en-US" sz="900" dirty="0"/>
          </a:p>
        </p:txBody>
      </p:sp>
      <p:sp>
        <p:nvSpPr>
          <p:cNvPr id="40" name="Text 38"/>
          <p:cNvSpPr/>
          <p:nvPr/>
        </p:nvSpPr>
        <p:spPr>
          <a:xfrm>
            <a:off x="548640" y="5742432"/>
            <a:ext cx="11091672" cy="274320"/>
          </a:xfrm>
          <a:prstGeom prst="rect">
            <a:avLst/>
          </a:prstGeom>
          <a:noFill/>
          <a:ln/>
        </p:spPr>
        <p:txBody>
          <a:bodyPr wrap="square" lIns="0" tIns="0" rIns="0" bIns="0" rtlCol="0" anchor="ctr"/>
          <a:lstStyle/>
          <a:p>
            <a:pPr marL="0" indent="0">
              <a:buNone/>
            </a:pPr>
            <a:r>
              <a:rPr lang="en-US" sz="950" i="1" dirty="0">
                <a:solidFill>
                  <a:srgbClr val="51707A"/>
                </a:solidFill>
                <a:latin typeface="Inter" pitchFamily="34" charset="0"/>
                <a:ea typeface="Inter" pitchFamily="34" charset="-122"/>
                <a:cs typeface="Inter" pitchFamily="34" charset="-120"/>
              </a:rPr>
              <a:t>Figures current as of the research date (August 2026). Re-verify fraud, licensing, and market figures against Bank of Ghana and MTN publications closer to the session.</a:t>
            </a:r>
            <a:endParaRPr lang="en-US" sz="950" dirty="0"/>
          </a:p>
        </p:txBody>
      </p:sp>
      <p:sp>
        <p:nvSpPr>
          <p:cNvPr id="41" name="Text 39"/>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51707A"/>
                </a:solidFill>
                <a:latin typeface="Inter" pitchFamily="34" charset="0"/>
                <a:ea typeface="Inter" pitchFamily="34" charset="-122"/>
                <a:cs typeface="Inter" pitchFamily="34" charset="-120"/>
              </a:rPr>
              <a:t>SOURCES &amp; REFERENCES</a:t>
            </a:r>
            <a:endParaRPr lang="en-US" sz="1000" dirty="0"/>
          </a:p>
        </p:txBody>
      </p:sp>
      <p:sp>
        <p:nvSpPr>
          <p:cNvPr id="42" name="Text 40"/>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51707A"/>
                </a:solidFill>
                <a:latin typeface="Inter" pitchFamily="34" charset="0"/>
                <a:ea typeface="Inter" pitchFamily="34" charset="-122"/>
                <a:cs typeface="Inter"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3540"/>
        </a:solidFill>
        <a:effectLst/>
      </p:bgPr>
    </p:bg>
    <p:spTree>
      <p:nvGrpSpPr>
        <p:cNvPr id="1" name=""/>
        <p:cNvGrpSpPr/>
        <p:nvPr/>
      </p:nvGrpSpPr>
      <p:grpSpPr>
        <a:xfrm>
          <a:off x="0" y="0"/>
          <a:ext cx="0" cy="0"/>
          <a:chOff x="0" y="0"/>
          <a:chExt cx="0" cy="0"/>
        </a:xfrm>
      </p:grpSpPr>
      <p:sp>
        <p:nvSpPr>
          <p:cNvPr id="2" name="Shape 0"/>
          <p:cNvSpPr/>
          <p:nvPr/>
        </p:nvSpPr>
        <p:spPr>
          <a:xfrm>
            <a:off x="-2377440" y="3840480"/>
            <a:ext cx="5943600" cy="5943600"/>
          </a:xfrm>
          <a:prstGeom prst="ellipse">
            <a:avLst/>
          </a:prstGeom>
          <a:solidFill>
            <a:srgbClr val="1F6B4A"/>
          </a:solidFill>
          <a:ln/>
        </p:spPr>
      </p:sp>
      <p:sp>
        <p:nvSpPr>
          <p:cNvPr id="3" name="Shape 1"/>
          <p:cNvSpPr/>
          <p:nvPr/>
        </p:nvSpPr>
        <p:spPr>
          <a:xfrm>
            <a:off x="8778240" y="-2377440"/>
            <a:ext cx="5486400" cy="5486400"/>
          </a:xfrm>
          <a:prstGeom prst="ellipse">
            <a:avLst/>
          </a:prstGeom>
          <a:solidFill>
            <a:srgbClr val="7ED0E8"/>
          </a:solidFill>
          <a:ln/>
        </p:spPr>
      </p:sp>
      <p:sp>
        <p:nvSpPr>
          <p:cNvPr id="4" name="Shape 2"/>
          <p:cNvSpPr/>
          <p:nvPr/>
        </p:nvSpPr>
        <p:spPr>
          <a:xfrm>
            <a:off x="11023092" y="617220"/>
            <a:ext cx="502920" cy="502920"/>
          </a:xfrm>
          <a:prstGeom prst="diamond">
            <a:avLst/>
          </a:prstGeom>
          <a:solidFill>
            <a:srgbClr val="7ED0E8"/>
          </a:solidFill>
          <a:ln/>
        </p:spPr>
      </p:sp>
      <p:sp>
        <p:nvSpPr>
          <p:cNvPr id="5" name="Shape 3"/>
          <p:cNvSpPr/>
          <p:nvPr/>
        </p:nvSpPr>
        <p:spPr>
          <a:xfrm>
            <a:off x="548640" y="1463040"/>
            <a:ext cx="914400" cy="914400"/>
          </a:xfrm>
          <a:prstGeom prst="ellipse">
            <a:avLst/>
          </a:prstGeom>
          <a:solidFill>
            <a:srgbClr val="165A69"/>
          </a:solidFill>
          <a:ln/>
        </p:spPr>
      </p:sp>
      <p:pic>
        <p:nvPicPr>
          <p:cNvPr id="6" name="Image 0" descr="/home/claude/mentorship_deck/icons/envelope_navy.png"/>
          <p:cNvPicPr>
            <a:picLocks noChangeAspect="1"/>
          </p:cNvPicPr>
          <p:nvPr/>
        </p:nvPicPr>
        <p:blipFill>
          <a:blip r:embed="rId3"/>
          <a:stretch>
            <a:fillRect/>
          </a:stretch>
        </p:blipFill>
        <p:spPr>
          <a:xfrm>
            <a:off x="777240" y="1691640"/>
            <a:ext cx="457200" cy="457200"/>
          </a:xfrm>
          <a:prstGeom prst="rect">
            <a:avLst/>
          </a:prstGeom>
        </p:spPr>
      </p:pic>
      <p:sp>
        <p:nvSpPr>
          <p:cNvPr id="7" name="Text 4"/>
          <p:cNvSpPr/>
          <p:nvPr/>
        </p:nvSpPr>
        <p:spPr>
          <a:xfrm>
            <a:off x="548640" y="2606040"/>
            <a:ext cx="10177272" cy="1371600"/>
          </a:xfrm>
          <a:prstGeom prst="rect">
            <a:avLst/>
          </a:prstGeom>
          <a:noFill/>
          <a:ln/>
        </p:spPr>
        <p:txBody>
          <a:bodyPr wrap="square" lIns="0" tIns="0" rIns="0" bIns="0" rtlCol="0" anchor="ctr"/>
          <a:lstStyle/>
          <a:p>
            <a:pPr marL="0" indent="0">
              <a:lnSpc>
                <a:spcPct val="110000"/>
              </a:lnSpc>
              <a:buNone/>
            </a:pPr>
            <a:r>
              <a:rPr lang="en-US" sz="3400" b="1" dirty="0">
                <a:solidFill>
                  <a:srgbClr val="FFFFFF"/>
                </a:solidFill>
                <a:latin typeface="Inter" pitchFamily="34" charset="0"/>
                <a:ea typeface="Inter" pitchFamily="34" charset="-122"/>
                <a:cs typeface="Inter" pitchFamily="34" charset="-120"/>
              </a:rPr>
              <a:t>Don't build what you haven't</a:t>
            </a:r>
            <a:endParaRPr lang="en-US" sz="3400" dirty="0"/>
          </a:p>
          <a:p>
            <a:pPr marL="0" indent="0">
              <a:lnSpc>
                <a:spcPct val="110000"/>
              </a:lnSpc>
              <a:buNone/>
            </a:pPr>
            <a:r>
              <a:rPr lang="en-US" sz="3400" b="1" dirty="0">
                <a:solidFill>
                  <a:srgbClr val="FFFFFF"/>
                </a:solidFill>
                <a:latin typeface="Inter" pitchFamily="34" charset="0"/>
                <a:ea typeface="Inter" pitchFamily="34" charset="-122"/>
                <a:cs typeface="Inter" pitchFamily="34" charset="-120"/>
              </a:rPr>
              <a:t>understood. Let's get to work.</a:t>
            </a:r>
            <a:endParaRPr lang="en-US" sz="3400" dirty="0"/>
          </a:p>
        </p:txBody>
      </p:sp>
      <p:sp>
        <p:nvSpPr>
          <p:cNvPr id="8" name="Text 5"/>
          <p:cNvSpPr/>
          <p:nvPr/>
        </p:nvSpPr>
        <p:spPr>
          <a:xfrm>
            <a:off x="548640" y="4160520"/>
            <a:ext cx="10177272" cy="365760"/>
          </a:xfrm>
          <a:prstGeom prst="rect">
            <a:avLst/>
          </a:prstGeom>
          <a:noFill/>
          <a:ln/>
        </p:spPr>
        <p:txBody>
          <a:bodyPr wrap="square" lIns="0" tIns="0" rIns="0" bIns="0" rtlCol="0" anchor="ctr"/>
          <a:lstStyle/>
          <a:p>
            <a:pPr marL="0" indent="0">
              <a:buNone/>
            </a:pPr>
            <a:r>
              <a:rPr lang="en-US" sz="1400" dirty="0">
                <a:solidFill>
                  <a:srgbClr val="7ED0E8"/>
                </a:solidFill>
                <a:latin typeface="Inter" pitchFamily="34" charset="0"/>
                <a:ea typeface="Inter" pitchFamily="34" charset="-122"/>
                <a:cs typeface="Inter" pitchFamily="34" charset="-120"/>
              </a:rPr>
              <a:t>Joshua Kwashie Kwabla  •  Data Scientist &amp; AI Researcher  •  Founder, Nunya Hub</a:t>
            </a:r>
            <a:endParaRPr lang="en-US" sz="1400" dirty="0"/>
          </a:p>
        </p:txBody>
      </p:sp>
      <p:sp>
        <p:nvSpPr>
          <p:cNvPr id="9" name="Text 6"/>
          <p:cNvSpPr/>
          <p:nvPr/>
        </p:nvSpPr>
        <p:spPr>
          <a:xfrm>
            <a:off x="548640" y="4572000"/>
            <a:ext cx="10177272" cy="365760"/>
          </a:xfrm>
          <a:prstGeom prst="rect">
            <a:avLst/>
          </a:prstGeom>
          <a:noFill/>
          <a:ln/>
        </p:spPr>
        <p:txBody>
          <a:bodyPr wrap="square" lIns="0" tIns="0" rIns="0" bIns="0" rtlCol="0" anchor="ctr"/>
          <a:lstStyle/>
          <a:p>
            <a:pPr marL="0" indent="0">
              <a:buNone/>
            </a:pPr>
            <a:r>
              <a:rPr lang="en-US" sz="1200" dirty="0">
                <a:solidFill>
                  <a:srgbClr val="AFD8E4"/>
                </a:solidFill>
                <a:latin typeface="Inter" pitchFamily="34" charset="0"/>
                <a:ea typeface="Inter" pitchFamily="34" charset="-122"/>
                <a:cs typeface="Inter" pitchFamily="34" charset="-120"/>
              </a:rPr>
              <a:t>Fintech &amp; Digital Services Mentor — MTN Ghana Tɛkyerɛma Pa Hackathon 2026</a:t>
            </a:r>
            <a:endParaRPr lang="en-US" sz="1200" dirty="0"/>
          </a:p>
        </p:txBody>
      </p:sp>
      <p:sp>
        <p:nvSpPr>
          <p:cNvPr id="10" name="Text 7"/>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kern="0" spc="100" dirty="0">
                <a:solidFill>
                  <a:srgbClr val="AFD8E4"/>
                </a:solidFill>
                <a:latin typeface="Inter" pitchFamily="34" charset="0"/>
                <a:ea typeface="Inter" pitchFamily="34" charset="-122"/>
                <a:cs typeface="Inter" pitchFamily="34" charset="-120"/>
              </a:rPr>
              <a:t>THANK YOU</a:t>
            </a:r>
            <a:endParaRPr lang="en-US" sz="1000" dirty="0"/>
          </a:p>
        </p:txBody>
      </p:sp>
      <p:sp>
        <p:nvSpPr>
          <p:cNvPr id="11" name="Text 8"/>
          <p:cNvSpPr/>
          <p:nvPr/>
        </p:nvSpPr>
        <p:spPr>
          <a:xfrm>
            <a:off x="11091672" y="6400800"/>
            <a:ext cx="548640" cy="274320"/>
          </a:xfrm>
          <a:prstGeom prst="rect">
            <a:avLst/>
          </a:prstGeom>
          <a:noFill/>
          <a:ln/>
        </p:spPr>
        <p:txBody>
          <a:bodyPr wrap="square" lIns="0" tIns="0" rIns="0" bIns="0" rtlCol="0" anchor="ctr"/>
          <a:lstStyle/>
          <a:p>
            <a:pPr marL="0" indent="0" algn="r">
              <a:buNone/>
            </a:pPr>
            <a:r>
              <a:rPr lang="en-US" sz="1000" dirty="0">
                <a:solidFill>
                  <a:srgbClr val="AFD8E4"/>
                </a:solidFill>
                <a:latin typeface="Inter" pitchFamily="34" charset="0"/>
                <a:ea typeface="Inter" pitchFamily="34" charset="-122"/>
                <a:cs typeface="Inter" pitchFamily="34" charset="-120"/>
              </a:rPr>
              <a:t>32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2207</TotalTime>
  <Words>5421</Words>
  <Application>Microsoft Macintosh PowerPoint</Application>
  <PresentationFormat>Custom</PresentationFormat>
  <Paragraphs>500</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Joshua Kwabla</cp:lastModifiedBy>
  <cp:revision>2</cp:revision>
  <dcterms:created xsi:type="dcterms:W3CDTF">2026-08-27T04:47:57Z</dcterms:created>
  <dcterms:modified xsi:type="dcterms:W3CDTF">2026-08-28T17:43:08Z</dcterms:modified>
</cp:coreProperties>
</file>