
<file path=[Content_Types].xml><?xml version="1.0" encoding="utf-8"?>
<Types xmlns="http://schemas.openxmlformats.org/package/2006/content-types">
  <Default ContentType="application/xml" Extension="xml"/>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24.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3.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60"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 name="Shape 51"/>
        <p:cNvGrpSpPr/>
        <p:nvPr/>
      </p:nvGrpSpPr>
      <p:grpSpPr>
        <a:xfrm>
          <a:off x="0" y="0"/>
          <a:ext cx="0" cy="0"/>
          <a:chOff x="0" y="0"/>
          <a:chExt cx="0" cy="0"/>
        </a:xfrm>
      </p:grpSpPr>
      <p:sp>
        <p:nvSpPr>
          <p:cNvPr id="52" name="Google Shape;52;g3f8589bd201_1_0:notes"/>
          <p:cNvSpPr/>
          <p:nvPr>
            <p:ph idx="2" type="sldImg"/>
          </p:nvPr>
        </p:nvSpPr>
        <p:spPr>
          <a:xfrm>
            <a:off x="685727" y="857273"/>
            <a:ext cx="5486400" cy="23145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3" name="Google Shape;53;g3f8589bd201_1_0:notes"/>
          <p:cNvSpPr txBox="1"/>
          <p:nvPr>
            <p:ph idx="1" type="body"/>
          </p:nvPr>
        </p:nvSpPr>
        <p:spPr>
          <a:xfrm>
            <a:off x="685800" y="3300500"/>
            <a:ext cx="5486400" cy="27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4" name="Google Shape;54;g3f8589bd201_1_0:notes"/>
          <p:cNvSpPr txBox="1"/>
          <p:nvPr>
            <p:ph idx="12" type="sldNum"/>
          </p:nvPr>
        </p:nvSpPr>
        <p:spPr>
          <a:xfrm>
            <a:off x="3884613" y="6514083"/>
            <a:ext cx="2971800" cy="3441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 name="Shape 60"/>
        <p:cNvGrpSpPr/>
        <p:nvPr/>
      </p:nvGrpSpPr>
      <p:grpSpPr>
        <a:xfrm>
          <a:off x="0" y="0"/>
          <a:ext cx="0" cy="0"/>
          <a:chOff x="0" y="0"/>
          <a:chExt cx="0" cy="0"/>
        </a:xfrm>
      </p:grpSpPr>
      <p:sp>
        <p:nvSpPr>
          <p:cNvPr id="61" name="Google Shape;61;g3f85204f0f2_0_27:notes"/>
          <p:cNvSpPr/>
          <p:nvPr>
            <p:ph idx="2" type="sldImg"/>
          </p:nvPr>
        </p:nvSpPr>
        <p:spPr>
          <a:xfrm>
            <a:off x="685800" y="857250"/>
            <a:ext cx="5486400" cy="23145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2" name="Google Shape;62;g3f85204f0f2_0_27:notes"/>
          <p:cNvSpPr txBox="1"/>
          <p:nvPr>
            <p:ph idx="1" type="body"/>
          </p:nvPr>
        </p:nvSpPr>
        <p:spPr>
          <a:xfrm>
            <a:off x="685800" y="3300413"/>
            <a:ext cx="5486400" cy="27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Welcome. Introduce yourself in 60 seconds: engineer, KNUST CS, Coursera and Nalo Solutions, EdTech and fintech. Set the frame: this session is not a lecture on AI theory. By the end you should be able to say whether YOUR project needs an agent, and name the one decision it would make.</a:t>
            </a:r>
            <a:endParaRPr/>
          </a:p>
        </p:txBody>
      </p:sp>
      <p:sp>
        <p:nvSpPr>
          <p:cNvPr id="63" name="Google Shape;63;g3f85204f0f2_0_27:notes"/>
          <p:cNvSpPr txBox="1"/>
          <p:nvPr>
            <p:ph idx="12" type="sldNum"/>
          </p:nvPr>
        </p:nvSpPr>
        <p:spPr>
          <a:xfrm>
            <a:off x="3884613" y="6513910"/>
            <a:ext cx="2971800" cy="3441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 name="Shape 69"/>
        <p:cNvGrpSpPr/>
        <p:nvPr/>
      </p:nvGrpSpPr>
      <p:grpSpPr>
        <a:xfrm>
          <a:off x="0" y="0"/>
          <a:ext cx="0" cy="0"/>
          <a:chOff x="0" y="0"/>
          <a:chExt cx="0" cy="0"/>
        </a:xfrm>
      </p:grpSpPr>
      <p:sp>
        <p:nvSpPr>
          <p:cNvPr id="70" name="Google Shape;70;g3f8589bd201_1_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1" name="Google Shape;71;g3f8589bd201_1_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g3f8589bd201_1_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 name="Google Shape;82;g3f8589bd201_1_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 name="Shape 86"/>
        <p:cNvGrpSpPr/>
        <p:nvPr/>
      </p:nvGrpSpPr>
      <p:grpSpPr>
        <a:xfrm>
          <a:off x="0" y="0"/>
          <a:ext cx="0" cy="0"/>
          <a:chOff x="0" y="0"/>
          <a:chExt cx="0" cy="0"/>
        </a:xfrm>
      </p:grpSpPr>
      <p:sp>
        <p:nvSpPr>
          <p:cNvPr id="87" name="Google Shape;87;g3f8589bd201_1_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 name="Google Shape;88;g3f8589bd201_1_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g3f8589bd201_1_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5" name="Google Shape;95;g3f8589bd201_1_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 name="Shape 100"/>
        <p:cNvGrpSpPr/>
        <p:nvPr/>
      </p:nvGrpSpPr>
      <p:grpSpPr>
        <a:xfrm>
          <a:off x="0" y="0"/>
          <a:ext cx="0" cy="0"/>
          <a:chOff x="0" y="0"/>
          <a:chExt cx="0" cy="0"/>
        </a:xfrm>
      </p:grpSpPr>
      <p:sp>
        <p:nvSpPr>
          <p:cNvPr id="101" name="Google Shape;101;g3f85204f0f2_0_57:notes"/>
          <p:cNvSpPr/>
          <p:nvPr>
            <p:ph idx="2" type="sldImg"/>
          </p:nvPr>
        </p:nvSpPr>
        <p:spPr>
          <a:xfrm>
            <a:off x="685800" y="857250"/>
            <a:ext cx="5486400" cy="23145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2" name="Google Shape;102;g3f85204f0f2_0_57:notes"/>
          <p:cNvSpPr txBox="1"/>
          <p:nvPr>
            <p:ph idx="1" type="body"/>
          </p:nvPr>
        </p:nvSpPr>
        <p:spPr>
          <a:xfrm>
            <a:off x="685800" y="3300413"/>
            <a:ext cx="5486400" cy="27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ASK and actually wait. Take three answers in chat or on mic, out loud, and write them somewhere you can return to. Naming a real task now makes the litmus test on slide 8 personal instead of abstract.</a:t>
            </a:r>
            <a:endParaRPr/>
          </a:p>
        </p:txBody>
      </p:sp>
      <p:sp>
        <p:nvSpPr>
          <p:cNvPr id="103" name="Google Shape;103;g3f85204f0f2_0_57:notes"/>
          <p:cNvSpPr txBox="1"/>
          <p:nvPr>
            <p:ph idx="12" type="sldNum"/>
          </p:nvPr>
        </p:nvSpPr>
        <p:spPr>
          <a:xfrm>
            <a:off x="3884613" y="6513910"/>
            <a:ext cx="2971800" cy="3441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 name="Shape 108"/>
        <p:cNvGrpSpPr/>
        <p:nvPr/>
      </p:nvGrpSpPr>
      <p:grpSpPr>
        <a:xfrm>
          <a:off x="0" y="0"/>
          <a:ext cx="0" cy="0"/>
          <a:chOff x="0" y="0"/>
          <a:chExt cx="0" cy="0"/>
        </a:xfrm>
      </p:grpSpPr>
      <p:sp>
        <p:nvSpPr>
          <p:cNvPr id="109" name="Google Shape;109;g3f85204f0f2_0_66:notes"/>
          <p:cNvSpPr/>
          <p:nvPr>
            <p:ph idx="2" type="sldImg"/>
          </p:nvPr>
        </p:nvSpPr>
        <p:spPr>
          <a:xfrm>
            <a:off x="685800" y="857250"/>
            <a:ext cx="5486400" cy="23145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0" name="Google Shape;110;g3f85204f0f2_0_66:notes"/>
          <p:cNvSpPr txBox="1"/>
          <p:nvPr>
            <p:ph idx="1" type="body"/>
          </p:nvPr>
        </p:nvSpPr>
        <p:spPr>
          <a:xfrm>
            <a:off x="685800" y="3300413"/>
            <a:ext cx="5486400" cy="27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Emphasise the third one. Most hackathon 'agents' have tools but no memory and no reflection, so they repeat the same mistake every run. Judges will probe this.</a:t>
            </a:r>
            <a:endParaRPr/>
          </a:p>
        </p:txBody>
      </p:sp>
      <p:sp>
        <p:nvSpPr>
          <p:cNvPr id="111" name="Google Shape;111;g3f85204f0f2_0_66:notes"/>
          <p:cNvSpPr txBox="1"/>
          <p:nvPr>
            <p:ph idx="12" type="sldNum"/>
          </p:nvPr>
        </p:nvSpPr>
        <p:spPr>
          <a:xfrm>
            <a:off x="3884613" y="6513910"/>
            <a:ext cx="2971800" cy="3441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 name="Shape 128"/>
        <p:cNvGrpSpPr/>
        <p:nvPr/>
      </p:nvGrpSpPr>
      <p:grpSpPr>
        <a:xfrm>
          <a:off x="0" y="0"/>
          <a:ext cx="0" cy="0"/>
          <a:chOff x="0" y="0"/>
          <a:chExt cx="0" cy="0"/>
        </a:xfrm>
      </p:grpSpPr>
      <p:sp>
        <p:nvSpPr>
          <p:cNvPr id="129" name="Google Shape;129;g3f85204f0f2_0_87:notes"/>
          <p:cNvSpPr/>
          <p:nvPr>
            <p:ph idx="2" type="sldImg"/>
          </p:nvPr>
        </p:nvSpPr>
        <p:spPr>
          <a:xfrm>
            <a:off x="685800" y="857250"/>
            <a:ext cx="5486400" cy="23145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0" name="Google Shape;130;g3f85204f0f2_0_87:notes"/>
          <p:cNvSpPr txBox="1"/>
          <p:nvPr>
            <p:ph idx="1" type="body"/>
          </p:nvPr>
        </p:nvSpPr>
        <p:spPr>
          <a:xfrm>
            <a:off x="685800" y="3300413"/>
            <a:ext cx="5486400" cy="27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The honest line here: RPA is still better than an agent at rules-based, repetitive work — faster, cheaper, more reliable. Agents earn their place only where the path is unpredictable. Teams that understand this build better architectures.</a:t>
            </a:r>
            <a:endParaRPr/>
          </a:p>
        </p:txBody>
      </p:sp>
      <p:sp>
        <p:nvSpPr>
          <p:cNvPr id="131" name="Google Shape;131;g3f85204f0f2_0_87:notes"/>
          <p:cNvSpPr txBox="1"/>
          <p:nvPr>
            <p:ph idx="12" type="sldNum"/>
          </p:nvPr>
        </p:nvSpPr>
        <p:spPr>
          <a:xfrm>
            <a:off x="3884613" y="6513910"/>
            <a:ext cx="2971800" cy="3441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 name="Shape 145"/>
        <p:cNvGrpSpPr/>
        <p:nvPr/>
      </p:nvGrpSpPr>
      <p:grpSpPr>
        <a:xfrm>
          <a:off x="0" y="0"/>
          <a:ext cx="0" cy="0"/>
          <a:chOff x="0" y="0"/>
          <a:chExt cx="0" cy="0"/>
        </a:xfrm>
      </p:grpSpPr>
      <p:sp>
        <p:nvSpPr>
          <p:cNvPr id="146" name="Google Shape;146;g3f85204f0f2_0_105:notes"/>
          <p:cNvSpPr/>
          <p:nvPr>
            <p:ph idx="2" type="sldImg"/>
          </p:nvPr>
        </p:nvSpPr>
        <p:spPr>
          <a:xfrm>
            <a:off x="685800" y="857250"/>
            <a:ext cx="5486400" cy="23145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7" name="Google Shape;147;g3f85204f0f2_0_105:notes"/>
          <p:cNvSpPr txBox="1"/>
          <p:nvPr>
            <p:ph idx="1" type="body"/>
          </p:nvPr>
        </p:nvSpPr>
        <p:spPr>
          <a:xfrm>
            <a:off x="685800" y="3300413"/>
            <a:ext cx="5486400" cy="27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Emphasise the third one. Most hackathon 'agents' have tools but no memory and no reflection, so they repeat the same mistake every run. Judges will probe this.</a:t>
            </a:r>
            <a:endParaRPr/>
          </a:p>
        </p:txBody>
      </p:sp>
      <p:sp>
        <p:nvSpPr>
          <p:cNvPr id="148" name="Google Shape;148;g3f85204f0f2_0_105:notes"/>
          <p:cNvSpPr txBox="1"/>
          <p:nvPr>
            <p:ph idx="12" type="sldNum"/>
          </p:nvPr>
        </p:nvSpPr>
        <p:spPr>
          <a:xfrm>
            <a:off x="3884613" y="6513910"/>
            <a:ext cx="2971800" cy="3441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 name="Shape 165"/>
        <p:cNvGrpSpPr/>
        <p:nvPr/>
      </p:nvGrpSpPr>
      <p:grpSpPr>
        <a:xfrm>
          <a:off x="0" y="0"/>
          <a:ext cx="0" cy="0"/>
          <a:chOff x="0" y="0"/>
          <a:chExt cx="0" cy="0"/>
        </a:xfrm>
      </p:grpSpPr>
      <p:sp>
        <p:nvSpPr>
          <p:cNvPr id="166" name="Google Shape;166;g3f8589bd201_1_102:notes"/>
          <p:cNvSpPr/>
          <p:nvPr>
            <p:ph idx="2" type="sldImg"/>
          </p:nvPr>
        </p:nvSpPr>
        <p:spPr>
          <a:xfrm>
            <a:off x="0" y="0"/>
            <a:ext cx="2250000" cy="225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67" name="Google Shape;167;g3f8589bd201_1_102:notes"/>
          <p:cNvSpPr txBox="1"/>
          <p:nvPr>
            <p:ph idx="1" type="body"/>
          </p:nvPr>
        </p:nvSpPr>
        <p:spPr>
          <a:xfrm>
            <a:off x="0" y="0"/>
            <a:ext cx="3000000" cy="225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 sz="1200">
                <a:solidFill>
                  <a:schemeClr val="dk1"/>
                </a:solidFill>
                <a:latin typeface="Arial"/>
                <a:ea typeface="Arial"/>
                <a:cs typeface="Arial"/>
                <a:sym typeface="Arial"/>
              </a:rPr>
              <a:t>Slide 5: Use this slide to anchor the discussion in inclusive FinTech, disability support, and resource-constrained environments. Keep examples practical and invite participants to adapt the idea to their hackathon concepts.</a:t>
            </a:r>
            <a:endParaRPr/>
          </a:p>
        </p:txBody>
      </p:sp>
      <p:sp>
        <p:nvSpPr>
          <p:cNvPr id="168" name="Google Shape;168;g3f8589bd201_1_102:notes"/>
          <p:cNvSpPr txBox="1"/>
          <p:nvPr>
            <p:ph idx="12" type="sldNum"/>
          </p:nvPr>
        </p:nvSpPr>
        <p:spPr>
          <a:xfrm>
            <a:off x="0" y="0"/>
            <a:ext cx="3000000" cy="225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lang="en" sz="1800">
                <a:solidFill>
                  <a:schemeClr val="dk1"/>
                </a:solidFill>
                <a:latin typeface="Arial"/>
                <a:ea typeface="Arial"/>
                <a:cs typeface="Arial"/>
                <a:sym typeface="Arial"/>
              </a:rPr>
              <a:t>‹#›</a:t>
            </a:fld>
            <a:endParaRPr sz="1800">
              <a:solidFill>
                <a:schemeClr val="dk1"/>
              </a:solidFill>
              <a:latin typeface="Arial"/>
              <a:ea typeface="Arial"/>
              <a:cs typeface="Arial"/>
              <a:sym typeface="Aria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 name="Shape 181"/>
        <p:cNvGrpSpPr/>
        <p:nvPr/>
      </p:nvGrpSpPr>
      <p:grpSpPr>
        <a:xfrm>
          <a:off x="0" y="0"/>
          <a:ext cx="0" cy="0"/>
          <a:chOff x="0" y="0"/>
          <a:chExt cx="0" cy="0"/>
        </a:xfrm>
      </p:grpSpPr>
      <p:sp>
        <p:nvSpPr>
          <p:cNvPr id="182" name="Google Shape;182;g3f85204f0f2_0_126:notes"/>
          <p:cNvSpPr/>
          <p:nvPr>
            <p:ph idx="2" type="sldImg"/>
          </p:nvPr>
        </p:nvSpPr>
        <p:spPr>
          <a:xfrm>
            <a:off x="685800" y="857250"/>
            <a:ext cx="5486400" cy="23145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3" name="Google Shape;183;g3f85204f0f2_0_126:notes"/>
          <p:cNvSpPr txBox="1"/>
          <p:nvPr>
            <p:ph idx="1" type="body"/>
          </p:nvPr>
        </p:nvSpPr>
        <p:spPr>
          <a:xfrm>
            <a:off x="685800" y="3300413"/>
            <a:ext cx="5486400" cy="27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Walk the loop once with a concrete example — a demand forecast that also reorders stock, notifies sales and shifts delivery dates. A non-agentic model predicts and stops; the agent carries it through.</a:t>
            </a:r>
            <a:endParaRPr/>
          </a:p>
        </p:txBody>
      </p:sp>
      <p:sp>
        <p:nvSpPr>
          <p:cNvPr id="184" name="Google Shape;184;g3f85204f0f2_0_126:notes"/>
          <p:cNvSpPr txBox="1"/>
          <p:nvPr>
            <p:ph idx="12" type="sldNum"/>
          </p:nvPr>
        </p:nvSpPr>
        <p:spPr>
          <a:xfrm>
            <a:off x="3884613" y="6513910"/>
            <a:ext cx="2971800" cy="3441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 name="Shape 220"/>
        <p:cNvGrpSpPr/>
        <p:nvPr/>
      </p:nvGrpSpPr>
      <p:grpSpPr>
        <a:xfrm>
          <a:off x="0" y="0"/>
          <a:ext cx="0" cy="0"/>
          <a:chOff x="0" y="0"/>
          <a:chExt cx="0" cy="0"/>
        </a:xfrm>
      </p:grpSpPr>
      <p:sp>
        <p:nvSpPr>
          <p:cNvPr id="221" name="Google Shape;221;g3f85204f0f2_0_183:notes"/>
          <p:cNvSpPr/>
          <p:nvPr>
            <p:ph idx="2" type="sldImg"/>
          </p:nvPr>
        </p:nvSpPr>
        <p:spPr>
          <a:xfrm>
            <a:off x="685800" y="857250"/>
            <a:ext cx="5486400" cy="23145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2" name="Google Shape;222;g3f85204f0f2_0_183:notes"/>
          <p:cNvSpPr txBox="1"/>
          <p:nvPr>
            <p:ph idx="1" type="body"/>
          </p:nvPr>
        </p:nvSpPr>
        <p:spPr>
          <a:xfrm>
            <a:off x="685800" y="3300413"/>
            <a:ext cx="5486400" cy="27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Slow down here. Have two teams volunteer their idea and score it live, out loud. Be willing to tell a team their idea scores 1 and is better as a plain workflow — that saves them six weeks.</a:t>
            </a:r>
            <a:endParaRPr/>
          </a:p>
        </p:txBody>
      </p:sp>
      <p:sp>
        <p:nvSpPr>
          <p:cNvPr id="223" name="Google Shape;223;g3f85204f0f2_0_183:notes"/>
          <p:cNvSpPr txBox="1"/>
          <p:nvPr>
            <p:ph idx="12" type="sldNum"/>
          </p:nvPr>
        </p:nvSpPr>
        <p:spPr>
          <a:xfrm>
            <a:off x="3884613" y="6513910"/>
            <a:ext cx="2971800" cy="3441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1" name="Shape 241"/>
        <p:cNvGrpSpPr/>
        <p:nvPr/>
      </p:nvGrpSpPr>
      <p:grpSpPr>
        <a:xfrm>
          <a:off x="0" y="0"/>
          <a:ext cx="0" cy="0"/>
          <a:chOff x="0" y="0"/>
          <a:chExt cx="0" cy="0"/>
        </a:xfrm>
      </p:grpSpPr>
      <p:sp>
        <p:nvSpPr>
          <p:cNvPr id="242" name="Google Shape;242;g3f85204f0f2_0_205:notes"/>
          <p:cNvSpPr/>
          <p:nvPr>
            <p:ph idx="2" type="sldImg"/>
          </p:nvPr>
        </p:nvSpPr>
        <p:spPr>
          <a:xfrm>
            <a:off x="685800" y="857250"/>
            <a:ext cx="5486400" cy="23145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3" name="Google Shape;243;g3f85204f0f2_0_205:notes"/>
          <p:cNvSpPr txBox="1"/>
          <p:nvPr>
            <p:ph idx="1" type="body"/>
          </p:nvPr>
        </p:nvSpPr>
        <p:spPr>
          <a:xfrm>
            <a:off x="685800" y="3300413"/>
            <a:ext cx="5486400" cy="27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Point out that every one of these is the same shape: a messy trigger, evidence scattered across systems, one decision, one message back to a human. That shape is what they should look for in their own domain.</a:t>
            </a:r>
            <a:endParaRPr/>
          </a:p>
        </p:txBody>
      </p:sp>
      <p:sp>
        <p:nvSpPr>
          <p:cNvPr id="244" name="Google Shape;244;g3f85204f0f2_0_205:notes"/>
          <p:cNvSpPr txBox="1"/>
          <p:nvPr>
            <p:ph idx="12" type="sldNum"/>
          </p:nvPr>
        </p:nvSpPr>
        <p:spPr>
          <a:xfrm>
            <a:off x="3884613" y="6513910"/>
            <a:ext cx="2971800" cy="3441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7" name="Shape 267"/>
        <p:cNvGrpSpPr/>
        <p:nvPr/>
      </p:nvGrpSpPr>
      <p:grpSpPr>
        <a:xfrm>
          <a:off x="0" y="0"/>
          <a:ext cx="0" cy="0"/>
          <a:chOff x="0" y="0"/>
          <a:chExt cx="0" cy="0"/>
        </a:xfrm>
      </p:grpSpPr>
      <p:sp>
        <p:nvSpPr>
          <p:cNvPr id="268" name="Google Shape;268;g3f85204f0f2_0_231:notes"/>
          <p:cNvSpPr/>
          <p:nvPr>
            <p:ph idx="2" type="sldImg"/>
          </p:nvPr>
        </p:nvSpPr>
        <p:spPr>
          <a:xfrm>
            <a:off x="685800" y="857250"/>
            <a:ext cx="5486400" cy="23145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9" name="Google Shape;269;g3f85204f0f2_0_231:notes"/>
          <p:cNvSpPr txBox="1"/>
          <p:nvPr>
            <p:ph idx="1" type="body"/>
          </p:nvPr>
        </p:nvSpPr>
        <p:spPr>
          <a:xfrm>
            <a:off x="685800" y="3300413"/>
            <a:ext cx="5486400" cy="27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Keep this to five minutes. The takeaway is not the acronyms — it is that plan-first designs are auditable and cheap, which matters on a demo day and matters more in a real MoMo system.</a:t>
            </a:r>
            <a:endParaRPr/>
          </a:p>
        </p:txBody>
      </p:sp>
      <p:sp>
        <p:nvSpPr>
          <p:cNvPr id="270" name="Google Shape;270;g3f85204f0f2_0_231:notes"/>
          <p:cNvSpPr txBox="1"/>
          <p:nvPr>
            <p:ph idx="12" type="sldNum"/>
          </p:nvPr>
        </p:nvSpPr>
        <p:spPr>
          <a:xfrm>
            <a:off x="3884613" y="6513910"/>
            <a:ext cx="2971800" cy="3441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3" name="Shape 283"/>
        <p:cNvGrpSpPr/>
        <p:nvPr/>
      </p:nvGrpSpPr>
      <p:grpSpPr>
        <a:xfrm>
          <a:off x="0" y="0"/>
          <a:ext cx="0" cy="0"/>
          <a:chOff x="0" y="0"/>
          <a:chExt cx="0" cy="0"/>
        </a:xfrm>
      </p:grpSpPr>
      <p:sp>
        <p:nvSpPr>
          <p:cNvPr id="284" name="Google Shape;284;g3f8589bd201_1_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5" name="Google Shape;285;g3f8589bd201_1_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9" name="Shape 289"/>
        <p:cNvGrpSpPr/>
        <p:nvPr/>
      </p:nvGrpSpPr>
      <p:grpSpPr>
        <a:xfrm>
          <a:off x="0" y="0"/>
          <a:ext cx="0" cy="0"/>
          <a:chOff x="0" y="0"/>
          <a:chExt cx="0" cy="0"/>
        </a:xfrm>
      </p:grpSpPr>
      <p:sp>
        <p:nvSpPr>
          <p:cNvPr id="290" name="Google Shape;290;g3f85204f0f2_0_249:notes"/>
          <p:cNvSpPr/>
          <p:nvPr>
            <p:ph idx="2" type="sldImg"/>
          </p:nvPr>
        </p:nvSpPr>
        <p:spPr>
          <a:xfrm>
            <a:off x="685800" y="857250"/>
            <a:ext cx="5486400" cy="23145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91" name="Google Shape;291;g3f85204f0f2_0_249:notes"/>
          <p:cNvSpPr txBox="1"/>
          <p:nvPr>
            <p:ph idx="1" type="body"/>
          </p:nvPr>
        </p:nvSpPr>
        <p:spPr>
          <a:xfrm>
            <a:off x="685800" y="3300413"/>
            <a:ext cx="5486400" cy="27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Transition line: we have done the theory, now we take one problem apart properly. Ask the room how many have personally sent money to a wrong number or waited on a reversal. Nearly every hand goes up — that is the point.</a:t>
            </a:r>
            <a:endParaRPr/>
          </a:p>
        </p:txBody>
      </p:sp>
      <p:sp>
        <p:nvSpPr>
          <p:cNvPr id="292" name="Google Shape;292;g3f85204f0f2_0_249:notes"/>
          <p:cNvSpPr txBox="1"/>
          <p:nvPr>
            <p:ph idx="12" type="sldNum"/>
          </p:nvPr>
        </p:nvSpPr>
        <p:spPr>
          <a:xfrm>
            <a:off x="3884613" y="6513910"/>
            <a:ext cx="2971800" cy="3441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0" name="Shape 300"/>
        <p:cNvGrpSpPr/>
        <p:nvPr/>
      </p:nvGrpSpPr>
      <p:grpSpPr>
        <a:xfrm>
          <a:off x="0" y="0"/>
          <a:ext cx="0" cy="0"/>
          <a:chOff x="0" y="0"/>
          <a:chExt cx="0" cy="0"/>
        </a:xfrm>
      </p:grpSpPr>
      <p:sp>
        <p:nvSpPr>
          <p:cNvPr id="301" name="Google Shape;301;g3f85204f0f2_0_259:notes"/>
          <p:cNvSpPr/>
          <p:nvPr>
            <p:ph idx="2" type="sldImg"/>
          </p:nvPr>
        </p:nvSpPr>
        <p:spPr>
          <a:xfrm>
            <a:off x="685800" y="857250"/>
            <a:ext cx="5486400" cy="23145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02" name="Google Shape;302;g3f85204f0f2_0_259:notes"/>
          <p:cNvSpPr txBox="1"/>
          <p:nvPr>
            <p:ph idx="1" type="body"/>
          </p:nvPr>
        </p:nvSpPr>
        <p:spPr>
          <a:xfrm>
            <a:off x="685800" y="3300413"/>
            <a:ext cx="5486400" cy="27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Do not rush this slide. Teams that skip problem discovery build clever demos that solve nothing. Ask whether anyone has worked at a MoMo vendor point or knows someone who has — pull that story into the room.</a:t>
            </a:r>
            <a:endParaRPr/>
          </a:p>
        </p:txBody>
      </p:sp>
      <p:sp>
        <p:nvSpPr>
          <p:cNvPr id="303" name="Google Shape;303;g3f85204f0f2_0_259:notes"/>
          <p:cNvSpPr txBox="1"/>
          <p:nvPr>
            <p:ph idx="12" type="sldNum"/>
          </p:nvPr>
        </p:nvSpPr>
        <p:spPr>
          <a:xfrm>
            <a:off x="3884613" y="6513910"/>
            <a:ext cx="2971800" cy="3441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2" name="Shape 312"/>
        <p:cNvGrpSpPr/>
        <p:nvPr/>
      </p:nvGrpSpPr>
      <p:grpSpPr>
        <a:xfrm>
          <a:off x="0" y="0"/>
          <a:ext cx="0" cy="0"/>
          <a:chOff x="0" y="0"/>
          <a:chExt cx="0" cy="0"/>
        </a:xfrm>
      </p:grpSpPr>
      <p:sp>
        <p:nvSpPr>
          <p:cNvPr id="313" name="Google Shape;313;g3f85204f0f2_0_270:notes"/>
          <p:cNvSpPr/>
          <p:nvPr>
            <p:ph idx="2" type="sldImg"/>
          </p:nvPr>
        </p:nvSpPr>
        <p:spPr>
          <a:xfrm>
            <a:off x="685800" y="857250"/>
            <a:ext cx="5486400" cy="23145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14" name="Google Shape;314;g3f85204f0f2_0_270:notes"/>
          <p:cNvSpPr txBox="1"/>
          <p:nvPr>
            <p:ph idx="1" type="body"/>
          </p:nvPr>
        </p:nvSpPr>
        <p:spPr>
          <a:xfrm>
            <a:off x="685800" y="3300413"/>
            <a:ext cx="5486400" cy="27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This is the most transferable slide in the deck. Tell them to do exactly this exercise for their own problem tonight: five columns, who does it today, how long it takes, where the judgement sits.</a:t>
            </a:r>
            <a:endParaRPr/>
          </a:p>
        </p:txBody>
      </p:sp>
      <p:sp>
        <p:nvSpPr>
          <p:cNvPr id="315" name="Google Shape;315;g3f85204f0f2_0_270:notes"/>
          <p:cNvSpPr txBox="1"/>
          <p:nvPr>
            <p:ph idx="12" type="sldNum"/>
          </p:nvPr>
        </p:nvSpPr>
        <p:spPr>
          <a:xfrm>
            <a:off x="3884613" y="6513910"/>
            <a:ext cx="2971800" cy="3441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6" name="Shape 346"/>
        <p:cNvGrpSpPr/>
        <p:nvPr/>
      </p:nvGrpSpPr>
      <p:grpSpPr>
        <a:xfrm>
          <a:off x="0" y="0"/>
          <a:ext cx="0" cy="0"/>
          <a:chOff x="0" y="0"/>
          <a:chExt cx="0" cy="0"/>
        </a:xfrm>
      </p:grpSpPr>
      <p:sp>
        <p:nvSpPr>
          <p:cNvPr id="347" name="Google Shape;347;g3f85204f0f2_0_305:notes"/>
          <p:cNvSpPr/>
          <p:nvPr>
            <p:ph idx="2" type="sldImg"/>
          </p:nvPr>
        </p:nvSpPr>
        <p:spPr>
          <a:xfrm>
            <a:off x="685800" y="857250"/>
            <a:ext cx="5486400" cy="23145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48" name="Google Shape;348;g3f85204f0f2_0_305:notes"/>
          <p:cNvSpPr txBox="1"/>
          <p:nvPr>
            <p:ph idx="1" type="body"/>
          </p:nvPr>
        </p:nvSpPr>
        <p:spPr>
          <a:xfrm>
            <a:off x="685800" y="3300413"/>
            <a:ext cx="5486400" cy="27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Recommendation if pressed: CrewAI to get something moving in a weekend, LangGraph when they need control over state and approval steps. Discourage framework shopping — six weeks is not long.</a:t>
            </a:r>
            <a:endParaRPr/>
          </a:p>
        </p:txBody>
      </p:sp>
      <p:sp>
        <p:nvSpPr>
          <p:cNvPr id="349" name="Google Shape;349;g3f85204f0f2_0_305:notes"/>
          <p:cNvSpPr txBox="1"/>
          <p:nvPr>
            <p:ph idx="12" type="sldNum"/>
          </p:nvPr>
        </p:nvSpPr>
        <p:spPr>
          <a:xfrm>
            <a:off x="3884613" y="6513910"/>
            <a:ext cx="2971800" cy="3441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3" name="Shape 373"/>
        <p:cNvGrpSpPr/>
        <p:nvPr/>
      </p:nvGrpSpPr>
      <p:grpSpPr>
        <a:xfrm>
          <a:off x="0" y="0"/>
          <a:ext cx="0" cy="0"/>
          <a:chOff x="0" y="0"/>
          <a:chExt cx="0" cy="0"/>
        </a:xfrm>
      </p:grpSpPr>
      <p:sp>
        <p:nvSpPr>
          <p:cNvPr id="374" name="Google Shape;374;g3f85204f0f2_0_332:notes"/>
          <p:cNvSpPr/>
          <p:nvPr>
            <p:ph idx="2" type="sldImg"/>
          </p:nvPr>
        </p:nvSpPr>
        <p:spPr>
          <a:xfrm>
            <a:off x="685800" y="857250"/>
            <a:ext cx="5486400" cy="23145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75" name="Google Shape;375;g3f85204f0f2_0_332:notes"/>
          <p:cNvSpPr txBox="1"/>
          <p:nvPr>
            <p:ph idx="1" type="body"/>
          </p:nvPr>
        </p:nvSpPr>
        <p:spPr>
          <a:xfrm>
            <a:off x="685800" y="3300413"/>
            <a:ext cx="5486400" cy="27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Repeat the 'start small' line twice — it is the single most useful piece of advice for a six-week build. A working single-agent demo beats a broken multi-agent architecture at every judging table.</a:t>
            </a:r>
            <a:endParaRPr/>
          </a:p>
        </p:txBody>
      </p:sp>
      <p:sp>
        <p:nvSpPr>
          <p:cNvPr id="376" name="Google Shape;376;g3f85204f0f2_0_332:notes"/>
          <p:cNvSpPr txBox="1"/>
          <p:nvPr>
            <p:ph idx="12" type="sldNum"/>
          </p:nvPr>
        </p:nvSpPr>
        <p:spPr>
          <a:xfrm>
            <a:off x="3884613" y="6513910"/>
            <a:ext cx="2971800" cy="3441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9" name="Shape 399"/>
        <p:cNvGrpSpPr/>
        <p:nvPr/>
      </p:nvGrpSpPr>
      <p:grpSpPr>
        <a:xfrm>
          <a:off x="0" y="0"/>
          <a:ext cx="0" cy="0"/>
          <a:chOff x="0" y="0"/>
          <a:chExt cx="0" cy="0"/>
        </a:xfrm>
      </p:grpSpPr>
      <p:sp>
        <p:nvSpPr>
          <p:cNvPr id="400" name="Google Shape;400;g3f85204f0f2_0_386:notes"/>
          <p:cNvSpPr/>
          <p:nvPr>
            <p:ph idx="2" type="sldImg"/>
          </p:nvPr>
        </p:nvSpPr>
        <p:spPr>
          <a:xfrm>
            <a:off x="685800" y="857250"/>
            <a:ext cx="5486400" cy="23145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01" name="Google Shape;401;g3f85204f0f2_0_386:notes"/>
          <p:cNvSpPr txBox="1"/>
          <p:nvPr>
            <p:ph idx="1" type="body"/>
          </p:nvPr>
        </p:nvSpPr>
        <p:spPr>
          <a:xfrm>
            <a:off x="685800" y="3300413"/>
            <a:ext cx="5486400" cy="27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Give them the full ten minutes and stay on the call while they work. Then take two or three teams through their four answers out loud. Push hardest on question three.</a:t>
            </a:r>
            <a:endParaRPr/>
          </a:p>
        </p:txBody>
      </p:sp>
      <p:sp>
        <p:nvSpPr>
          <p:cNvPr id="402" name="Google Shape;402;g3f85204f0f2_0_386:notes"/>
          <p:cNvSpPr txBox="1"/>
          <p:nvPr>
            <p:ph idx="12" type="sldNum"/>
          </p:nvPr>
        </p:nvSpPr>
        <p:spPr>
          <a:xfrm>
            <a:off x="3884613" y="6513910"/>
            <a:ext cx="2971800" cy="3441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0" name="Shape 420"/>
        <p:cNvGrpSpPr/>
        <p:nvPr/>
      </p:nvGrpSpPr>
      <p:grpSpPr>
        <a:xfrm>
          <a:off x="0" y="0"/>
          <a:ext cx="0" cy="0"/>
          <a:chOff x="0" y="0"/>
          <a:chExt cx="0" cy="0"/>
        </a:xfrm>
      </p:grpSpPr>
      <p:sp>
        <p:nvSpPr>
          <p:cNvPr id="421" name="Google Shape;421;g3f85204f0f2_0_408:notes"/>
          <p:cNvSpPr/>
          <p:nvPr>
            <p:ph idx="2" type="sldImg"/>
          </p:nvPr>
        </p:nvSpPr>
        <p:spPr>
          <a:xfrm>
            <a:off x="685800" y="857250"/>
            <a:ext cx="5486400" cy="23145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22" name="Google Shape;422;g3f85204f0f2_0_408:notes"/>
          <p:cNvSpPr txBox="1"/>
          <p:nvPr>
            <p:ph idx="1" type="body"/>
          </p:nvPr>
        </p:nvSpPr>
        <p:spPr>
          <a:xfrm>
            <a:off x="685800" y="3300413"/>
            <a:ext cx="5486400" cy="27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Close by inviting them to bring their four worksheet answers to the mentoring sessions in October. Remind them Prof. Appati covered vision systems and detection this morning — the two halves of this track are meant to be combined.</a:t>
            </a:r>
            <a:endParaRPr/>
          </a:p>
        </p:txBody>
      </p:sp>
      <p:sp>
        <p:nvSpPr>
          <p:cNvPr id="423" name="Google Shape;423;g3f85204f0f2_0_408:notes"/>
          <p:cNvSpPr txBox="1"/>
          <p:nvPr>
            <p:ph idx="12" type="sldNum"/>
          </p:nvPr>
        </p:nvSpPr>
        <p:spPr>
          <a:xfrm>
            <a:off x="3884613" y="6513910"/>
            <a:ext cx="2971800" cy="3441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9" name="Shape 429"/>
        <p:cNvGrpSpPr/>
        <p:nvPr/>
      </p:nvGrpSpPr>
      <p:grpSpPr>
        <a:xfrm>
          <a:off x="0" y="0"/>
          <a:ext cx="0" cy="0"/>
          <a:chOff x="0" y="0"/>
          <a:chExt cx="0" cy="0"/>
        </a:xfrm>
      </p:grpSpPr>
      <p:sp>
        <p:nvSpPr>
          <p:cNvPr id="430" name="Google Shape;430;g3f85204f0f2_0_4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1" name="Google Shape;431;g3f85204f0f2_0_4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FAULT">
  <p:cSld name="DEFAULT">
    <p:bg>
      <p:bgPr>
        <a:solidFill>
          <a:schemeClr val="lt1"/>
        </a:solidFill>
      </p:bgPr>
    </p:bg>
    <p:spTree>
      <p:nvGrpSpPr>
        <p:cNvPr id="50" name="Shape 50"/>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1.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4.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5" name="Shape 55"/>
        <p:cNvGrpSpPr/>
        <p:nvPr/>
      </p:nvGrpSpPr>
      <p:grpSpPr>
        <a:xfrm>
          <a:off x="0" y="0"/>
          <a:ext cx="0" cy="0"/>
          <a:chOff x="0" y="0"/>
          <a:chExt cx="0" cy="0"/>
        </a:xfrm>
      </p:grpSpPr>
      <p:sp>
        <p:nvSpPr>
          <p:cNvPr id="56" name="Google Shape;56;p14"/>
          <p:cNvSpPr/>
          <p:nvPr/>
        </p:nvSpPr>
        <p:spPr>
          <a:xfrm>
            <a:off x="425207" y="1748790"/>
            <a:ext cx="1028700" cy="96000"/>
          </a:xfrm>
          <a:prstGeom prst="rect">
            <a:avLst/>
          </a:prstGeom>
          <a:solidFill>
            <a:srgbClr val="F1C232"/>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57" name="Google Shape;57;p14"/>
          <p:cNvSpPr/>
          <p:nvPr/>
        </p:nvSpPr>
        <p:spPr>
          <a:xfrm>
            <a:off x="425207" y="1954530"/>
            <a:ext cx="7955400" cy="1371600"/>
          </a:xfrm>
          <a:prstGeom prst="rect">
            <a:avLst/>
          </a:prstGeom>
          <a:no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FFFFFF"/>
              </a:buClr>
              <a:buSzPts val="3900"/>
              <a:buFont typeface="Cambria"/>
              <a:buNone/>
            </a:pPr>
            <a:r>
              <a:rPr b="1" i="0" lang="en" sz="3900" u="none" cap="none" strike="noStrike">
                <a:solidFill>
                  <a:schemeClr val="dk1"/>
                </a:solidFill>
              </a:rPr>
              <a:t>MTN Ghana Tekyerema Pa Hackathon 2026</a:t>
            </a:r>
            <a:endParaRPr i="0" sz="3900" u="none" cap="none" strike="noStrike">
              <a:solidFill>
                <a:schemeClr val="dk1"/>
              </a:solidFill>
            </a:endParaRPr>
          </a:p>
        </p:txBody>
      </p:sp>
      <p:sp>
        <p:nvSpPr>
          <p:cNvPr id="58" name="Google Shape;58;p14"/>
          <p:cNvSpPr/>
          <p:nvPr/>
        </p:nvSpPr>
        <p:spPr>
          <a:xfrm>
            <a:off x="425207" y="3326130"/>
            <a:ext cx="7955400" cy="342900"/>
          </a:xfrm>
          <a:prstGeom prst="rect">
            <a:avLst/>
          </a:prstGeom>
          <a:no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AEBCC6"/>
              </a:buClr>
              <a:buSzPts val="1400"/>
              <a:buFont typeface="Calibri"/>
              <a:buNone/>
            </a:pPr>
            <a:r>
              <a:rPr lang="en">
                <a:solidFill>
                  <a:schemeClr val="dk1"/>
                </a:solidFill>
              </a:rPr>
              <a:t>Computer Vision and Agentic AI</a:t>
            </a:r>
            <a:endParaRPr i="0" sz="1400" u="none" cap="none" strike="noStrike">
              <a:solidFill>
                <a:schemeClr val="dk1"/>
              </a:solidFill>
            </a:endParaRPr>
          </a:p>
        </p:txBody>
      </p:sp>
      <p:sp>
        <p:nvSpPr>
          <p:cNvPr id="59" name="Google Shape;59;p14"/>
          <p:cNvSpPr/>
          <p:nvPr/>
        </p:nvSpPr>
        <p:spPr>
          <a:xfrm>
            <a:off x="8572729" y="4814316"/>
            <a:ext cx="480300" cy="219300"/>
          </a:xfrm>
          <a:prstGeom prst="rect">
            <a:avLst/>
          </a:prstGeom>
          <a:noFill/>
          <a:ln>
            <a:noFill/>
          </a:ln>
        </p:spPr>
        <p:txBody>
          <a:bodyPr anchorCtr="0" anchor="ctr" bIns="34275" lIns="68575" spcFirstLastPara="1" rIns="68575" wrap="square" tIns="34275">
            <a:noAutofit/>
          </a:bodyPr>
          <a:lstStyle/>
          <a:p>
            <a:pPr indent="0" lvl="0" marL="0" marR="0" rtl="0" algn="r">
              <a:lnSpc>
                <a:spcPct val="100000"/>
              </a:lnSpc>
              <a:spcBef>
                <a:spcPts val="0"/>
              </a:spcBef>
              <a:spcAft>
                <a:spcPts val="0"/>
              </a:spcAft>
              <a:buClr>
                <a:srgbClr val="6C7A85"/>
              </a:buClr>
              <a:buSzPts val="700"/>
              <a:buFont typeface="Calibri"/>
              <a:buNone/>
            </a:pPr>
            <a:r>
              <a:rPr b="0" i="0" lang="en" sz="700" u="none" cap="none" strike="noStrike">
                <a:solidFill>
                  <a:srgbClr val="6C7A85"/>
                </a:solidFill>
                <a:latin typeface="Calibri"/>
                <a:ea typeface="Calibri"/>
                <a:cs typeface="Calibri"/>
                <a:sym typeface="Calibri"/>
              </a:rPr>
              <a:t>1</a:t>
            </a:r>
            <a:endParaRPr b="0" i="0" sz="700" u="none" cap="none" strike="noStrike">
              <a:solidFill>
                <a:schemeClr val="dk1"/>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64" name="Shape 64"/>
        <p:cNvGrpSpPr/>
        <p:nvPr/>
      </p:nvGrpSpPr>
      <p:grpSpPr>
        <a:xfrm>
          <a:off x="0" y="0"/>
          <a:ext cx="0" cy="0"/>
          <a:chOff x="0" y="0"/>
          <a:chExt cx="0" cy="0"/>
        </a:xfrm>
      </p:grpSpPr>
      <p:sp>
        <p:nvSpPr>
          <p:cNvPr id="65" name="Google Shape;65;p15"/>
          <p:cNvSpPr/>
          <p:nvPr/>
        </p:nvSpPr>
        <p:spPr>
          <a:xfrm>
            <a:off x="0" y="1405890"/>
            <a:ext cx="9121200" cy="2058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757575"/>
              </a:buClr>
              <a:buSzPts val="900"/>
              <a:buFont typeface="Arial"/>
              <a:buNone/>
            </a:pPr>
            <a:r>
              <a:rPr b="1" i="0" lang="en" sz="900" u="none" cap="none" strike="noStrike">
                <a:solidFill>
                  <a:srgbClr val="757575"/>
                </a:solidFill>
                <a:latin typeface="Arial"/>
                <a:ea typeface="Arial"/>
                <a:cs typeface="Arial"/>
                <a:sym typeface="Arial"/>
              </a:rPr>
              <a:t>MTN TƐKYERƐMA PA HACKATHON 2026  ·</a:t>
            </a:r>
            <a:endParaRPr b="0" i="0" sz="900" u="none" cap="none" strike="noStrike">
              <a:solidFill>
                <a:schemeClr val="dk1"/>
              </a:solidFill>
              <a:latin typeface="Calibri"/>
              <a:ea typeface="Calibri"/>
              <a:cs typeface="Calibri"/>
              <a:sym typeface="Calibri"/>
            </a:endParaRPr>
          </a:p>
        </p:txBody>
      </p:sp>
      <p:sp>
        <p:nvSpPr>
          <p:cNvPr id="66" name="Google Shape;66;p15"/>
          <p:cNvSpPr/>
          <p:nvPr/>
        </p:nvSpPr>
        <p:spPr>
          <a:xfrm>
            <a:off x="0" y="1748790"/>
            <a:ext cx="9121200" cy="7887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00000"/>
              </a:buClr>
              <a:buSzPts val="4100"/>
              <a:buFont typeface="Arial"/>
              <a:buNone/>
            </a:pPr>
            <a:r>
              <a:rPr b="1" i="0" lang="en" sz="4100" u="none" cap="none" strike="noStrike">
                <a:solidFill>
                  <a:srgbClr val="000000"/>
                </a:solidFill>
              </a:rPr>
              <a:t>Agentic Automation</a:t>
            </a:r>
            <a:endParaRPr b="1" i="0" sz="4100" u="none" cap="none" strike="noStrike">
              <a:solidFill>
                <a:schemeClr val="dk1"/>
              </a:solidFill>
              <a:latin typeface="Calibri"/>
              <a:ea typeface="Calibri"/>
              <a:cs typeface="Calibri"/>
              <a:sym typeface="Calibri"/>
            </a:endParaRPr>
          </a:p>
        </p:txBody>
      </p:sp>
      <p:sp>
        <p:nvSpPr>
          <p:cNvPr id="67" name="Google Shape;67;p15"/>
          <p:cNvSpPr/>
          <p:nvPr/>
        </p:nvSpPr>
        <p:spPr>
          <a:xfrm>
            <a:off x="0" y="2571750"/>
            <a:ext cx="9121200" cy="3087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404040"/>
              </a:buClr>
              <a:buSzPts val="1500"/>
              <a:buFont typeface="Arial"/>
              <a:buNone/>
            </a:pPr>
            <a:r>
              <a:rPr b="0" i="0" lang="en" sz="1200" u="none" cap="none" strike="noStrike">
                <a:solidFill>
                  <a:srgbClr val="404040"/>
                </a:solidFill>
                <a:latin typeface="Arial"/>
                <a:ea typeface="Arial"/>
                <a:cs typeface="Arial"/>
                <a:sym typeface="Arial"/>
              </a:rPr>
              <a:t>Building inclu</a:t>
            </a:r>
            <a:r>
              <a:rPr lang="en" sz="1200">
                <a:solidFill>
                  <a:srgbClr val="404040"/>
                </a:solidFill>
              </a:rPr>
              <a:t>sive</a:t>
            </a:r>
            <a:r>
              <a:rPr b="0" i="0" lang="en" sz="1200" u="none" cap="none" strike="noStrike">
                <a:solidFill>
                  <a:srgbClr val="404040"/>
                </a:solidFill>
                <a:latin typeface="Arial"/>
                <a:ea typeface="Arial"/>
                <a:cs typeface="Arial"/>
                <a:sym typeface="Arial"/>
              </a:rPr>
              <a:t> agents that </a:t>
            </a:r>
            <a:r>
              <a:rPr lang="en" sz="1200">
                <a:solidFill>
                  <a:srgbClr val="404040"/>
                </a:solidFill>
              </a:rPr>
              <a:t>supports underserved communities.</a:t>
            </a:r>
            <a:endParaRPr b="0" i="0" sz="1200" u="none" cap="none" strike="noStrike">
              <a:solidFill>
                <a:schemeClr val="dk1"/>
              </a:solidFill>
              <a:latin typeface="Calibri"/>
              <a:ea typeface="Calibri"/>
              <a:cs typeface="Calibri"/>
              <a:sym typeface="Calibri"/>
            </a:endParaRPr>
          </a:p>
        </p:txBody>
      </p:sp>
      <p:sp>
        <p:nvSpPr>
          <p:cNvPr id="68" name="Google Shape;68;p15"/>
          <p:cNvSpPr/>
          <p:nvPr/>
        </p:nvSpPr>
        <p:spPr>
          <a:xfrm>
            <a:off x="0" y="3566160"/>
            <a:ext cx="9121200" cy="548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00000"/>
              </a:buClr>
              <a:buSzPts val="1100"/>
              <a:buFont typeface="Arial"/>
              <a:buNone/>
            </a:pPr>
            <a:r>
              <a:rPr b="1" i="0" lang="en" sz="1100" u="none" cap="none" strike="noStrike">
                <a:solidFill>
                  <a:srgbClr val="000000"/>
                </a:solidFill>
                <a:latin typeface="Arial"/>
                <a:ea typeface="Arial"/>
                <a:cs typeface="Arial"/>
                <a:sym typeface="Arial"/>
              </a:rPr>
              <a:t>Labaran Adamu Mohammed</a:t>
            </a:r>
            <a:endParaRPr b="0" i="0" sz="1100" u="none" cap="none" strike="noStrike">
              <a:solidFill>
                <a:schemeClr val="dk1"/>
              </a:solidFill>
              <a:latin typeface="Calibri"/>
              <a:ea typeface="Calibri"/>
              <a:cs typeface="Calibri"/>
              <a:sym typeface="Calibri"/>
            </a:endParaRPr>
          </a:p>
          <a:p>
            <a:pPr indent="0" lvl="0" marL="0" marR="0" rtl="0" algn="ctr">
              <a:spcBef>
                <a:spcPts val="0"/>
              </a:spcBef>
              <a:spcAft>
                <a:spcPts val="0"/>
              </a:spcAft>
              <a:buClr>
                <a:srgbClr val="757575"/>
              </a:buClr>
              <a:buSzPts val="900"/>
              <a:buFont typeface="Arial"/>
              <a:buNone/>
            </a:pPr>
            <a:r>
              <a:rPr b="0" i="0" lang="en" sz="900" u="none" cap="none" strike="noStrike">
                <a:solidFill>
                  <a:srgbClr val="757575"/>
                </a:solidFill>
                <a:latin typeface="Arial"/>
                <a:ea typeface="Arial"/>
                <a:cs typeface="Arial"/>
                <a:sym typeface="Arial"/>
              </a:rPr>
              <a:t>Computer Vision &amp; Agentic AI  ·  Evening session  ·  Tuesday, 25 August 2026</a:t>
            </a:r>
            <a:endParaRPr b="0" i="0" sz="1100" u="none" cap="none" strike="noStrike">
              <a:solidFill>
                <a:schemeClr val="dk1"/>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 name="Shape 72"/>
        <p:cNvGrpSpPr/>
        <p:nvPr/>
      </p:nvGrpSpPr>
      <p:grpSpPr>
        <a:xfrm>
          <a:off x="0" y="0"/>
          <a:ext cx="0" cy="0"/>
          <a:chOff x="0" y="0"/>
          <a:chExt cx="0" cy="0"/>
        </a:xfrm>
      </p:grpSpPr>
      <p:sp>
        <p:nvSpPr>
          <p:cNvPr id="73" name="Google Shape;73;p16"/>
          <p:cNvSpPr txBox="1"/>
          <p:nvPr/>
        </p:nvSpPr>
        <p:spPr>
          <a:xfrm>
            <a:off x="1442725" y="755300"/>
            <a:ext cx="5554200" cy="946500"/>
          </a:xfrm>
          <a:prstGeom prst="rect">
            <a:avLst/>
          </a:prstGeom>
          <a:noFill/>
          <a:ln>
            <a:noFill/>
          </a:ln>
        </p:spPr>
        <p:txBody>
          <a:bodyPr anchorCtr="0" anchor="t" bIns="91425" lIns="91425" spcFirstLastPara="1" rIns="91425" wrap="square" tIns="91425">
            <a:noAutofit/>
          </a:bodyPr>
          <a:lstStyle/>
          <a:p>
            <a:pPr indent="0" lvl="0" marL="0" rtl="0" algn="ctr">
              <a:lnSpc>
                <a:spcPct val="120000"/>
              </a:lnSpc>
              <a:spcBef>
                <a:spcPts val="0"/>
              </a:spcBef>
              <a:spcAft>
                <a:spcPts val="0"/>
              </a:spcAft>
              <a:buClr>
                <a:schemeClr val="dk1"/>
              </a:buClr>
              <a:buSzPts val="1100"/>
              <a:buFont typeface="Arial"/>
              <a:buNone/>
            </a:pPr>
            <a:r>
              <a:rPr b="1" lang="en" sz="3850">
                <a:solidFill>
                  <a:srgbClr val="222222"/>
                </a:solidFill>
                <a:highlight>
                  <a:srgbClr val="FFFFFF"/>
                </a:highlight>
              </a:rPr>
              <a:t>Accessibility</a:t>
            </a:r>
            <a:endParaRPr b="1" sz="3850">
              <a:solidFill>
                <a:srgbClr val="222222"/>
              </a:solidFill>
              <a:highlight>
                <a:srgbClr val="FFFFFF"/>
              </a:highlight>
            </a:endParaRPr>
          </a:p>
          <a:p>
            <a:pPr indent="0" lvl="0" marL="0" rtl="0" algn="l">
              <a:lnSpc>
                <a:spcPct val="115000"/>
              </a:lnSpc>
              <a:spcBef>
                <a:spcPts val="1500"/>
              </a:spcBef>
              <a:spcAft>
                <a:spcPts val="0"/>
              </a:spcAft>
              <a:buClr>
                <a:schemeClr val="dk1"/>
              </a:buClr>
              <a:buSzPts val="1100"/>
              <a:buFont typeface="Arial"/>
              <a:buNone/>
            </a:pPr>
            <a:r>
              <a:t/>
            </a:r>
            <a:endParaRPr sz="1100">
              <a:solidFill>
                <a:schemeClr val="dk1"/>
              </a:solidFill>
            </a:endParaRPr>
          </a:p>
          <a:p>
            <a:pPr indent="0" lvl="0" marL="0" rtl="0" algn="l">
              <a:spcBef>
                <a:spcPts val="0"/>
              </a:spcBef>
              <a:spcAft>
                <a:spcPts val="0"/>
              </a:spcAft>
              <a:buNone/>
            </a:pPr>
            <a:r>
              <a:t/>
            </a:r>
            <a:endParaRPr sz="1800">
              <a:solidFill>
                <a:schemeClr val="dk2"/>
              </a:solidFill>
            </a:endParaRPr>
          </a:p>
        </p:txBody>
      </p:sp>
      <p:sp>
        <p:nvSpPr>
          <p:cNvPr id="74" name="Google Shape;74;p16"/>
          <p:cNvSpPr txBox="1"/>
          <p:nvPr/>
        </p:nvSpPr>
        <p:spPr>
          <a:xfrm>
            <a:off x="229000" y="2539725"/>
            <a:ext cx="1496400" cy="1294500"/>
          </a:xfrm>
          <a:prstGeom prst="rect">
            <a:avLst/>
          </a:prstGeom>
          <a:solidFill>
            <a:srgbClr val="F2F2F2"/>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800">
                <a:solidFill>
                  <a:schemeClr val="dk1"/>
                </a:solidFill>
              </a:rPr>
              <a:t>Perceive</a:t>
            </a:r>
            <a:endParaRPr b="1" sz="1800">
              <a:solidFill>
                <a:schemeClr val="dk1"/>
              </a:solidFill>
            </a:endParaRPr>
          </a:p>
          <a:p>
            <a:pPr indent="0" lvl="0" marL="0" rtl="0" algn="l">
              <a:spcBef>
                <a:spcPts val="0"/>
              </a:spcBef>
              <a:spcAft>
                <a:spcPts val="0"/>
              </a:spcAft>
              <a:buNone/>
            </a:pPr>
            <a:r>
              <a:t/>
            </a:r>
            <a:endParaRPr sz="1300">
              <a:solidFill>
                <a:schemeClr val="dk2"/>
              </a:solidFill>
            </a:endParaRPr>
          </a:p>
          <a:p>
            <a:pPr indent="0" lvl="0" marL="0" rtl="0" algn="l">
              <a:spcBef>
                <a:spcPts val="0"/>
              </a:spcBef>
              <a:spcAft>
                <a:spcPts val="0"/>
              </a:spcAft>
              <a:buNone/>
            </a:pPr>
            <a:r>
              <a:rPr lang="en" sz="1300">
                <a:solidFill>
                  <a:schemeClr val="dk2"/>
                </a:solidFill>
              </a:rPr>
              <a:t>Contents, speech,documents, and interfaces</a:t>
            </a:r>
            <a:endParaRPr sz="1300">
              <a:solidFill>
                <a:schemeClr val="dk2"/>
              </a:solidFill>
            </a:endParaRPr>
          </a:p>
        </p:txBody>
      </p:sp>
      <p:sp>
        <p:nvSpPr>
          <p:cNvPr id="75" name="Google Shape;75;p16"/>
          <p:cNvSpPr txBox="1"/>
          <p:nvPr/>
        </p:nvSpPr>
        <p:spPr>
          <a:xfrm>
            <a:off x="1456675" y="1427800"/>
            <a:ext cx="5526300" cy="549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800">
                <a:solidFill>
                  <a:srgbClr val="757575"/>
                </a:solidFill>
              </a:rPr>
              <a:t>The qualities that make an experience open to all</a:t>
            </a:r>
            <a:endParaRPr sz="1800">
              <a:solidFill>
                <a:srgbClr val="757575"/>
              </a:solidFill>
            </a:endParaRPr>
          </a:p>
        </p:txBody>
      </p:sp>
      <p:sp>
        <p:nvSpPr>
          <p:cNvPr id="76" name="Google Shape;76;p16"/>
          <p:cNvSpPr txBox="1"/>
          <p:nvPr/>
        </p:nvSpPr>
        <p:spPr>
          <a:xfrm>
            <a:off x="1998925" y="2539725"/>
            <a:ext cx="1496400" cy="1294500"/>
          </a:xfrm>
          <a:prstGeom prst="rect">
            <a:avLst/>
          </a:prstGeom>
          <a:solidFill>
            <a:srgbClr val="F2F2F2"/>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800">
                <a:solidFill>
                  <a:schemeClr val="dk1"/>
                </a:solidFill>
              </a:rPr>
              <a:t>Understand</a:t>
            </a:r>
            <a:endParaRPr b="1" sz="1800">
              <a:solidFill>
                <a:schemeClr val="dk1"/>
              </a:solidFill>
            </a:endParaRPr>
          </a:p>
          <a:p>
            <a:pPr indent="0" lvl="0" marL="0" rtl="0" algn="l">
              <a:spcBef>
                <a:spcPts val="0"/>
              </a:spcBef>
              <a:spcAft>
                <a:spcPts val="0"/>
              </a:spcAft>
              <a:buNone/>
            </a:pPr>
            <a:r>
              <a:t/>
            </a:r>
            <a:endParaRPr b="1" sz="1800">
              <a:solidFill>
                <a:schemeClr val="dk1"/>
              </a:solidFill>
            </a:endParaRPr>
          </a:p>
          <a:p>
            <a:pPr indent="0" lvl="0" marL="0" rtl="0" algn="l">
              <a:spcBef>
                <a:spcPts val="0"/>
              </a:spcBef>
              <a:spcAft>
                <a:spcPts val="0"/>
              </a:spcAft>
              <a:buClr>
                <a:schemeClr val="dk1"/>
              </a:buClr>
              <a:buSzPts val="1100"/>
              <a:buFont typeface="Arial"/>
              <a:buNone/>
            </a:pPr>
            <a:r>
              <a:rPr lang="en" sz="1300">
                <a:solidFill>
                  <a:schemeClr val="dk2"/>
                </a:solidFill>
              </a:rPr>
              <a:t>Meaning, context and requirements</a:t>
            </a:r>
            <a:endParaRPr b="1" sz="1800">
              <a:solidFill>
                <a:schemeClr val="dk1"/>
              </a:solidFill>
            </a:endParaRPr>
          </a:p>
        </p:txBody>
      </p:sp>
      <p:sp>
        <p:nvSpPr>
          <p:cNvPr id="77" name="Google Shape;77;p16"/>
          <p:cNvSpPr txBox="1"/>
          <p:nvPr/>
        </p:nvSpPr>
        <p:spPr>
          <a:xfrm>
            <a:off x="3768838" y="2539725"/>
            <a:ext cx="1496400" cy="1294500"/>
          </a:xfrm>
          <a:prstGeom prst="rect">
            <a:avLst/>
          </a:prstGeom>
          <a:solidFill>
            <a:srgbClr val="F2F2F2"/>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800">
                <a:solidFill>
                  <a:schemeClr val="dk1"/>
                </a:solidFill>
              </a:rPr>
              <a:t>Navigate</a:t>
            </a:r>
            <a:endParaRPr b="1" sz="1800">
              <a:solidFill>
                <a:schemeClr val="dk1"/>
              </a:solidFill>
            </a:endParaRPr>
          </a:p>
          <a:p>
            <a:pPr indent="0" lvl="0" marL="0" rtl="0" algn="l">
              <a:spcBef>
                <a:spcPts val="0"/>
              </a:spcBef>
              <a:spcAft>
                <a:spcPts val="0"/>
              </a:spcAft>
              <a:buNone/>
            </a:pPr>
            <a:r>
              <a:t/>
            </a:r>
            <a:endParaRPr b="1" sz="1800">
              <a:solidFill>
                <a:schemeClr val="dk1"/>
              </a:solidFill>
            </a:endParaRPr>
          </a:p>
          <a:p>
            <a:pPr indent="0" lvl="0" marL="0" rtl="0" algn="l">
              <a:spcBef>
                <a:spcPts val="0"/>
              </a:spcBef>
              <a:spcAft>
                <a:spcPts val="0"/>
              </a:spcAft>
              <a:buClr>
                <a:schemeClr val="dk1"/>
              </a:buClr>
              <a:buSzPts val="1100"/>
              <a:buFont typeface="Arial"/>
              <a:buNone/>
            </a:pPr>
            <a:r>
              <a:rPr lang="en" sz="1300">
                <a:solidFill>
                  <a:schemeClr val="dk2"/>
                </a:solidFill>
              </a:rPr>
              <a:t>Steps, menus, forms and services</a:t>
            </a:r>
            <a:endParaRPr b="1" sz="1800">
              <a:solidFill>
                <a:schemeClr val="dk1"/>
              </a:solidFill>
            </a:endParaRPr>
          </a:p>
        </p:txBody>
      </p:sp>
      <p:sp>
        <p:nvSpPr>
          <p:cNvPr id="78" name="Google Shape;78;p16"/>
          <p:cNvSpPr txBox="1"/>
          <p:nvPr/>
        </p:nvSpPr>
        <p:spPr>
          <a:xfrm>
            <a:off x="5567525" y="2539725"/>
            <a:ext cx="1496400" cy="1294500"/>
          </a:xfrm>
          <a:prstGeom prst="rect">
            <a:avLst/>
          </a:prstGeom>
          <a:solidFill>
            <a:srgbClr val="F2F2F2"/>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800">
                <a:solidFill>
                  <a:schemeClr val="dk1"/>
                </a:solidFill>
              </a:rPr>
              <a:t>Interact</a:t>
            </a:r>
            <a:endParaRPr b="1" sz="1800">
              <a:solidFill>
                <a:schemeClr val="dk1"/>
              </a:solidFill>
            </a:endParaRPr>
          </a:p>
          <a:p>
            <a:pPr indent="0" lvl="0" marL="0" rtl="0" algn="l">
              <a:spcBef>
                <a:spcPts val="0"/>
              </a:spcBef>
              <a:spcAft>
                <a:spcPts val="0"/>
              </a:spcAft>
              <a:buNone/>
            </a:pPr>
            <a:r>
              <a:t/>
            </a:r>
            <a:endParaRPr b="1" sz="1800">
              <a:solidFill>
                <a:schemeClr val="dk1"/>
              </a:solidFill>
            </a:endParaRPr>
          </a:p>
          <a:p>
            <a:pPr indent="0" lvl="0" marL="0" rtl="0" algn="l">
              <a:spcBef>
                <a:spcPts val="0"/>
              </a:spcBef>
              <a:spcAft>
                <a:spcPts val="0"/>
              </a:spcAft>
              <a:buNone/>
            </a:pPr>
            <a:r>
              <a:rPr lang="en" sz="1300">
                <a:solidFill>
                  <a:schemeClr val="dk2"/>
                </a:solidFill>
              </a:rPr>
              <a:t>Controls, API and </a:t>
            </a:r>
            <a:endParaRPr sz="1300">
              <a:solidFill>
                <a:schemeClr val="dk2"/>
              </a:solidFill>
            </a:endParaRPr>
          </a:p>
          <a:p>
            <a:pPr indent="0" lvl="0" marL="0" rtl="0" algn="l">
              <a:spcBef>
                <a:spcPts val="0"/>
              </a:spcBef>
              <a:spcAft>
                <a:spcPts val="0"/>
              </a:spcAft>
              <a:buClr>
                <a:schemeClr val="dk1"/>
              </a:buClr>
              <a:buSzPts val="1100"/>
              <a:buFont typeface="Arial"/>
              <a:buNone/>
            </a:pPr>
            <a:r>
              <a:rPr lang="en" sz="1300">
                <a:solidFill>
                  <a:schemeClr val="dk2"/>
                </a:solidFill>
              </a:rPr>
              <a:t>actions</a:t>
            </a:r>
            <a:endParaRPr sz="1300">
              <a:solidFill>
                <a:schemeClr val="dk2"/>
              </a:solidFill>
            </a:endParaRPr>
          </a:p>
        </p:txBody>
      </p:sp>
      <p:sp>
        <p:nvSpPr>
          <p:cNvPr id="79" name="Google Shape;79;p16"/>
          <p:cNvSpPr txBox="1"/>
          <p:nvPr/>
        </p:nvSpPr>
        <p:spPr>
          <a:xfrm>
            <a:off x="7308675" y="2539725"/>
            <a:ext cx="1496400" cy="1294500"/>
          </a:xfrm>
          <a:prstGeom prst="rect">
            <a:avLst/>
          </a:prstGeom>
          <a:solidFill>
            <a:srgbClr val="F2F2F2"/>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800">
                <a:solidFill>
                  <a:schemeClr val="dk1"/>
                </a:solidFill>
              </a:rPr>
              <a:t>Contribute</a:t>
            </a:r>
            <a:endParaRPr b="1" sz="1800">
              <a:solidFill>
                <a:schemeClr val="dk1"/>
              </a:solidFill>
            </a:endParaRPr>
          </a:p>
          <a:p>
            <a:pPr indent="0" lvl="0" marL="0" rtl="0" algn="l">
              <a:spcBef>
                <a:spcPts val="0"/>
              </a:spcBef>
              <a:spcAft>
                <a:spcPts val="0"/>
              </a:spcAft>
              <a:buNone/>
            </a:pPr>
            <a:r>
              <a:t/>
            </a:r>
            <a:endParaRPr b="1" sz="1800">
              <a:solidFill>
                <a:schemeClr val="dk1"/>
              </a:solidFill>
            </a:endParaRPr>
          </a:p>
          <a:p>
            <a:pPr indent="0" lvl="0" marL="0" rtl="0" algn="l">
              <a:spcBef>
                <a:spcPts val="0"/>
              </a:spcBef>
              <a:spcAft>
                <a:spcPts val="0"/>
              </a:spcAft>
              <a:buClr>
                <a:schemeClr val="dk1"/>
              </a:buClr>
              <a:buSzPts val="1100"/>
              <a:buFont typeface="Arial"/>
              <a:buNone/>
            </a:pPr>
            <a:r>
              <a:rPr lang="en" sz="1300">
                <a:solidFill>
                  <a:schemeClr val="dk2"/>
                </a:solidFill>
              </a:rPr>
              <a:t>Submit, publish, communicate, complete</a:t>
            </a:r>
            <a:endParaRPr b="1" sz="1800">
              <a:solidFill>
                <a:schemeClr val="dk1"/>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17"/>
          <p:cNvSpPr txBox="1"/>
          <p:nvPr/>
        </p:nvSpPr>
        <p:spPr>
          <a:xfrm>
            <a:off x="1164950" y="2012025"/>
            <a:ext cx="6048300" cy="1392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dk2"/>
                </a:solidFill>
              </a:rPr>
              <a:t>If we use our own abilities as a baseline, we make things that are easy for some people to use, but difficult for everyone else.</a:t>
            </a:r>
            <a:endParaRPr sz="1800">
              <a:solidFill>
                <a:schemeClr val="dk2"/>
              </a:solidFill>
            </a:endParaRPr>
          </a:p>
        </p:txBody>
      </p:sp>
      <p:sp>
        <p:nvSpPr>
          <p:cNvPr id="85" name="Google Shape;85;p17"/>
          <p:cNvSpPr txBox="1"/>
          <p:nvPr/>
        </p:nvSpPr>
        <p:spPr>
          <a:xfrm>
            <a:off x="1198425" y="781575"/>
            <a:ext cx="5500800" cy="930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3400">
                <a:solidFill>
                  <a:schemeClr val="dk1"/>
                </a:solidFill>
              </a:rPr>
              <a:t>The case for inclusivity</a:t>
            </a:r>
            <a:endParaRPr b="1" sz="3400">
              <a:solidFill>
                <a:schemeClr val="dk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 name="Shape 89"/>
        <p:cNvGrpSpPr/>
        <p:nvPr/>
      </p:nvGrpSpPr>
      <p:grpSpPr>
        <a:xfrm>
          <a:off x="0" y="0"/>
          <a:ext cx="0" cy="0"/>
          <a:chOff x="0" y="0"/>
          <a:chExt cx="0" cy="0"/>
        </a:xfrm>
      </p:grpSpPr>
      <p:sp>
        <p:nvSpPr>
          <p:cNvPr id="90" name="Google Shape;90;p18"/>
          <p:cNvSpPr txBox="1"/>
          <p:nvPr/>
        </p:nvSpPr>
        <p:spPr>
          <a:xfrm>
            <a:off x="271450" y="173975"/>
            <a:ext cx="6194400" cy="751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3600">
                <a:solidFill>
                  <a:schemeClr val="dk1"/>
                </a:solidFill>
              </a:rPr>
              <a:t>Who gets excluded</a:t>
            </a:r>
            <a:endParaRPr b="1" sz="3600">
              <a:solidFill>
                <a:schemeClr val="dk1"/>
              </a:solidFill>
            </a:endParaRPr>
          </a:p>
        </p:txBody>
      </p:sp>
      <p:sp>
        <p:nvSpPr>
          <p:cNvPr id="91" name="Google Shape;91;p18"/>
          <p:cNvSpPr txBox="1"/>
          <p:nvPr/>
        </p:nvSpPr>
        <p:spPr>
          <a:xfrm>
            <a:off x="1830500" y="835200"/>
            <a:ext cx="40089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800">
              <a:solidFill>
                <a:schemeClr val="dk2"/>
              </a:solidFill>
            </a:endParaRPr>
          </a:p>
        </p:txBody>
      </p:sp>
      <p:sp>
        <p:nvSpPr>
          <p:cNvPr id="92" name="Google Shape;92;p18"/>
          <p:cNvSpPr txBox="1"/>
          <p:nvPr/>
        </p:nvSpPr>
        <p:spPr>
          <a:xfrm>
            <a:off x="354975" y="1642575"/>
            <a:ext cx="7871700" cy="2491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dk2"/>
                </a:solidFill>
              </a:rPr>
              <a:t>When it comes to people, there’s no such thing as “normal.” The interactions we design with technology depend heavily on what we can see, hear, say, and touch. Assuming all those senses and abilities are fully enabled all the time creates the potential to ignore much of the range of humanity.</a:t>
            </a:r>
            <a:endParaRPr sz="1800">
              <a:solidFill>
                <a:schemeClr val="dk2"/>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 name="Shape 96"/>
        <p:cNvGrpSpPr/>
        <p:nvPr/>
      </p:nvGrpSpPr>
      <p:grpSpPr>
        <a:xfrm>
          <a:off x="0" y="0"/>
          <a:ext cx="0" cy="0"/>
          <a:chOff x="0" y="0"/>
          <a:chExt cx="0" cy="0"/>
        </a:xfrm>
      </p:grpSpPr>
      <p:sp>
        <p:nvSpPr>
          <p:cNvPr id="97" name="Google Shape;97;p19"/>
          <p:cNvSpPr txBox="1"/>
          <p:nvPr/>
        </p:nvSpPr>
        <p:spPr>
          <a:xfrm>
            <a:off x="118350" y="354950"/>
            <a:ext cx="7857900" cy="72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3600">
                <a:solidFill>
                  <a:schemeClr val="dk1"/>
                </a:solidFill>
              </a:rPr>
              <a:t>The Inclusion Value</a:t>
            </a:r>
            <a:endParaRPr b="1" sz="3600">
              <a:solidFill>
                <a:schemeClr val="dk1"/>
              </a:solidFill>
            </a:endParaRPr>
          </a:p>
        </p:txBody>
      </p:sp>
      <p:sp>
        <p:nvSpPr>
          <p:cNvPr id="98" name="Google Shape;98;p19"/>
          <p:cNvSpPr txBox="1"/>
          <p:nvPr/>
        </p:nvSpPr>
        <p:spPr>
          <a:xfrm>
            <a:off x="250650" y="1328600"/>
            <a:ext cx="7725600" cy="1308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dk2"/>
                </a:solidFill>
              </a:rPr>
              <a:t>Designing agents for inclusivity not only opens up our products and experiences to more people with a wider range of abilities. It also reflects how people really are. All humans are growing, changing, and adapting to the world around them every day. We want our agents to reflect that diversity.</a:t>
            </a:r>
            <a:endParaRPr sz="1800">
              <a:solidFill>
                <a:schemeClr val="dk2"/>
              </a:solidFill>
            </a:endParaRPr>
          </a:p>
        </p:txBody>
      </p:sp>
      <p:sp>
        <p:nvSpPr>
          <p:cNvPr id="99" name="Google Shape;99;p19"/>
          <p:cNvSpPr txBox="1"/>
          <p:nvPr/>
        </p:nvSpPr>
        <p:spPr>
          <a:xfrm>
            <a:off x="334950" y="2969975"/>
            <a:ext cx="7734000" cy="1228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dk2"/>
                </a:solidFill>
              </a:rPr>
              <a:t>Every decision we make can raise or lower barriers to participation in society. It’s our collective responsibility to lower these barriers though inclusive products, services, environments, and experiences.</a:t>
            </a:r>
            <a:endParaRPr sz="1800">
              <a:solidFill>
                <a:schemeClr val="dk2"/>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04" name="Shape 104"/>
        <p:cNvGrpSpPr/>
        <p:nvPr/>
      </p:nvGrpSpPr>
      <p:grpSpPr>
        <a:xfrm>
          <a:off x="0" y="0"/>
          <a:ext cx="0" cy="0"/>
          <a:chOff x="0" y="0"/>
          <a:chExt cx="0" cy="0"/>
        </a:xfrm>
      </p:grpSpPr>
      <p:sp>
        <p:nvSpPr>
          <p:cNvPr id="105" name="Google Shape;105;p20"/>
          <p:cNvSpPr/>
          <p:nvPr/>
        </p:nvSpPr>
        <p:spPr>
          <a:xfrm>
            <a:off x="480060" y="377190"/>
            <a:ext cx="8160900" cy="1920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757575"/>
              </a:buClr>
              <a:buSzPts val="800"/>
              <a:buFont typeface="Arial"/>
              <a:buNone/>
            </a:pPr>
            <a:r>
              <a:rPr b="1" i="0" lang="en" sz="800" u="none" cap="none" strike="noStrike">
                <a:solidFill>
                  <a:srgbClr val="757575"/>
                </a:solidFill>
                <a:latin typeface="Arial"/>
                <a:ea typeface="Arial"/>
                <a:cs typeface="Arial"/>
                <a:sym typeface="Arial"/>
              </a:rPr>
              <a:t>BEFORE ANYTHING ELSE</a:t>
            </a:r>
            <a:endParaRPr b="0" i="0" sz="800" u="none" cap="none" strike="noStrike">
              <a:solidFill>
                <a:schemeClr val="dk1"/>
              </a:solidFill>
              <a:latin typeface="Calibri"/>
              <a:ea typeface="Calibri"/>
              <a:cs typeface="Calibri"/>
              <a:sym typeface="Calibri"/>
            </a:endParaRPr>
          </a:p>
        </p:txBody>
      </p:sp>
      <p:sp>
        <p:nvSpPr>
          <p:cNvPr id="106" name="Google Shape;106;p20"/>
          <p:cNvSpPr/>
          <p:nvPr/>
        </p:nvSpPr>
        <p:spPr>
          <a:xfrm>
            <a:off x="0" y="1508760"/>
            <a:ext cx="9121200" cy="1783200"/>
          </a:xfrm>
          <a:prstGeom prst="rect">
            <a:avLst/>
          </a:prstGeom>
          <a:noFill/>
          <a:ln>
            <a:noFill/>
          </a:ln>
        </p:spPr>
        <p:txBody>
          <a:bodyPr anchorCtr="0" anchor="ctr" bIns="0" lIns="0" spcFirstLastPara="1" rIns="0" wrap="square" tIns="0">
            <a:noAutofit/>
          </a:bodyPr>
          <a:lstStyle/>
          <a:p>
            <a:pPr indent="0" lvl="0" marL="0" marR="0" rtl="0" algn="ctr">
              <a:lnSpc>
                <a:spcPct val="120000"/>
              </a:lnSpc>
              <a:spcBef>
                <a:spcPts val="0"/>
              </a:spcBef>
              <a:spcAft>
                <a:spcPts val="0"/>
              </a:spcAft>
              <a:buClr>
                <a:srgbClr val="000000"/>
              </a:buClr>
              <a:buSzPts val="2600"/>
              <a:buFont typeface="Arial"/>
              <a:buNone/>
            </a:pPr>
            <a:r>
              <a:rPr b="1" i="0" lang="en" sz="2600" u="none" cap="none" strike="noStrike">
                <a:solidFill>
                  <a:srgbClr val="000000"/>
                </a:solidFill>
                <a:latin typeface="Arial"/>
                <a:ea typeface="Arial"/>
                <a:cs typeface="Arial"/>
                <a:sym typeface="Arial"/>
              </a:rPr>
              <a:t>What is one task in your project</a:t>
            </a:r>
            <a:endParaRPr b="0" i="0" sz="2600" u="none" cap="none" strike="noStrike">
              <a:solidFill>
                <a:schemeClr val="dk1"/>
              </a:solidFill>
              <a:latin typeface="Calibri"/>
              <a:ea typeface="Calibri"/>
              <a:cs typeface="Calibri"/>
              <a:sym typeface="Calibri"/>
            </a:endParaRPr>
          </a:p>
          <a:p>
            <a:pPr indent="0" lvl="0" marL="0" marR="0" rtl="0" algn="ctr">
              <a:lnSpc>
                <a:spcPct val="120000"/>
              </a:lnSpc>
              <a:spcBef>
                <a:spcPts val="0"/>
              </a:spcBef>
              <a:spcAft>
                <a:spcPts val="0"/>
              </a:spcAft>
              <a:buClr>
                <a:srgbClr val="000000"/>
              </a:buClr>
              <a:buSzPts val="2600"/>
              <a:buFont typeface="Arial"/>
              <a:buNone/>
            </a:pPr>
            <a:r>
              <a:rPr b="1" i="0" lang="en" sz="2600" u="none" cap="none" strike="noStrike">
                <a:solidFill>
                  <a:srgbClr val="000000"/>
                </a:solidFill>
                <a:latin typeface="Arial"/>
                <a:ea typeface="Arial"/>
                <a:cs typeface="Arial"/>
                <a:sym typeface="Arial"/>
              </a:rPr>
              <a:t>that a human has to repeat,</a:t>
            </a:r>
            <a:endParaRPr b="0" i="0" sz="2600" u="none" cap="none" strike="noStrike">
              <a:solidFill>
                <a:schemeClr val="dk1"/>
              </a:solidFill>
              <a:latin typeface="Calibri"/>
              <a:ea typeface="Calibri"/>
              <a:cs typeface="Calibri"/>
              <a:sym typeface="Calibri"/>
            </a:endParaRPr>
          </a:p>
          <a:p>
            <a:pPr indent="0" lvl="0" marL="0" marR="0" rtl="0" algn="ctr">
              <a:lnSpc>
                <a:spcPct val="120000"/>
              </a:lnSpc>
              <a:spcBef>
                <a:spcPts val="0"/>
              </a:spcBef>
              <a:spcAft>
                <a:spcPts val="0"/>
              </a:spcAft>
              <a:buClr>
                <a:srgbClr val="000000"/>
              </a:buClr>
              <a:buSzPts val="2600"/>
              <a:buFont typeface="Arial"/>
              <a:buNone/>
            </a:pPr>
            <a:r>
              <a:rPr b="1" i="0" lang="en" sz="2600" u="none" cap="none" strike="noStrike">
                <a:solidFill>
                  <a:srgbClr val="000000"/>
                </a:solidFill>
                <a:latin typeface="Arial"/>
                <a:ea typeface="Arial"/>
                <a:cs typeface="Arial"/>
                <a:sym typeface="Arial"/>
              </a:rPr>
              <a:t>the same way, over and over?</a:t>
            </a:r>
            <a:endParaRPr b="0" i="0" sz="2600" u="none" cap="none" strike="noStrike">
              <a:solidFill>
                <a:schemeClr val="dk1"/>
              </a:solidFill>
              <a:latin typeface="Calibri"/>
              <a:ea typeface="Calibri"/>
              <a:cs typeface="Calibri"/>
              <a:sym typeface="Calibri"/>
            </a:endParaRPr>
          </a:p>
        </p:txBody>
      </p:sp>
      <p:sp>
        <p:nvSpPr>
          <p:cNvPr id="107" name="Google Shape;107;p20"/>
          <p:cNvSpPr/>
          <p:nvPr/>
        </p:nvSpPr>
        <p:spPr>
          <a:xfrm>
            <a:off x="0" y="3497580"/>
            <a:ext cx="9121200" cy="3087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757575"/>
              </a:buClr>
              <a:buSzPts val="1100"/>
              <a:buFont typeface="Arial"/>
              <a:buNone/>
            </a:pPr>
            <a:r>
              <a:rPr b="0" i="1" lang="en" sz="1100" u="none" cap="none" strike="noStrike">
                <a:solidFill>
                  <a:srgbClr val="757575"/>
                </a:solidFill>
                <a:latin typeface="Arial"/>
                <a:ea typeface="Arial"/>
                <a:cs typeface="Arial"/>
                <a:sym typeface="Arial"/>
              </a:rPr>
              <a:t>Write it down. We come back to it in the last ten minutes.</a:t>
            </a:r>
            <a:endParaRPr b="0" i="0" sz="1100" u="none" cap="none" strike="noStrike">
              <a:solidFill>
                <a:schemeClr val="dk1"/>
              </a:solidFill>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12" name="Shape 112"/>
        <p:cNvGrpSpPr/>
        <p:nvPr/>
      </p:nvGrpSpPr>
      <p:grpSpPr>
        <a:xfrm>
          <a:off x="0" y="0"/>
          <a:ext cx="0" cy="0"/>
          <a:chOff x="0" y="0"/>
          <a:chExt cx="0" cy="0"/>
        </a:xfrm>
      </p:grpSpPr>
      <p:sp>
        <p:nvSpPr>
          <p:cNvPr id="113" name="Google Shape;113;p21"/>
          <p:cNvSpPr/>
          <p:nvPr/>
        </p:nvSpPr>
        <p:spPr>
          <a:xfrm>
            <a:off x="480060" y="377190"/>
            <a:ext cx="8160900" cy="1920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757575"/>
              </a:buClr>
              <a:buSzPts val="800"/>
              <a:buFont typeface="Arial"/>
              <a:buNone/>
            </a:pPr>
            <a:r>
              <a:rPr b="1" i="0" lang="en" sz="800" u="none" cap="none" strike="noStrike">
                <a:solidFill>
                  <a:srgbClr val="757575"/>
                </a:solidFill>
                <a:latin typeface="Arial"/>
                <a:ea typeface="Arial"/>
                <a:cs typeface="Arial"/>
                <a:sym typeface="Arial"/>
              </a:rPr>
              <a:t>DEFINITION</a:t>
            </a:r>
            <a:endParaRPr b="0" i="0" sz="800" u="none" cap="none" strike="noStrike">
              <a:solidFill>
                <a:schemeClr val="dk1"/>
              </a:solidFill>
              <a:latin typeface="Calibri"/>
              <a:ea typeface="Calibri"/>
              <a:cs typeface="Calibri"/>
              <a:sym typeface="Calibri"/>
            </a:endParaRPr>
          </a:p>
        </p:txBody>
      </p:sp>
      <p:sp>
        <p:nvSpPr>
          <p:cNvPr id="114" name="Google Shape;114;p21"/>
          <p:cNvSpPr/>
          <p:nvPr/>
        </p:nvSpPr>
        <p:spPr>
          <a:xfrm>
            <a:off x="480060" y="603504"/>
            <a:ext cx="8160900" cy="514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2400"/>
              <a:buFont typeface="Arial"/>
              <a:buNone/>
            </a:pPr>
            <a:r>
              <a:rPr b="1" i="0" lang="en" sz="2400" u="none" cap="none" strike="noStrike">
                <a:solidFill>
                  <a:srgbClr val="000000"/>
                </a:solidFill>
                <a:latin typeface="Arial"/>
                <a:ea typeface="Arial"/>
                <a:cs typeface="Arial"/>
                <a:sym typeface="Arial"/>
              </a:rPr>
              <a:t>So what is an AI agent?</a:t>
            </a:r>
            <a:endParaRPr b="0" i="0" sz="2400" u="none" cap="none" strike="noStrike">
              <a:solidFill>
                <a:schemeClr val="dk1"/>
              </a:solidFill>
              <a:latin typeface="Calibri"/>
              <a:ea typeface="Calibri"/>
              <a:cs typeface="Calibri"/>
              <a:sym typeface="Calibri"/>
            </a:endParaRPr>
          </a:p>
        </p:txBody>
      </p:sp>
      <p:sp>
        <p:nvSpPr>
          <p:cNvPr id="115" name="Google Shape;115;p21"/>
          <p:cNvSpPr/>
          <p:nvPr/>
        </p:nvSpPr>
        <p:spPr>
          <a:xfrm>
            <a:off x="480060" y="1337310"/>
            <a:ext cx="8160900" cy="891600"/>
          </a:xfrm>
          <a:prstGeom prst="roundRect">
            <a:avLst>
              <a:gd fmla="val 4615" name="adj"/>
            </a:avLst>
          </a:prstGeom>
          <a:solidFill>
            <a:schemeClr val="lt1"/>
          </a:solidFill>
          <a:ln cap="flat" cmpd="sng" w="9525">
            <a:solidFill>
              <a:schemeClr val="dk1"/>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116" name="Google Shape;116;p21"/>
          <p:cNvSpPr/>
          <p:nvPr/>
        </p:nvSpPr>
        <p:spPr>
          <a:xfrm>
            <a:off x="754380" y="1474470"/>
            <a:ext cx="7612500" cy="4116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0" lIns="0" spcFirstLastPara="1" rIns="0" wrap="square" tIns="0">
            <a:noAutofit/>
          </a:bodyPr>
          <a:lstStyle/>
          <a:p>
            <a:pPr indent="0" lvl="0" marL="0" marR="0" rtl="0" algn="l">
              <a:spcBef>
                <a:spcPts val="0"/>
              </a:spcBef>
              <a:spcAft>
                <a:spcPts val="0"/>
              </a:spcAft>
              <a:buClr>
                <a:srgbClr val="FFFFFF"/>
              </a:buClr>
              <a:buSzPts val="1300"/>
              <a:buFont typeface="Arial"/>
              <a:buNone/>
            </a:pPr>
            <a:r>
              <a:rPr b="0" i="1" lang="en" sz="1300" u="none" cap="none" strike="noStrike">
                <a:solidFill>
                  <a:schemeClr val="dk1"/>
                </a:solidFill>
                <a:latin typeface="Arial"/>
                <a:ea typeface="Arial"/>
                <a:cs typeface="Arial"/>
                <a:sym typeface="Arial"/>
              </a:rPr>
              <a:t>An agent takes on a goal, works out its own sequence of steps, and reaches for whatever tools it needs to finish the job.</a:t>
            </a:r>
            <a:endParaRPr b="0" i="0" sz="1300" u="none" cap="none" strike="noStrike">
              <a:solidFill>
                <a:schemeClr val="dk1"/>
              </a:solidFill>
              <a:latin typeface="Calibri"/>
              <a:ea typeface="Calibri"/>
              <a:cs typeface="Calibri"/>
              <a:sym typeface="Calibri"/>
            </a:endParaRPr>
          </a:p>
        </p:txBody>
      </p:sp>
      <p:sp>
        <p:nvSpPr>
          <p:cNvPr id="117" name="Google Shape;117;p21"/>
          <p:cNvSpPr/>
          <p:nvPr/>
        </p:nvSpPr>
        <p:spPr>
          <a:xfrm>
            <a:off x="754380" y="1920240"/>
            <a:ext cx="3429000" cy="1920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BFBFBF"/>
              </a:buClr>
              <a:buSzPts val="800"/>
              <a:buFont typeface="Arial"/>
              <a:buNone/>
            </a:pPr>
            <a:r>
              <a:t/>
            </a:r>
            <a:endParaRPr b="0" i="0" sz="800" u="none" cap="none" strike="noStrike">
              <a:solidFill>
                <a:schemeClr val="dk1"/>
              </a:solidFill>
              <a:latin typeface="Calibri"/>
              <a:ea typeface="Calibri"/>
              <a:cs typeface="Calibri"/>
              <a:sym typeface="Calibri"/>
            </a:endParaRPr>
          </a:p>
        </p:txBody>
      </p:sp>
      <p:sp>
        <p:nvSpPr>
          <p:cNvPr id="118" name="Google Shape;118;p21"/>
          <p:cNvSpPr/>
          <p:nvPr/>
        </p:nvSpPr>
        <p:spPr>
          <a:xfrm>
            <a:off x="480060" y="2743200"/>
            <a:ext cx="315600" cy="315600"/>
          </a:xfrm>
          <a:prstGeom prst="ellipse">
            <a:avLst/>
          </a:prstGeom>
          <a:solidFill>
            <a:srgbClr val="000000"/>
          </a:solidFill>
          <a:ln cap="flat" cmpd="sng" w="9525">
            <a:solidFill>
              <a:srgbClr val="000000"/>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119" name="Google Shape;119;p21"/>
          <p:cNvSpPr/>
          <p:nvPr/>
        </p:nvSpPr>
        <p:spPr>
          <a:xfrm>
            <a:off x="480060" y="2743200"/>
            <a:ext cx="315600" cy="3156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100"/>
              <a:buFont typeface="Arial"/>
              <a:buNone/>
            </a:pPr>
            <a:r>
              <a:rPr b="1" i="0" lang="en" sz="1100" u="none" cap="none" strike="noStrike">
                <a:solidFill>
                  <a:srgbClr val="FFFFFF"/>
                </a:solidFill>
                <a:latin typeface="Arial"/>
                <a:ea typeface="Arial"/>
                <a:cs typeface="Arial"/>
                <a:sym typeface="Arial"/>
              </a:rPr>
              <a:t>1</a:t>
            </a:r>
            <a:endParaRPr b="0" i="0" sz="1100" u="none" cap="none" strike="noStrike">
              <a:solidFill>
                <a:schemeClr val="dk1"/>
              </a:solidFill>
              <a:latin typeface="Calibri"/>
              <a:ea typeface="Calibri"/>
              <a:cs typeface="Calibri"/>
              <a:sym typeface="Calibri"/>
            </a:endParaRPr>
          </a:p>
        </p:txBody>
      </p:sp>
      <p:sp>
        <p:nvSpPr>
          <p:cNvPr id="120" name="Google Shape;120;p21"/>
          <p:cNvSpPr/>
          <p:nvPr/>
        </p:nvSpPr>
        <p:spPr>
          <a:xfrm>
            <a:off x="480060" y="3188970"/>
            <a:ext cx="2434500" cy="960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1200"/>
              <a:buFont typeface="Arial"/>
              <a:buNone/>
            </a:pPr>
            <a:r>
              <a:rPr b="1" i="0" lang="en" sz="1200" u="none" cap="none" strike="noStrike">
                <a:solidFill>
                  <a:srgbClr val="000000"/>
                </a:solidFill>
                <a:latin typeface="Arial"/>
                <a:ea typeface="Arial"/>
                <a:cs typeface="Arial"/>
                <a:sym typeface="Arial"/>
              </a:rPr>
              <a:t>It plans</a:t>
            </a:r>
            <a:endParaRPr b="0" i="0" sz="1200" u="none" cap="none" strike="noStrike">
              <a:solidFill>
                <a:schemeClr val="dk1"/>
              </a:solidFill>
              <a:latin typeface="Calibri"/>
              <a:ea typeface="Calibri"/>
              <a:cs typeface="Calibri"/>
              <a:sym typeface="Calibri"/>
            </a:endParaRPr>
          </a:p>
          <a:p>
            <a:pPr indent="0" lvl="0" marL="0" marR="0" rtl="0" algn="l">
              <a:spcBef>
                <a:spcPts val="200"/>
              </a:spcBef>
              <a:spcAft>
                <a:spcPts val="0"/>
              </a:spcAft>
              <a:buClr>
                <a:srgbClr val="404040"/>
              </a:buClr>
              <a:buSzPts val="900"/>
              <a:buFont typeface="Arial"/>
              <a:buNone/>
            </a:pPr>
            <a:r>
              <a:rPr b="0" i="0" lang="en" sz="900" u="none" cap="none" strike="noStrike">
                <a:solidFill>
                  <a:srgbClr val="404040"/>
                </a:solidFill>
                <a:latin typeface="Arial"/>
                <a:ea typeface="Arial"/>
                <a:cs typeface="Arial"/>
                <a:sym typeface="Arial"/>
              </a:rPr>
              <a:t>Breaks a goal into subtasks instead of answering one prompt at a time</a:t>
            </a:r>
            <a:endParaRPr b="0" i="0" sz="1200" u="none" cap="none" strike="noStrike">
              <a:solidFill>
                <a:schemeClr val="dk1"/>
              </a:solidFill>
              <a:latin typeface="Calibri"/>
              <a:ea typeface="Calibri"/>
              <a:cs typeface="Calibri"/>
              <a:sym typeface="Calibri"/>
            </a:endParaRPr>
          </a:p>
        </p:txBody>
      </p:sp>
      <p:sp>
        <p:nvSpPr>
          <p:cNvPr id="121" name="Google Shape;121;p21"/>
          <p:cNvSpPr/>
          <p:nvPr/>
        </p:nvSpPr>
        <p:spPr>
          <a:xfrm>
            <a:off x="3360420" y="2743200"/>
            <a:ext cx="315600" cy="315600"/>
          </a:xfrm>
          <a:prstGeom prst="ellipse">
            <a:avLst/>
          </a:prstGeom>
          <a:solidFill>
            <a:srgbClr val="000000"/>
          </a:solidFill>
          <a:ln cap="flat" cmpd="sng" w="9525">
            <a:solidFill>
              <a:srgbClr val="000000"/>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122" name="Google Shape;122;p21"/>
          <p:cNvSpPr/>
          <p:nvPr/>
        </p:nvSpPr>
        <p:spPr>
          <a:xfrm>
            <a:off x="3360420" y="2743200"/>
            <a:ext cx="315600" cy="3156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100"/>
              <a:buFont typeface="Arial"/>
              <a:buNone/>
            </a:pPr>
            <a:r>
              <a:rPr b="1" i="0" lang="en" sz="1100" u="none" cap="none" strike="noStrike">
                <a:solidFill>
                  <a:srgbClr val="FFFFFF"/>
                </a:solidFill>
                <a:latin typeface="Arial"/>
                <a:ea typeface="Arial"/>
                <a:cs typeface="Arial"/>
                <a:sym typeface="Arial"/>
              </a:rPr>
              <a:t>2</a:t>
            </a:r>
            <a:endParaRPr b="0" i="0" sz="1100" u="none" cap="none" strike="noStrike">
              <a:solidFill>
                <a:schemeClr val="dk1"/>
              </a:solidFill>
              <a:latin typeface="Calibri"/>
              <a:ea typeface="Calibri"/>
              <a:cs typeface="Calibri"/>
              <a:sym typeface="Calibri"/>
            </a:endParaRPr>
          </a:p>
        </p:txBody>
      </p:sp>
      <p:sp>
        <p:nvSpPr>
          <p:cNvPr id="123" name="Google Shape;123;p21"/>
          <p:cNvSpPr/>
          <p:nvPr/>
        </p:nvSpPr>
        <p:spPr>
          <a:xfrm>
            <a:off x="3360420" y="3188970"/>
            <a:ext cx="2434500" cy="960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1200"/>
              <a:buFont typeface="Arial"/>
              <a:buNone/>
            </a:pPr>
            <a:r>
              <a:rPr b="1" i="0" lang="en" sz="1200" u="none" cap="none" strike="noStrike">
                <a:solidFill>
                  <a:srgbClr val="000000"/>
                </a:solidFill>
                <a:latin typeface="Arial"/>
                <a:ea typeface="Arial"/>
                <a:cs typeface="Arial"/>
                <a:sym typeface="Arial"/>
              </a:rPr>
              <a:t>It reaches for tools</a:t>
            </a:r>
            <a:endParaRPr b="0" i="0" sz="1200" u="none" cap="none" strike="noStrike">
              <a:solidFill>
                <a:schemeClr val="dk1"/>
              </a:solidFill>
              <a:latin typeface="Calibri"/>
              <a:ea typeface="Calibri"/>
              <a:cs typeface="Calibri"/>
              <a:sym typeface="Calibri"/>
            </a:endParaRPr>
          </a:p>
          <a:p>
            <a:pPr indent="0" lvl="0" marL="0" marR="0" rtl="0" algn="l">
              <a:spcBef>
                <a:spcPts val="200"/>
              </a:spcBef>
              <a:spcAft>
                <a:spcPts val="0"/>
              </a:spcAft>
              <a:buClr>
                <a:srgbClr val="404040"/>
              </a:buClr>
              <a:buSzPts val="900"/>
              <a:buFont typeface="Arial"/>
              <a:buNone/>
            </a:pPr>
            <a:r>
              <a:rPr b="0" i="0" lang="en" sz="900" u="none" cap="none" strike="noStrike">
                <a:solidFill>
                  <a:srgbClr val="404040"/>
                </a:solidFill>
                <a:latin typeface="Arial"/>
                <a:ea typeface="Arial"/>
                <a:cs typeface="Arial"/>
                <a:sym typeface="Arial"/>
              </a:rPr>
              <a:t>APIs, databases, web search, other agents — whatever fills the gap</a:t>
            </a:r>
            <a:endParaRPr b="0" i="0" sz="1200" u="none" cap="none" strike="noStrike">
              <a:solidFill>
                <a:schemeClr val="dk1"/>
              </a:solidFill>
              <a:latin typeface="Calibri"/>
              <a:ea typeface="Calibri"/>
              <a:cs typeface="Calibri"/>
              <a:sym typeface="Calibri"/>
            </a:endParaRPr>
          </a:p>
        </p:txBody>
      </p:sp>
      <p:sp>
        <p:nvSpPr>
          <p:cNvPr id="124" name="Google Shape;124;p21"/>
          <p:cNvSpPr/>
          <p:nvPr/>
        </p:nvSpPr>
        <p:spPr>
          <a:xfrm>
            <a:off x="6240780" y="2743200"/>
            <a:ext cx="315600" cy="315600"/>
          </a:xfrm>
          <a:prstGeom prst="ellipse">
            <a:avLst/>
          </a:prstGeom>
          <a:solidFill>
            <a:srgbClr val="000000"/>
          </a:solidFill>
          <a:ln cap="flat" cmpd="sng" w="9525">
            <a:solidFill>
              <a:srgbClr val="000000"/>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125" name="Google Shape;125;p21"/>
          <p:cNvSpPr/>
          <p:nvPr/>
        </p:nvSpPr>
        <p:spPr>
          <a:xfrm>
            <a:off x="6240780" y="2743200"/>
            <a:ext cx="315600" cy="3156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100"/>
              <a:buFont typeface="Arial"/>
              <a:buNone/>
            </a:pPr>
            <a:r>
              <a:rPr b="1" i="0" lang="en" sz="1100" u="none" cap="none" strike="noStrike">
                <a:solidFill>
                  <a:srgbClr val="FFFFFF"/>
                </a:solidFill>
                <a:latin typeface="Arial"/>
                <a:ea typeface="Arial"/>
                <a:cs typeface="Arial"/>
                <a:sym typeface="Arial"/>
              </a:rPr>
              <a:t>3</a:t>
            </a:r>
            <a:endParaRPr b="0" i="0" sz="1100" u="none" cap="none" strike="noStrike">
              <a:solidFill>
                <a:schemeClr val="dk1"/>
              </a:solidFill>
              <a:latin typeface="Calibri"/>
              <a:ea typeface="Calibri"/>
              <a:cs typeface="Calibri"/>
              <a:sym typeface="Calibri"/>
            </a:endParaRPr>
          </a:p>
        </p:txBody>
      </p:sp>
      <p:sp>
        <p:nvSpPr>
          <p:cNvPr id="126" name="Google Shape;126;p21"/>
          <p:cNvSpPr/>
          <p:nvPr/>
        </p:nvSpPr>
        <p:spPr>
          <a:xfrm>
            <a:off x="6240780" y="3188970"/>
            <a:ext cx="2434500" cy="960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1200"/>
              <a:buFont typeface="Arial"/>
              <a:buNone/>
            </a:pPr>
            <a:r>
              <a:rPr b="1" i="0" lang="en" sz="1200" u="none" cap="none" strike="noStrike">
                <a:solidFill>
                  <a:srgbClr val="000000"/>
                </a:solidFill>
                <a:latin typeface="Arial"/>
                <a:ea typeface="Arial"/>
                <a:cs typeface="Arial"/>
                <a:sym typeface="Arial"/>
              </a:rPr>
              <a:t>It remembers</a:t>
            </a:r>
            <a:endParaRPr b="0" i="0" sz="1200" u="none" cap="none" strike="noStrike">
              <a:solidFill>
                <a:schemeClr val="dk1"/>
              </a:solidFill>
              <a:latin typeface="Calibri"/>
              <a:ea typeface="Calibri"/>
              <a:cs typeface="Calibri"/>
              <a:sym typeface="Calibri"/>
            </a:endParaRPr>
          </a:p>
          <a:p>
            <a:pPr indent="0" lvl="0" marL="0" marR="0" rtl="0" algn="l">
              <a:spcBef>
                <a:spcPts val="200"/>
              </a:spcBef>
              <a:spcAft>
                <a:spcPts val="0"/>
              </a:spcAft>
              <a:buClr>
                <a:srgbClr val="404040"/>
              </a:buClr>
              <a:buSzPts val="900"/>
              <a:buFont typeface="Arial"/>
              <a:buNone/>
            </a:pPr>
            <a:r>
              <a:rPr b="0" i="0" lang="en" sz="900" u="none" cap="none" strike="noStrike">
                <a:solidFill>
                  <a:srgbClr val="404040"/>
                </a:solidFill>
                <a:latin typeface="Arial"/>
                <a:ea typeface="Arial"/>
                <a:cs typeface="Arial"/>
                <a:sym typeface="Arial"/>
              </a:rPr>
              <a:t>Stores what happened, takes feedback, corrects itself next time</a:t>
            </a:r>
            <a:endParaRPr b="0" i="0" sz="1200" u="none" cap="none" strike="noStrike">
              <a:solidFill>
                <a:schemeClr val="dk1"/>
              </a:solidFill>
              <a:latin typeface="Calibri"/>
              <a:ea typeface="Calibri"/>
              <a:cs typeface="Calibri"/>
              <a:sym typeface="Calibri"/>
            </a:endParaRPr>
          </a:p>
        </p:txBody>
      </p:sp>
      <p:sp>
        <p:nvSpPr>
          <p:cNvPr id="127" name="Google Shape;127;p21"/>
          <p:cNvSpPr/>
          <p:nvPr/>
        </p:nvSpPr>
        <p:spPr>
          <a:xfrm>
            <a:off x="480060" y="4649724"/>
            <a:ext cx="8160900" cy="2331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757575"/>
              </a:buClr>
              <a:buSzPts val="800"/>
              <a:buFont typeface="Arial"/>
              <a:buNone/>
            </a:pPr>
            <a:r>
              <a:rPr b="0" i="1" lang="en" sz="800" u="none" cap="none" strike="noStrike">
                <a:solidFill>
                  <a:srgbClr val="757575"/>
                </a:solidFill>
                <a:latin typeface="Arial"/>
                <a:ea typeface="Arial"/>
                <a:cs typeface="Arial"/>
                <a:sym typeface="Arial"/>
              </a:rPr>
              <a:t>Take any one of the three away and what you have is a chatbot with good manners.</a:t>
            </a:r>
            <a:endParaRPr b="0" i="0" sz="800" u="none" cap="none" strike="noStrike">
              <a:solidFill>
                <a:schemeClr val="dk1"/>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32" name="Shape 132"/>
        <p:cNvGrpSpPr/>
        <p:nvPr/>
      </p:nvGrpSpPr>
      <p:grpSpPr>
        <a:xfrm>
          <a:off x="0" y="0"/>
          <a:ext cx="0" cy="0"/>
          <a:chOff x="0" y="0"/>
          <a:chExt cx="0" cy="0"/>
        </a:xfrm>
      </p:grpSpPr>
      <p:sp>
        <p:nvSpPr>
          <p:cNvPr id="133" name="Google Shape;133;p22"/>
          <p:cNvSpPr/>
          <p:nvPr/>
        </p:nvSpPr>
        <p:spPr>
          <a:xfrm>
            <a:off x="480060" y="377190"/>
            <a:ext cx="8160900" cy="1920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757575"/>
              </a:buClr>
              <a:buSzPts val="800"/>
              <a:buFont typeface="Arial"/>
              <a:buNone/>
            </a:pPr>
            <a:r>
              <a:rPr b="1" i="0" lang="en" sz="800" u="none" cap="none" strike="noStrike">
                <a:solidFill>
                  <a:srgbClr val="757575"/>
                </a:solidFill>
                <a:latin typeface="Arial"/>
                <a:ea typeface="Arial"/>
                <a:cs typeface="Arial"/>
                <a:sym typeface="Arial"/>
              </a:rPr>
              <a:t>HOW WE GOT HERE</a:t>
            </a:r>
            <a:endParaRPr b="0" i="0" sz="800" u="none" cap="none" strike="noStrike">
              <a:solidFill>
                <a:schemeClr val="dk1"/>
              </a:solidFill>
              <a:latin typeface="Calibri"/>
              <a:ea typeface="Calibri"/>
              <a:cs typeface="Calibri"/>
              <a:sym typeface="Calibri"/>
            </a:endParaRPr>
          </a:p>
        </p:txBody>
      </p:sp>
      <p:sp>
        <p:nvSpPr>
          <p:cNvPr id="134" name="Google Shape;134;p22"/>
          <p:cNvSpPr/>
          <p:nvPr/>
        </p:nvSpPr>
        <p:spPr>
          <a:xfrm>
            <a:off x="480060" y="603504"/>
            <a:ext cx="8160900" cy="514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2400"/>
              <a:buFont typeface="Arial"/>
              <a:buNone/>
            </a:pPr>
            <a:r>
              <a:rPr b="1" lang="en" sz="2400"/>
              <a:t>Automation is Evolving</a:t>
            </a:r>
            <a:endParaRPr b="0" i="0" sz="2400" u="none" cap="none" strike="noStrike">
              <a:solidFill>
                <a:schemeClr val="dk1"/>
              </a:solidFill>
              <a:latin typeface="Calibri"/>
              <a:ea typeface="Calibri"/>
              <a:cs typeface="Calibri"/>
              <a:sym typeface="Calibri"/>
            </a:endParaRPr>
          </a:p>
        </p:txBody>
      </p:sp>
      <p:sp>
        <p:nvSpPr>
          <p:cNvPr id="135" name="Google Shape;135;p22"/>
          <p:cNvSpPr/>
          <p:nvPr/>
        </p:nvSpPr>
        <p:spPr>
          <a:xfrm>
            <a:off x="480060" y="1337310"/>
            <a:ext cx="2640300" cy="2023200"/>
          </a:xfrm>
          <a:prstGeom prst="roundRect">
            <a:avLst>
              <a:gd fmla="val 2034" name="adj"/>
            </a:avLst>
          </a:prstGeom>
          <a:solidFill>
            <a:srgbClr val="F2F2F2"/>
          </a:solidFill>
          <a:ln cap="flat" cmpd="sng" w="9525">
            <a:solidFill>
              <a:srgbClr val="F2F2F2"/>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136" name="Google Shape;136;p22"/>
          <p:cNvSpPr/>
          <p:nvPr/>
        </p:nvSpPr>
        <p:spPr>
          <a:xfrm>
            <a:off x="699516" y="1508760"/>
            <a:ext cx="2201400" cy="617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1400"/>
              <a:buFont typeface="Arial"/>
              <a:buNone/>
            </a:pPr>
            <a:r>
              <a:rPr b="1" i="0" lang="en" sz="1400" u="none" cap="none" strike="noStrike">
                <a:solidFill>
                  <a:srgbClr val="000000"/>
                </a:solidFill>
                <a:latin typeface="Arial"/>
                <a:ea typeface="Arial"/>
                <a:cs typeface="Arial"/>
                <a:sym typeface="Arial"/>
              </a:rPr>
              <a:t>RPA(</a:t>
            </a:r>
            <a:r>
              <a:rPr b="1" lang="en">
                <a:solidFill>
                  <a:schemeClr val="dk1"/>
                </a:solidFill>
              </a:rPr>
              <a:t>Robotic Process Automation)</a:t>
            </a:r>
            <a:endParaRPr b="0" i="0" sz="1400" u="none" cap="none" strike="noStrike">
              <a:solidFill>
                <a:schemeClr val="dk1"/>
              </a:solidFill>
              <a:latin typeface="Calibri"/>
              <a:ea typeface="Calibri"/>
              <a:cs typeface="Calibri"/>
              <a:sym typeface="Calibri"/>
            </a:endParaRPr>
          </a:p>
          <a:p>
            <a:pPr indent="0" lvl="0" marL="0" marR="0" rtl="0" algn="l">
              <a:spcBef>
                <a:spcPts val="200"/>
              </a:spcBef>
              <a:spcAft>
                <a:spcPts val="0"/>
              </a:spcAft>
              <a:buClr>
                <a:srgbClr val="757575"/>
              </a:buClr>
              <a:buSzPts val="900"/>
              <a:buFont typeface="Arial"/>
              <a:buNone/>
            </a:pPr>
            <a:r>
              <a:rPr b="0" i="1" lang="en" sz="900" u="none" cap="none" strike="noStrike">
                <a:solidFill>
                  <a:srgbClr val="757575"/>
                </a:solidFill>
                <a:latin typeface="Arial"/>
                <a:ea typeface="Arial"/>
                <a:cs typeface="Arial"/>
                <a:sym typeface="Arial"/>
              </a:rPr>
              <a:t>Software robots follow rules</a:t>
            </a:r>
            <a:endParaRPr b="0" i="0" sz="1400" u="none" cap="none" strike="noStrike">
              <a:solidFill>
                <a:schemeClr val="dk1"/>
              </a:solidFill>
              <a:latin typeface="Calibri"/>
              <a:ea typeface="Calibri"/>
              <a:cs typeface="Calibri"/>
              <a:sym typeface="Calibri"/>
            </a:endParaRPr>
          </a:p>
        </p:txBody>
      </p:sp>
      <p:sp>
        <p:nvSpPr>
          <p:cNvPr id="137" name="Google Shape;137;p22"/>
          <p:cNvSpPr/>
          <p:nvPr/>
        </p:nvSpPr>
        <p:spPr>
          <a:xfrm>
            <a:off x="699516" y="2194560"/>
            <a:ext cx="2201400" cy="1062900"/>
          </a:xfrm>
          <a:prstGeom prst="rect">
            <a:avLst/>
          </a:prstGeom>
          <a:noFill/>
          <a:ln>
            <a:noFill/>
          </a:ln>
        </p:spPr>
        <p:txBody>
          <a:bodyPr anchorCtr="0" anchor="t" bIns="0" lIns="0" spcFirstLastPara="1" rIns="0" wrap="square" tIns="0">
            <a:noAutofit/>
          </a:bodyPr>
          <a:lstStyle/>
          <a:p>
            <a:pPr indent="-247650" lvl="0" marL="254000" marR="0" rtl="0" algn="l">
              <a:spcBef>
                <a:spcPts val="0"/>
              </a:spcBef>
              <a:spcAft>
                <a:spcPts val="0"/>
              </a:spcAft>
              <a:buClr>
                <a:srgbClr val="404040"/>
              </a:buClr>
              <a:buSzPts val="900"/>
              <a:buFont typeface="Arial"/>
              <a:buChar char="•"/>
            </a:pPr>
            <a:r>
              <a:rPr b="0" i="0" lang="en" sz="900" u="none" cap="none" strike="noStrike">
                <a:solidFill>
                  <a:srgbClr val="404040"/>
                </a:solidFill>
                <a:latin typeface="Arial"/>
                <a:ea typeface="Arial"/>
                <a:cs typeface="Arial"/>
                <a:sym typeface="Arial"/>
              </a:rPr>
              <a:t>Structured data only</a:t>
            </a:r>
            <a:endParaRPr b="0" i="0" sz="900" u="none" cap="none" strike="noStrike">
              <a:solidFill>
                <a:schemeClr val="dk1"/>
              </a:solidFill>
              <a:latin typeface="Calibri"/>
              <a:ea typeface="Calibri"/>
              <a:cs typeface="Calibri"/>
              <a:sym typeface="Calibri"/>
            </a:endParaRPr>
          </a:p>
          <a:p>
            <a:pPr indent="-247650" lvl="0" marL="254000" marR="0" rtl="0" algn="l">
              <a:spcBef>
                <a:spcPts val="600"/>
              </a:spcBef>
              <a:spcAft>
                <a:spcPts val="0"/>
              </a:spcAft>
              <a:buClr>
                <a:srgbClr val="404040"/>
              </a:buClr>
              <a:buSzPts val="900"/>
              <a:buFont typeface="Arial"/>
              <a:buChar char="•"/>
            </a:pPr>
            <a:r>
              <a:rPr b="0" i="0" lang="en" sz="900" u="none" cap="none" strike="noStrike">
                <a:solidFill>
                  <a:srgbClr val="404040"/>
                </a:solidFill>
                <a:latin typeface="Arial"/>
                <a:ea typeface="Arial"/>
                <a:cs typeface="Arial"/>
                <a:sym typeface="Arial"/>
              </a:rPr>
              <a:t>Fast, cheap, precise</a:t>
            </a:r>
            <a:endParaRPr b="0" i="0" sz="900" u="none" cap="none" strike="noStrike">
              <a:solidFill>
                <a:schemeClr val="dk1"/>
              </a:solidFill>
              <a:latin typeface="Calibri"/>
              <a:ea typeface="Calibri"/>
              <a:cs typeface="Calibri"/>
              <a:sym typeface="Calibri"/>
            </a:endParaRPr>
          </a:p>
          <a:p>
            <a:pPr indent="-247650" lvl="0" marL="254000" marR="0" rtl="0" algn="l">
              <a:spcBef>
                <a:spcPts val="600"/>
              </a:spcBef>
              <a:spcAft>
                <a:spcPts val="0"/>
              </a:spcAft>
              <a:buClr>
                <a:srgbClr val="404040"/>
              </a:buClr>
              <a:buSzPts val="900"/>
              <a:buFont typeface="Arial"/>
              <a:buChar char="•"/>
            </a:pPr>
            <a:r>
              <a:rPr b="0" i="0" lang="en" sz="900" u="none" cap="none" strike="noStrike">
                <a:solidFill>
                  <a:srgbClr val="404040"/>
                </a:solidFill>
                <a:latin typeface="Arial"/>
                <a:ea typeface="Arial"/>
                <a:cs typeface="Arial"/>
                <a:sym typeface="Arial"/>
              </a:rPr>
              <a:t>Breaks the moment the process changes</a:t>
            </a:r>
            <a:endParaRPr b="0" i="0" sz="900" u="none" cap="none" strike="noStrike">
              <a:solidFill>
                <a:srgbClr val="404040"/>
              </a:solidFill>
              <a:latin typeface="Arial"/>
              <a:ea typeface="Arial"/>
              <a:cs typeface="Arial"/>
              <a:sym typeface="Arial"/>
            </a:endParaRPr>
          </a:p>
          <a:p>
            <a:pPr indent="-247650" lvl="0" marL="254000" marR="0" rtl="0" algn="l">
              <a:spcBef>
                <a:spcPts val="600"/>
              </a:spcBef>
              <a:spcAft>
                <a:spcPts val="0"/>
              </a:spcAft>
              <a:buClr>
                <a:srgbClr val="404040"/>
              </a:buClr>
              <a:buSzPts val="900"/>
              <a:buChar char="•"/>
            </a:pPr>
            <a:r>
              <a:rPr lang="en" sz="900">
                <a:solidFill>
                  <a:srgbClr val="404040"/>
                </a:solidFill>
              </a:rPr>
              <a:t>E.g After success payments, send sms</a:t>
            </a:r>
            <a:endParaRPr sz="900">
              <a:solidFill>
                <a:srgbClr val="404040"/>
              </a:solidFill>
            </a:endParaRPr>
          </a:p>
        </p:txBody>
      </p:sp>
      <p:sp>
        <p:nvSpPr>
          <p:cNvPr id="138" name="Google Shape;138;p22"/>
          <p:cNvSpPr/>
          <p:nvPr/>
        </p:nvSpPr>
        <p:spPr>
          <a:xfrm>
            <a:off x="3360420" y="1337310"/>
            <a:ext cx="2640300" cy="2023200"/>
          </a:xfrm>
          <a:prstGeom prst="roundRect">
            <a:avLst>
              <a:gd fmla="val 2034" name="adj"/>
            </a:avLst>
          </a:prstGeom>
          <a:solidFill>
            <a:srgbClr val="F2F2F2"/>
          </a:solidFill>
          <a:ln cap="flat" cmpd="sng" w="9525">
            <a:solidFill>
              <a:srgbClr val="F2F2F2"/>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139" name="Google Shape;139;p22"/>
          <p:cNvSpPr/>
          <p:nvPr/>
        </p:nvSpPr>
        <p:spPr>
          <a:xfrm>
            <a:off x="3579876" y="1508760"/>
            <a:ext cx="2201400" cy="617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1400"/>
              <a:buFont typeface="Arial"/>
              <a:buNone/>
            </a:pPr>
            <a:r>
              <a:rPr b="1" i="0" lang="en" sz="1400" u="none" cap="none" strike="noStrike">
                <a:solidFill>
                  <a:srgbClr val="000000"/>
                </a:solidFill>
                <a:latin typeface="Arial"/>
                <a:ea typeface="Arial"/>
                <a:cs typeface="Arial"/>
                <a:sym typeface="Arial"/>
              </a:rPr>
              <a:t>AI-powered automation</a:t>
            </a:r>
            <a:endParaRPr b="0" i="0" sz="1400" u="none" cap="none" strike="noStrike">
              <a:solidFill>
                <a:schemeClr val="dk1"/>
              </a:solidFill>
              <a:latin typeface="Calibri"/>
              <a:ea typeface="Calibri"/>
              <a:cs typeface="Calibri"/>
              <a:sym typeface="Calibri"/>
            </a:endParaRPr>
          </a:p>
          <a:p>
            <a:pPr indent="0" lvl="0" marL="0" marR="0" rtl="0" algn="l">
              <a:spcBef>
                <a:spcPts val="200"/>
              </a:spcBef>
              <a:spcAft>
                <a:spcPts val="0"/>
              </a:spcAft>
              <a:buClr>
                <a:srgbClr val="757575"/>
              </a:buClr>
              <a:buSzPts val="900"/>
              <a:buFont typeface="Arial"/>
              <a:buNone/>
            </a:pPr>
            <a:r>
              <a:rPr b="0" i="1" lang="en" sz="900" u="none" cap="none" strike="noStrike">
                <a:solidFill>
                  <a:srgbClr val="757575"/>
                </a:solidFill>
                <a:latin typeface="Arial"/>
                <a:ea typeface="Arial"/>
                <a:cs typeface="Arial"/>
                <a:sym typeface="Arial"/>
              </a:rPr>
              <a:t>Robots gain AI skills</a:t>
            </a:r>
            <a:endParaRPr b="0" i="0" sz="1400" u="none" cap="none" strike="noStrike">
              <a:solidFill>
                <a:schemeClr val="dk1"/>
              </a:solidFill>
              <a:latin typeface="Calibri"/>
              <a:ea typeface="Calibri"/>
              <a:cs typeface="Calibri"/>
              <a:sym typeface="Calibri"/>
            </a:endParaRPr>
          </a:p>
        </p:txBody>
      </p:sp>
      <p:sp>
        <p:nvSpPr>
          <p:cNvPr id="140" name="Google Shape;140;p22"/>
          <p:cNvSpPr/>
          <p:nvPr/>
        </p:nvSpPr>
        <p:spPr>
          <a:xfrm>
            <a:off x="3579876" y="2194560"/>
            <a:ext cx="2201400" cy="1062900"/>
          </a:xfrm>
          <a:prstGeom prst="rect">
            <a:avLst/>
          </a:prstGeom>
          <a:noFill/>
          <a:ln>
            <a:noFill/>
          </a:ln>
        </p:spPr>
        <p:txBody>
          <a:bodyPr anchorCtr="0" anchor="t" bIns="0" lIns="0" spcFirstLastPara="1" rIns="0" wrap="square" tIns="0">
            <a:noAutofit/>
          </a:bodyPr>
          <a:lstStyle/>
          <a:p>
            <a:pPr indent="-247650" lvl="0" marL="254000" marR="0" rtl="0" algn="l">
              <a:spcBef>
                <a:spcPts val="0"/>
              </a:spcBef>
              <a:spcAft>
                <a:spcPts val="0"/>
              </a:spcAft>
              <a:buClr>
                <a:srgbClr val="404040"/>
              </a:buClr>
              <a:buSzPts val="900"/>
              <a:buFont typeface="Arial"/>
              <a:buChar char="•"/>
            </a:pPr>
            <a:r>
              <a:rPr b="0" i="0" lang="en" sz="900" u="none" cap="none" strike="noStrike">
                <a:solidFill>
                  <a:srgbClr val="404040"/>
                </a:solidFill>
                <a:latin typeface="Arial"/>
                <a:ea typeface="Arial"/>
                <a:cs typeface="Arial"/>
                <a:sym typeface="Arial"/>
              </a:rPr>
              <a:t>Reads documents, extracts data, senses tone</a:t>
            </a:r>
            <a:endParaRPr b="0" i="0" sz="900" u="none" cap="none" strike="noStrike">
              <a:solidFill>
                <a:schemeClr val="dk1"/>
              </a:solidFill>
              <a:latin typeface="Calibri"/>
              <a:ea typeface="Calibri"/>
              <a:cs typeface="Calibri"/>
              <a:sym typeface="Calibri"/>
            </a:endParaRPr>
          </a:p>
          <a:p>
            <a:pPr indent="-247650" lvl="0" marL="254000" marR="0" rtl="0" algn="l">
              <a:spcBef>
                <a:spcPts val="600"/>
              </a:spcBef>
              <a:spcAft>
                <a:spcPts val="0"/>
              </a:spcAft>
              <a:buClr>
                <a:srgbClr val="404040"/>
              </a:buClr>
              <a:buSzPts val="900"/>
              <a:buFont typeface="Arial"/>
              <a:buChar char="•"/>
            </a:pPr>
            <a:r>
              <a:rPr b="0" i="0" lang="en" sz="900" u="none" cap="none" strike="noStrike">
                <a:solidFill>
                  <a:srgbClr val="404040"/>
                </a:solidFill>
                <a:latin typeface="Arial"/>
                <a:ea typeface="Arial"/>
                <a:cs typeface="Arial"/>
                <a:sym typeface="Arial"/>
              </a:rPr>
              <a:t>Uses NLP, OCR, ML</a:t>
            </a:r>
            <a:endParaRPr b="0" i="0" sz="900" u="none" cap="none" strike="noStrike">
              <a:solidFill>
                <a:schemeClr val="dk1"/>
              </a:solidFill>
              <a:latin typeface="Calibri"/>
              <a:ea typeface="Calibri"/>
              <a:cs typeface="Calibri"/>
              <a:sym typeface="Calibri"/>
            </a:endParaRPr>
          </a:p>
          <a:p>
            <a:pPr indent="-247650" lvl="0" marL="254000" marR="0" rtl="0" algn="l">
              <a:spcBef>
                <a:spcPts val="600"/>
              </a:spcBef>
              <a:spcAft>
                <a:spcPts val="0"/>
              </a:spcAft>
              <a:buClr>
                <a:srgbClr val="404040"/>
              </a:buClr>
              <a:buSzPts val="900"/>
              <a:buFont typeface="Arial"/>
              <a:buChar char="•"/>
            </a:pPr>
            <a:r>
              <a:rPr b="0" i="0" lang="en" sz="900" u="none" cap="none" strike="noStrike">
                <a:solidFill>
                  <a:srgbClr val="404040"/>
                </a:solidFill>
                <a:latin typeface="Arial"/>
                <a:ea typeface="Arial"/>
                <a:cs typeface="Arial"/>
                <a:sym typeface="Arial"/>
              </a:rPr>
              <a:t>People still define every step</a:t>
            </a:r>
            <a:endParaRPr b="0" i="0" sz="900" u="none" cap="none" strike="noStrike">
              <a:solidFill>
                <a:srgbClr val="404040"/>
              </a:solidFill>
              <a:latin typeface="Arial"/>
              <a:ea typeface="Arial"/>
              <a:cs typeface="Arial"/>
              <a:sym typeface="Arial"/>
            </a:endParaRPr>
          </a:p>
          <a:p>
            <a:pPr indent="-247650" lvl="0" marL="254000" marR="0" rtl="0" algn="l">
              <a:spcBef>
                <a:spcPts val="600"/>
              </a:spcBef>
              <a:spcAft>
                <a:spcPts val="0"/>
              </a:spcAft>
              <a:buClr>
                <a:srgbClr val="404040"/>
              </a:buClr>
              <a:buSzPts val="900"/>
              <a:buChar char="•"/>
            </a:pPr>
            <a:r>
              <a:rPr lang="en" sz="900">
                <a:solidFill>
                  <a:srgbClr val="404040"/>
                </a:solidFill>
              </a:rPr>
              <a:t>E.g OCR reads Data on an ID Card</a:t>
            </a:r>
            <a:endParaRPr sz="900">
              <a:solidFill>
                <a:srgbClr val="404040"/>
              </a:solidFill>
            </a:endParaRPr>
          </a:p>
        </p:txBody>
      </p:sp>
      <p:sp>
        <p:nvSpPr>
          <p:cNvPr id="141" name="Google Shape;141;p22"/>
          <p:cNvSpPr/>
          <p:nvPr/>
        </p:nvSpPr>
        <p:spPr>
          <a:xfrm>
            <a:off x="6240780" y="1337310"/>
            <a:ext cx="2640300" cy="2023200"/>
          </a:xfrm>
          <a:prstGeom prst="roundRect">
            <a:avLst>
              <a:gd fmla="val 2034" name="adj"/>
            </a:avLst>
          </a:prstGeom>
          <a:solidFill>
            <a:srgbClr val="F2F2F2"/>
          </a:solidFill>
          <a:ln cap="flat" cmpd="sng" w="9525">
            <a:solidFill>
              <a:schemeClr val="lt1"/>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solidFill>
                <a:schemeClr val="dk1"/>
              </a:solidFill>
            </a:endParaRPr>
          </a:p>
        </p:txBody>
      </p:sp>
      <p:sp>
        <p:nvSpPr>
          <p:cNvPr id="142" name="Google Shape;142;p22"/>
          <p:cNvSpPr/>
          <p:nvPr/>
        </p:nvSpPr>
        <p:spPr>
          <a:xfrm>
            <a:off x="6460236" y="1508760"/>
            <a:ext cx="2201400" cy="617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1400"/>
              <a:buFont typeface="Arial"/>
              <a:buNone/>
            </a:pPr>
            <a:r>
              <a:rPr b="1" i="0" lang="en" sz="1400" u="none" cap="none" strike="noStrike">
                <a:solidFill>
                  <a:schemeClr val="dk1"/>
                </a:solidFill>
                <a:latin typeface="Arial"/>
                <a:ea typeface="Arial"/>
                <a:cs typeface="Arial"/>
                <a:sym typeface="Arial"/>
              </a:rPr>
              <a:t>Agentic automation</a:t>
            </a:r>
            <a:endParaRPr b="0" i="0" sz="1400" u="none" cap="none" strike="noStrike">
              <a:solidFill>
                <a:schemeClr val="dk1"/>
              </a:solidFill>
              <a:latin typeface="Calibri"/>
              <a:ea typeface="Calibri"/>
              <a:cs typeface="Calibri"/>
              <a:sym typeface="Calibri"/>
            </a:endParaRPr>
          </a:p>
          <a:p>
            <a:pPr indent="0" lvl="0" marL="0" marR="0" rtl="0" algn="l">
              <a:spcBef>
                <a:spcPts val="200"/>
              </a:spcBef>
              <a:spcAft>
                <a:spcPts val="0"/>
              </a:spcAft>
              <a:buClr>
                <a:srgbClr val="C9C9C9"/>
              </a:buClr>
              <a:buSzPts val="900"/>
              <a:buFont typeface="Arial"/>
              <a:buNone/>
            </a:pPr>
            <a:r>
              <a:rPr b="0" i="1" lang="en" sz="900" u="none" cap="none" strike="noStrike">
                <a:solidFill>
                  <a:srgbClr val="999999"/>
                </a:solidFill>
                <a:latin typeface="Arial"/>
                <a:ea typeface="Arial"/>
                <a:cs typeface="Arial"/>
                <a:sym typeface="Arial"/>
              </a:rPr>
              <a:t>Agents set their own path</a:t>
            </a:r>
            <a:endParaRPr b="0" i="0" sz="1400" u="none" cap="none" strike="noStrike">
              <a:solidFill>
                <a:srgbClr val="999999"/>
              </a:solidFill>
              <a:latin typeface="Calibri"/>
              <a:ea typeface="Calibri"/>
              <a:cs typeface="Calibri"/>
              <a:sym typeface="Calibri"/>
            </a:endParaRPr>
          </a:p>
        </p:txBody>
      </p:sp>
      <p:sp>
        <p:nvSpPr>
          <p:cNvPr id="143" name="Google Shape;143;p22"/>
          <p:cNvSpPr/>
          <p:nvPr/>
        </p:nvSpPr>
        <p:spPr>
          <a:xfrm>
            <a:off x="6460236" y="2194560"/>
            <a:ext cx="2201400" cy="1062900"/>
          </a:xfrm>
          <a:prstGeom prst="rect">
            <a:avLst/>
          </a:prstGeom>
          <a:noFill/>
          <a:ln>
            <a:noFill/>
          </a:ln>
        </p:spPr>
        <p:txBody>
          <a:bodyPr anchorCtr="0" anchor="t" bIns="0" lIns="0" spcFirstLastPara="1" rIns="0" wrap="square" tIns="0">
            <a:noAutofit/>
          </a:bodyPr>
          <a:lstStyle/>
          <a:p>
            <a:pPr indent="-247650" lvl="0" marL="254000" marR="0" rtl="0" algn="l">
              <a:spcBef>
                <a:spcPts val="0"/>
              </a:spcBef>
              <a:spcAft>
                <a:spcPts val="0"/>
              </a:spcAft>
              <a:buClr>
                <a:srgbClr val="404040"/>
              </a:buClr>
              <a:buSzPts val="900"/>
              <a:buFont typeface="Arial"/>
              <a:buChar char="•"/>
            </a:pPr>
            <a:r>
              <a:rPr b="0" i="0" lang="en" sz="900" u="none" cap="none" strike="noStrike">
                <a:solidFill>
                  <a:srgbClr val="404040"/>
                </a:solidFill>
                <a:latin typeface="Arial"/>
                <a:ea typeface="Arial"/>
                <a:cs typeface="Arial"/>
                <a:sym typeface="Arial"/>
              </a:rPr>
              <a:t>Handles messy, unstructured input</a:t>
            </a:r>
            <a:endParaRPr b="0" i="0" sz="900" u="none" cap="none" strike="noStrike">
              <a:solidFill>
                <a:srgbClr val="404040"/>
              </a:solidFill>
              <a:latin typeface="Calibri"/>
              <a:ea typeface="Calibri"/>
              <a:cs typeface="Calibri"/>
              <a:sym typeface="Calibri"/>
            </a:endParaRPr>
          </a:p>
          <a:p>
            <a:pPr indent="-247650" lvl="0" marL="254000" marR="0" rtl="0" algn="l">
              <a:spcBef>
                <a:spcPts val="600"/>
              </a:spcBef>
              <a:spcAft>
                <a:spcPts val="0"/>
              </a:spcAft>
              <a:buClr>
                <a:srgbClr val="404040"/>
              </a:buClr>
              <a:buSzPts val="900"/>
              <a:buFont typeface="Arial"/>
              <a:buChar char="•"/>
            </a:pPr>
            <a:r>
              <a:rPr b="0" i="0" lang="en" sz="900" u="none" cap="none" strike="noStrike">
                <a:solidFill>
                  <a:srgbClr val="404040"/>
                </a:solidFill>
                <a:latin typeface="Arial"/>
                <a:ea typeface="Arial"/>
                <a:cs typeface="Arial"/>
                <a:sym typeface="Arial"/>
              </a:rPr>
              <a:t>Plans, decides, acts toward a goal</a:t>
            </a:r>
            <a:endParaRPr b="0" i="0" sz="900" u="none" cap="none" strike="noStrike">
              <a:solidFill>
                <a:srgbClr val="404040"/>
              </a:solidFill>
              <a:latin typeface="Calibri"/>
              <a:ea typeface="Calibri"/>
              <a:cs typeface="Calibri"/>
              <a:sym typeface="Calibri"/>
            </a:endParaRPr>
          </a:p>
          <a:p>
            <a:pPr indent="-247650" lvl="0" marL="254000" marR="0" rtl="0" algn="l">
              <a:spcBef>
                <a:spcPts val="600"/>
              </a:spcBef>
              <a:spcAft>
                <a:spcPts val="0"/>
              </a:spcAft>
              <a:buClr>
                <a:srgbClr val="404040"/>
              </a:buClr>
              <a:buSzPts val="900"/>
              <a:buFont typeface="Arial"/>
              <a:buChar char="•"/>
            </a:pPr>
            <a:r>
              <a:rPr b="0" i="0" lang="en" sz="900" u="none" cap="none" strike="noStrike">
                <a:solidFill>
                  <a:srgbClr val="404040"/>
                </a:solidFill>
                <a:latin typeface="Arial"/>
                <a:ea typeface="Arial"/>
                <a:cs typeface="Arial"/>
                <a:sym typeface="Arial"/>
              </a:rPr>
              <a:t>You give the goal, not the steps</a:t>
            </a:r>
            <a:endParaRPr b="0" i="0" sz="900" u="none" cap="none" strike="noStrike">
              <a:solidFill>
                <a:srgbClr val="404040"/>
              </a:solidFill>
              <a:latin typeface="Arial"/>
              <a:ea typeface="Arial"/>
              <a:cs typeface="Arial"/>
              <a:sym typeface="Arial"/>
            </a:endParaRPr>
          </a:p>
          <a:p>
            <a:pPr indent="-247650" lvl="0" marL="254000" marR="0" rtl="0" algn="l">
              <a:spcBef>
                <a:spcPts val="600"/>
              </a:spcBef>
              <a:spcAft>
                <a:spcPts val="0"/>
              </a:spcAft>
              <a:buClr>
                <a:srgbClr val="404040"/>
              </a:buClr>
              <a:buSzPts val="900"/>
              <a:buChar char="•"/>
            </a:pPr>
            <a:r>
              <a:rPr lang="en" sz="900">
                <a:solidFill>
                  <a:srgbClr val="404040"/>
                </a:solidFill>
              </a:rPr>
              <a:t>E.g Guide a blind user through KYC, gather missing information and ask before you submit</a:t>
            </a:r>
            <a:endParaRPr sz="900">
              <a:solidFill>
                <a:srgbClr val="404040"/>
              </a:solidFill>
            </a:endParaRPr>
          </a:p>
        </p:txBody>
      </p:sp>
      <p:sp>
        <p:nvSpPr>
          <p:cNvPr id="144" name="Google Shape;144;p22"/>
          <p:cNvSpPr/>
          <p:nvPr/>
        </p:nvSpPr>
        <p:spPr>
          <a:xfrm>
            <a:off x="396835" y="4483949"/>
            <a:ext cx="8160900" cy="2331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757575"/>
              </a:buClr>
              <a:buSzPts val="800"/>
              <a:buFont typeface="Arial"/>
              <a:buNone/>
            </a:pPr>
            <a:r>
              <a:rPr b="1" i="1" lang="en" sz="800">
                <a:solidFill>
                  <a:srgbClr val="757575"/>
                </a:solidFill>
              </a:rPr>
              <a:t>NB: </a:t>
            </a:r>
            <a:r>
              <a:rPr b="0" i="1" lang="en" sz="800" u="none" cap="none" strike="noStrike">
                <a:solidFill>
                  <a:srgbClr val="757575"/>
                </a:solidFill>
                <a:latin typeface="Arial"/>
                <a:ea typeface="Arial"/>
                <a:cs typeface="Arial"/>
                <a:sym typeface="Arial"/>
              </a:rPr>
              <a:t>Agentic automation does not replace RPA. In a real system the agent calls the robot to do the routine part.</a:t>
            </a:r>
            <a:endParaRPr b="0" i="0" sz="800" u="none" cap="none" strike="noStrike">
              <a:solidFill>
                <a:schemeClr val="dk1"/>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49" name="Shape 149"/>
        <p:cNvGrpSpPr/>
        <p:nvPr/>
      </p:nvGrpSpPr>
      <p:grpSpPr>
        <a:xfrm>
          <a:off x="0" y="0"/>
          <a:ext cx="0" cy="0"/>
          <a:chOff x="0" y="0"/>
          <a:chExt cx="0" cy="0"/>
        </a:xfrm>
      </p:grpSpPr>
      <p:sp>
        <p:nvSpPr>
          <p:cNvPr id="150" name="Google Shape;150;p23"/>
          <p:cNvSpPr/>
          <p:nvPr/>
        </p:nvSpPr>
        <p:spPr>
          <a:xfrm>
            <a:off x="480060" y="377190"/>
            <a:ext cx="8160900" cy="1920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757575"/>
              </a:buClr>
              <a:buSzPts val="800"/>
              <a:buFont typeface="Arial"/>
              <a:buNone/>
            </a:pPr>
            <a:r>
              <a:rPr b="1" i="0" lang="en" sz="800" u="none" cap="none" strike="noStrike">
                <a:solidFill>
                  <a:srgbClr val="757575"/>
                </a:solidFill>
                <a:latin typeface="Arial"/>
                <a:ea typeface="Arial"/>
                <a:cs typeface="Arial"/>
                <a:sym typeface="Arial"/>
              </a:rPr>
              <a:t>DEFINITION</a:t>
            </a:r>
            <a:endParaRPr b="0" i="0" sz="800" u="none" cap="none" strike="noStrike">
              <a:solidFill>
                <a:schemeClr val="dk1"/>
              </a:solidFill>
              <a:latin typeface="Calibri"/>
              <a:ea typeface="Calibri"/>
              <a:cs typeface="Calibri"/>
              <a:sym typeface="Calibri"/>
            </a:endParaRPr>
          </a:p>
        </p:txBody>
      </p:sp>
      <p:sp>
        <p:nvSpPr>
          <p:cNvPr id="151" name="Google Shape;151;p23"/>
          <p:cNvSpPr/>
          <p:nvPr/>
        </p:nvSpPr>
        <p:spPr>
          <a:xfrm>
            <a:off x="480060" y="603504"/>
            <a:ext cx="8160900" cy="514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2400"/>
              <a:buFont typeface="Arial"/>
              <a:buNone/>
            </a:pPr>
            <a:r>
              <a:rPr b="1" i="0" lang="en" sz="2400" u="none" cap="none" strike="noStrike">
                <a:solidFill>
                  <a:srgbClr val="000000"/>
                </a:solidFill>
                <a:latin typeface="Arial"/>
                <a:ea typeface="Arial"/>
                <a:cs typeface="Arial"/>
                <a:sym typeface="Arial"/>
              </a:rPr>
              <a:t>So what is an AI agent?</a:t>
            </a:r>
            <a:endParaRPr b="0" i="0" sz="2400" u="none" cap="none" strike="noStrike">
              <a:solidFill>
                <a:schemeClr val="dk1"/>
              </a:solidFill>
              <a:latin typeface="Calibri"/>
              <a:ea typeface="Calibri"/>
              <a:cs typeface="Calibri"/>
              <a:sym typeface="Calibri"/>
            </a:endParaRPr>
          </a:p>
        </p:txBody>
      </p:sp>
      <p:sp>
        <p:nvSpPr>
          <p:cNvPr id="152" name="Google Shape;152;p23"/>
          <p:cNvSpPr/>
          <p:nvPr/>
        </p:nvSpPr>
        <p:spPr>
          <a:xfrm>
            <a:off x="480060" y="1337310"/>
            <a:ext cx="8160900" cy="891600"/>
          </a:xfrm>
          <a:prstGeom prst="roundRect">
            <a:avLst>
              <a:gd fmla="val 4615" name="adj"/>
            </a:avLst>
          </a:prstGeom>
          <a:solidFill>
            <a:schemeClr val="lt1"/>
          </a:solidFill>
          <a:ln cap="flat" cmpd="sng" w="9525">
            <a:solidFill>
              <a:schemeClr val="lt1"/>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153" name="Google Shape;153;p23"/>
          <p:cNvSpPr/>
          <p:nvPr/>
        </p:nvSpPr>
        <p:spPr>
          <a:xfrm>
            <a:off x="754380" y="1474470"/>
            <a:ext cx="7612500" cy="4116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1300"/>
              <a:buFont typeface="Arial"/>
              <a:buNone/>
            </a:pPr>
            <a:r>
              <a:rPr b="0" i="1" lang="en" sz="1300" u="none" cap="none" strike="noStrike">
                <a:solidFill>
                  <a:srgbClr val="404040"/>
                </a:solidFill>
                <a:latin typeface="Arial"/>
                <a:ea typeface="Arial"/>
                <a:cs typeface="Arial"/>
                <a:sym typeface="Arial"/>
              </a:rPr>
              <a:t>An agent takes on a goal, works out its own sequence of steps, and reaches for whatever tools it needs to finish the job.</a:t>
            </a:r>
            <a:endParaRPr b="0" i="0" sz="1300" u="none" cap="none" strike="noStrike">
              <a:solidFill>
                <a:srgbClr val="404040"/>
              </a:solidFill>
              <a:latin typeface="Calibri"/>
              <a:ea typeface="Calibri"/>
              <a:cs typeface="Calibri"/>
              <a:sym typeface="Calibri"/>
            </a:endParaRPr>
          </a:p>
        </p:txBody>
      </p:sp>
      <p:sp>
        <p:nvSpPr>
          <p:cNvPr id="154" name="Google Shape;154;p23"/>
          <p:cNvSpPr/>
          <p:nvPr/>
        </p:nvSpPr>
        <p:spPr>
          <a:xfrm>
            <a:off x="754380" y="1920240"/>
            <a:ext cx="3429000" cy="1920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BFBFBF"/>
              </a:buClr>
              <a:buSzPts val="800"/>
              <a:buFont typeface="Arial"/>
              <a:buNone/>
            </a:pPr>
            <a:r>
              <a:t/>
            </a:r>
            <a:endParaRPr b="0" i="0" sz="800" u="none" cap="none" strike="noStrike">
              <a:solidFill>
                <a:schemeClr val="dk1"/>
              </a:solidFill>
              <a:latin typeface="Calibri"/>
              <a:ea typeface="Calibri"/>
              <a:cs typeface="Calibri"/>
              <a:sym typeface="Calibri"/>
            </a:endParaRPr>
          </a:p>
        </p:txBody>
      </p:sp>
      <p:sp>
        <p:nvSpPr>
          <p:cNvPr id="155" name="Google Shape;155;p23"/>
          <p:cNvSpPr/>
          <p:nvPr/>
        </p:nvSpPr>
        <p:spPr>
          <a:xfrm>
            <a:off x="480060" y="2743200"/>
            <a:ext cx="315600" cy="315600"/>
          </a:xfrm>
          <a:prstGeom prst="ellipse">
            <a:avLst/>
          </a:prstGeom>
          <a:solidFill>
            <a:srgbClr val="000000"/>
          </a:solidFill>
          <a:ln cap="flat" cmpd="sng" w="9525">
            <a:solidFill>
              <a:srgbClr val="000000"/>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156" name="Google Shape;156;p23"/>
          <p:cNvSpPr/>
          <p:nvPr/>
        </p:nvSpPr>
        <p:spPr>
          <a:xfrm>
            <a:off x="480060" y="2743200"/>
            <a:ext cx="315600" cy="3156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100"/>
              <a:buFont typeface="Arial"/>
              <a:buNone/>
            </a:pPr>
            <a:r>
              <a:rPr b="1" i="0" lang="en" sz="1100" u="none" cap="none" strike="noStrike">
                <a:solidFill>
                  <a:srgbClr val="FFFFFF"/>
                </a:solidFill>
                <a:latin typeface="Arial"/>
                <a:ea typeface="Arial"/>
                <a:cs typeface="Arial"/>
                <a:sym typeface="Arial"/>
              </a:rPr>
              <a:t>1</a:t>
            </a:r>
            <a:endParaRPr b="0" i="0" sz="1100" u="none" cap="none" strike="noStrike">
              <a:solidFill>
                <a:schemeClr val="dk1"/>
              </a:solidFill>
              <a:latin typeface="Calibri"/>
              <a:ea typeface="Calibri"/>
              <a:cs typeface="Calibri"/>
              <a:sym typeface="Calibri"/>
            </a:endParaRPr>
          </a:p>
        </p:txBody>
      </p:sp>
      <p:sp>
        <p:nvSpPr>
          <p:cNvPr id="157" name="Google Shape;157;p23"/>
          <p:cNvSpPr/>
          <p:nvPr/>
        </p:nvSpPr>
        <p:spPr>
          <a:xfrm>
            <a:off x="480060" y="3188970"/>
            <a:ext cx="2434500" cy="960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1200"/>
              <a:buFont typeface="Arial"/>
              <a:buNone/>
            </a:pPr>
            <a:r>
              <a:rPr b="1" i="0" lang="en" sz="1200" u="none" cap="none" strike="noStrike">
                <a:solidFill>
                  <a:srgbClr val="000000"/>
                </a:solidFill>
                <a:latin typeface="Arial"/>
                <a:ea typeface="Arial"/>
                <a:cs typeface="Arial"/>
                <a:sym typeface="Arial"/>
              </a:rPr>
              <a:t>It plans</a:t>
            </a:r>
            <a:endParaRPr b="0" i="0" sz="1200" u="none" cap="none" strike="noStrike">
              <a:solidFill>
                <a:schemeClr val="dk1"/>
              </a:solidFill>
              <a:latin typeface="Calibri"/>
              <a:ea typeface="Calibri"/>
              <a:cs typeface="Calibri"/>
              <a:sym typeface="Calibri"/>
            </a:endParaRPr>
          </a:p>
          <a:p>
            <a:pPr indent="0" lvl="0" marL="0" marR="0" rtl="0" algn="l">
              <a:spcBef>
                <a:spcPts val="200"/>
              </a:spcBef>
              <a:spcAft>
                <a:spcPts val="0"/>
              </a:spcAft>
              <a:buClr>
                <a:srgbClr val="404040"/>
              </a:buClr>
              <a:buSzPts val="900"/>
              <a:buFont typeface="Arial"/>
              <a:buNone/>
            </a:pPr>
            <a:r>
              <a:rPr b="0" i="0" lang="en" sz="900" u="none" cap="none" strike="noStrike">
                <a:solidFill>
                  <a:srgbClr val="404040"/>
                </a:solidFill>
                <a:latin typeface="Arial"/>
                <a:ea typeface="Arial"/>
                <a:cs typeface="Arial"/>
                <a:sym typeface="Arial"/>
              </a:rPr>
              <a:t>Breaks a goal into subtasks instead of answering one prompt at a time</a:t>
            </a:r>
            <a:endParaRPr b="0" i="0" sz="1200" u="none" cap="none" strike="noStrike">
              <a:solidFill>
                <a:schemeClr val="dk1"/>
              </a:solidFill>
              <a:latin typeface="Calibri"/>
              <a:ea typeface="Calibri"/>
              <a:cs typeface="Calibri"/>
              <a:sym typeface="Calibri"/>
            </a:endParaRPr>
          </a:p>
        </p:txBody>
      </p:sp>
      <p:sp>
        <p:nvSpPr>
          <p:cNvPr id="158" name="Google Shape;158;p23"/>
          <p:cNvSpPr/>
          <p:nvPr/>
        </p:nvSpPr>
        <p:spPr>
          <a:xfrm>
            <a:off x="3360420" y="2743200"/>
            <a:ext cx="315600" cy="315600"/>
          </a:xfrm>
          <a:prstGeom prst="ellipse">
            <a:avLst/>
          </a:prstGeom>
          <a:solidFill>
            <a:srgbClr val="000000"/>
          </a:solidFill>
          <a:ln cap="flat" cmpd="sng" w="9525">
            <a:solidFill>
              <a:srgbClr val="000000"/>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159" name="Google Shape;159;p23"/>
          <p:cNvSpPr/>
          <p:nvPr/>
        </p:nvSpPr>
        <p:spPr>
          <a:xfrm>
            <a:off x="3360420" y="2743200"/>
            <a:ext cx="315600" cy="3156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100"/>
              <a:buFont typeface="Arial"/>
              <a:buNone/>
            </a:pPr>
            <a:r>
              <a:rPr b="1" i="0" lang="en" sz="1100" u="none" cap="none" strike="noStrike">
                <a:solidFill>
                  <a:srgbClr val="FFFFFF"/>
                </a:solidFill>
                <a:latin typeface="Arial"/>
                <a:ea typeface="Arial"/>
                <a:cs typeface="Arial"/>
                <a:sym typeface="Arial"/>
              </a:rPr>
              <a:t>2</a:t>
            </a:r>
            <a:endParaRPr b="0" i="0" sz="1100" u="none" cap="none" strike="noStrike">
              <a:solidFill>
                <a:schemeClr val="dk1"/>
              </a:solidFill>
              <a:latin typeface="Calibri"/>
              <a:ea typeface="Calibri"/>
              <a:cs typeface="Calibri"/>
              <a:sym typeface="Calibri"/>
            </a:endParaRPr>
          </a:p>
        </p:txBody>
      </p:sp>
      <p:sp>
        <p:nvSpPr>
          <p:cNvPr id="160" name="Google Shape;160;p23"/>
          <p:cNvSpPr/>
          <p:nvPr/>
        </p:nvSpPr>
        <p:spPr>
          <a:xfrm>
            <a:off x="3360420" y="3188970"/>
            <a:ext cx="2434500" cy="960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1200"/>
              <a:buFont typeface="Arial"/>
              <a:buNone/>
            </a:pPr>
            <a:r>
              <a:rPr b="1" i="0" lang="en" sz="1200" u="none" cap="none" strike="noStrike">
                <a:solidFill>
                  <a:srgbClr val="000000"/>
                </a:solidFill>
                <a:latin typeface="Arial"/>
                <a:ea typeface="Arial"/>
                <a:cs typeface="Arial"/>
                <a:sym typeface="Arial"/>
              </a:rPr>
              <a:t>It reaches for tools</a:t>
            </a:r>
            <a:endParaRPr b="0" i="0" sz="1200" u="none" cap="none" strike="noStrike">
              <a:solidFill>
                <a:schemeClr val="dk1"/>
              </a:solidFill>
              <a:latin typeface="Calibri"/>
              <a:ea typeface="Calibri"/>
              <a:cs typeface="Calibri"/>
              <a:sym typeface="Calibri"/>
            </a:endParaRPr>
          </a:p>
          <a:p>
            <a:pPr indent="0" lvl="0" marL="0" marR="0" rtl="0" algn="l">
              <a:spcBef>
                <a:spcPts val="200"/>
              </a:spcBef>
              <a:spcAft>
                <a:spcPts val="0"/>
              </a:spcAft>
              <a:buClr>
                <a:srgbClr val="404040"/>
              </a:buClr>
              <a:buSzPts val="900"/>
              <a:buFont typeface="Arial"/>
              <a:buNone/>
            </a:pPr>
            <a:r>
              <a:rPr b="0" i="0" lang="en" sz="900" u="none" cap="none" strike="noStrike">
                <a:solidFill>
                  <a:srgbClr val="404040"/>
                </a:solidFill>
                <a:latin typeface="Arial"/>
                <a:ea typeface="Arial"/>
                <a:cs typeface="Arial"/>
                <a:sym typeface="Arial"/>
              </a:rPr>
              <a:t>APIs, databases, web search, other agents — whatever fills the gap</a:t>
            </a:r>
            <a:endParaRPr b="0" i="0" sz="1200" u="none" cap="none" strike="noStrike">
              <a:solidFill>
                <a:schemeClr val="dk1"/>
              </a:solidFill>
              <a:latin typeface="Calibri"/>
              <a:ea typeface="Calibri"/>
              <a:cs typeface="Calibri"/>
              <a:sym typeface="Calibri"/>
            </a:endParaRPr>
          </a:p>
        </p:txBody>
      </p:sp>
      <p:sp>
        <p:nvSpPr>
          <p:cNvPr id="161" name="Google Shape;161;p23"/>
          <p:cNvSpPr/>
          <p:nvPr/>
        </p:nvSpPr>
        <p:spPr>
          <a:xfrm>
            <a:off x="6240780" y="2743200"/>
            <a:ext cx="315600" cy="315600"/>
          </a:xfrm>
          <a:prstGeom prst="ellipse">
            <a:avLst/>
          </a:prstGeom>
          <a:solidFill>
            <a:srgbClr val="000000"/>
          </a:solidFill>
          <a:ln cap="flat" cmpd="sng" w="9525">
            <a:solidFill>
              <a:srgbClr val="000000"/>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162" name="Google Shape;162;p23"/>
          <p:cNvSpPr/>
          <p:nvPr/>
        </p:nvSpPr>
        <p:spPr>
          <a:xfrm>
            <a:off x="6240780" y="2743200"/>
            <a:ext cx="315600" cy="3156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100"/>
              <a:buFont typeface="Arial"/>
              <a:buNone/>
            </a:pPr>
            <a:r>
              <a:rPr b="1" i="0" lang="en" sz="1100" u="none" cap="none" strike="noStrike">
                <a:solidFill>
                  <a:srgbClr val="FFFFFF"/>
                </a:solidFill>
                <a:latin typeface="Arial"/>
                <a:ea typeface="Arial"/>
                <a:cs typeface="Arial"/>
                <a:sym typeface="Arial"/>
              </a:rPr>
              <a:t>3</a:t>
            </a:r>
            <a:endParaRPr b="0" i="0" sz="1100" u="none" cap="none" strike="noStrike">
              <a:solidFill>
                <a:schemeClr val="dk1"/>
              </a:solidFill>
              <a:latin typeface="Calibri"/>
              <a:ea typeface="Calibri"/>
              <a:cs typeface="Calibri"/>
              <a:sym typeface="Calibri"/>
            </a:endParaRPr>
          </a:p>
        </p:txBody>
      </p:sp>
      <p:sp>
        <p:nvSpPr>
          <p:cNvPr id="163" name="Google Shape;163;p23"/>
          <p:cNvSpPr/>
          <p:nvPr/>
        </p:nvSpPr>
        <p:spPr>
          <a:xfrm>
            <a:off x="6240780" y="3188970"/>
            <a:ext cx="2434500" cy="960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1200"/>
              <a:buFont typeface="Arial"/>
              <a:buNone/>
            </a:pPr>
            <a:r>
              <a:rPr b="1" i="0" lang="en" sz="1200" u="none" cap="none" strike="noStrike">
                <a:solidFill>
                  <a:srgbClr val="000000"/>
                </a:solidFill>
                <a:latin typeface="Arial"/>
                <a:ea typeface="Arial"/>
                <a:cs typeface="Arial"/>
                <a:sym typeface="Arial"/>
              </a:rPr>
              <a:t>It remembers</a:t>
            </a:r>
            <a:endParaRPr b="0" i="0" sz="1200" u="none" cap="none" strike="noStrike">
              <a:solidFill>
                <a:schemeClr val="dk1"/>
              </a:solidFill>
              <a:latin typeface="Calibri"/>
              <a:ea typeface="Calibri"/>
              <a:cs typeface="Calibri"/>
              <a:sym typeface="Calibri"/>
            </a:endParaRPr>
          </a:p>
          <a:p>
            <a:pPr indent="0" lvl="0" marL="0" marR="0" rtl="0" algn="l">
              <a:spcBef>
                <a:spcPts val="200"/>
              </a:spcBef>
              <a:spcAft>
                <a:spcPts val="0"/>
              </a:spcAft>
              <a:buClr>
                <a:srgbClr val="404040"/>
              </a:buClr>
              <a:buSzPts val="900"/>
              <a:buFont typeface="Arial"/>
              <a:buNone/>
            </a:pPr>
            <a:r>
              <a:rPr b="0" i="0" lang="en" sz="900" u="none" cap="none" strike="noStrike">
                <a:solidFill>
                  <a:srgbClr val="404040"/>
                </a:solidFill>
                <a:latin typeface="Arial"/>
                <a:ea typeface="Arial"/>
                <a:cs typeface="Arial"/>
                <a:sym typeface="Arial"/>
              </a:rPr>
              <a:t>Stores what happened, takes feedback, corrects itself next time</a:t>
            </a:r>
            <a:endParaRPr b="0" i="0" sz="1200" u="none" cap="none" strike="noStrike">
              <a:solidFill>
                <a:schemeClr val="dk1"/>
              </a:solidFill>
              <a:latin typeface="Calibri"/>
              <a:ea typeface="Calibri"/>
              <a:cs typeface="Calibri"/>
              <a:sym typeface="Calibri"/>
            </a:endParaRPr>
          </a:p>
        </p:txBody>
      </p:sp>
      <p:sp>
        <p:nvSpPr>
          <p:cNvPr id="164" name="Google Shape;164;p23"/>
          <p:cNvSpPr/>
          <p:nvPr/>
        </p:nvSpPr>
        <p:spPr>
          <a:xfrm>
            <a:off x="480060" y="4649724"/>
            <a:ext cx="8160900" cy="2331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757575"/>
              </a:buClr>
              <a:buSzPts val="800"/>
              <a:buFont typeface="Arial"/>
              <a:buNone/>
            </a:pPr>
            <a:r>
              <a:rPr b="0" i="1" lang="en" sz="800" u="none" cap="none" strike="noStrike">
                <a:solidFill>
                  <a:srgbClr val="757575"/>
                </a:solidFill>
                <a:latin typeface="Arial"/>
                <a:ea typeface="Arial"/>
                <a:cs typeface="Arial"/>
                <a:sym typeface="Arial"/>
              </a:rPr>
              <a:t>Take any one of the three away and what you have is a chatbot with good manners.</a:t>
            </a:r>
            <a:endParaRPr b="0" i="0" sz="800" u="none" cap="none" strike="noStrike">
              <a:solidFill>
                <a:schemeClr val="dk1"/>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69" name="Shape 169"/>
        <p:cNvGrpSpPr/>
        <p:nvPr/>
      </p:nvGrpSpPr>
      <p:grpSpPr>
        <a:xfrm>
          <a:off x="0" y="0"/>
          <a:ext cx="0" cy="0"/>
          <a:chOff x="0" y="0"/>
          <a:chExt cx="0" cy="0"/>
        </a:xfrm>
      </p:grpSpPr>
      <p:sp>
        <p:nvSpPr>
          <p:cNvPr id="170" name="Google Shape;170;p24"/>
          <p:cNvSpPr/>
          <p:nvPr/>
        </p:nvSpPr>
        <p:spPr>
          <a:xfrm>
            <a:off x="411480" y="288036"/>
            <a:ext cx="5966700" cy="342900"/>
          </a:xfrm>
          <a:prstGeom prst="rect">
            <a:avLst/>
          </a:prstGeom>
          <a:noFill/>
          <a:ln>
            <a:noFill/>
          </a:ln>
        </p:spPr>
        <p:txBody>
          <a:bodyPr anchorCtr="0" anchor="ctr" bIns="200" lIns="200" spcFirstLastPara="1" rIns="200" wrap="square" tIns="200">
            <a:noAutofit/>
          </a:bodyPr>
          <a:lstStyle/>
          <a:p>
            <a:pPr indent="0" lvl="0" marL="0" marR="0" rtl="0" algn="l">
              <a:spcBef>
                <a:spcPts val="0"/>
              </a:spcBef>
              <a:spcAft>
                <a:spcPts val="0"/>
              </a:spcAft>
              <a:buClr>
                <a:srgbClr val="FFFFFF"/>
              </a:buClr>
              <a:buSzPts val="2200"/>
              <a:buFont typeface="Play"/>
              <a:buNone/>
            </a:pPr>
            <a:r>
              <a:rPr b="1" lang="en" sz="2200">
                <a:solidFill>
                  <a:schemeClr val="dk1"/>
                </a:solidFill>
              </a:rPr>
              <a:t>F</a:t>
            </a:r>
            <a:r>
              <a:rPr b="1" lang="en" sz="2200">
                <a:solidFill>
                  <a:schemeClr val="dk1"/>
                </a:solidFill>
              </a:rPr>
              <a:t>rom seeing to acting</a:t>
            </a:r>
            <a:endParaRPr sz="2200">
              <a:solidFill>
                <a:schemeClr val="dk1"/>
              </a:solidFill>
            </a:endParaRPr>
          </a:p>
        </p:txBody>
      </p:sp>
      <p:sp>
        <p:nvSpPr>
          <p:cNvPr id="171" name="Google Shape;171;p24"/>
          <p:cNvSpPr/>
          <p:nvPr/>
        </p:nvSpPr>
        <p:spPr>
          <a:xfrm>
            <a:off x="454800" y="1463505"/>
            <a:ext cx="1405800" cy="754500"/>
          </a:xfrm>
          <a:prstGeom prst="rect">
            <a:avLst/>
          </a:prstGeom>
          <a:solidFill>
            <a:srgbClr val="F2F2F2"/>
          </a:solidFill>
          <a:ln cap="flat" cmpd="sng" w="9525">
            <a:solidFill>
              <a:schemeClr val="lt1"/>
            </a:solidFill>
            <a:prstDash val="solid"/>
            <a:round/>
            <a:headEnd len="sm" w="sm" type="none"/>
            <a:tailEnd len="sm" w="sm" type="none"/>
          </a:ln>
        </p:spPr>
        <p:txBody>
          <a:bodyPr anchorCtr="0" anchor="ctr" bIns="750" lIns="750" spcFirstLastPara="1" rIns="750" wrap="square" tIns="750">
            <a:noAutofit/>
          </a:bodyPr>
          <a:lstStyle/>
          <a:p>
            <a:pPr indent="0" lvl="0" marL="0" marR="0" rtl="0" algn="ctr">
              <a:spcBef>
                <a:spcPts val="0"/>
              </a:spcBef>
              <a:spcAft>
                <a:spcPts val="0"/>
              </a:spcAft>
              <a:buClr>
                <a:srgbClr val="18212C"/>
              </a:buClr>
              <a:buSzPts val="1100"/>
              <a:buFont typeface="Arial"/>
              <a:buNone/>
            </a:pPr>
            <a:r>
              <a:rPr b="1" lang="en" sz="1100">
                <a:solidFill>
                  <a:srgbClr val="757575"/>
                </a:solidFill>
                <a:latin typeface="Arial"/>
                <a:ea typeface="Arial"/>
                <a:cs typeface="Arial"/>
                <a:sym typeface="Arial"/>
              </a:rPr>
              <a:t>Financial world</a:t>
            </a:r>
            <a:endParaRPr sz="1100">
              <a:solidFill>
                <a:srgbClr val="757575"/>
              </a:solidFill>
              <a:latin typeface="Arial"/>
              <a:ea typeface="Arial"/>
              <a:cs typeface="Arial"/>
              <a:sym typeface="Arial"/>
            </a:endParaRPr>
          </a:p>
          <a:p>
            <a:pPr indent="0" lvl="0" marL="0" marR="0" rtl="0" algn="ctr">
              <a:spcBef>
                <a:spcPts val="0"/>
              </a:spcBef>
              <a:spcAft>
                <a:spcPts val="0"/>
              </a:spcAft>
              <a:buClr>
                <a:srgbClr val="18212C"/>
              </a:buClr>
              <a:buSzPts val="1100"/>
              <a:buFont typeface="Arial"/>
              <a:buNone/>
            </a:pPr>
            <a:r>
              <a:rPr b="1" lang="en" sz="1100">
                <a:solidFill>
                  <a:srgbClr val="757575"/>
                </a:solidFill>
                <a:latin typeface="Arial"/>
                <a:ea typeface="Arial"/>
                <a:cs typeface="Arial"/>
                <a:sym typeface="Arial"/>
              </a:rPr>
              <a:t>documents, receipts, ID, forms</a:t>
            </a:r>
            <a:endParaRPr sz="1100">
              <a:solidFill>
                <a:srgbClr val="757575"/>
              </a:solidFill>
              <a:latin typeface="Arial"/>
              <a:ea typeface="Arial"/>
              <a:cs typeface="Arial"/>
              <a:sym typeface="Arial"/>
            </a:endParaRPr>
          </a:p>
        </p:txBody>
      </p:sp>
      <p:cxnSp>
        <p:nvCxnSpPr>
          <p:cNvPr id="172" name="Google Shape;172;p24"/>
          <p:cNvCxnSpPr/>
          <p:nvPr/>
        </p:nvCxnSpPr>
        <p:spPr>
          <a:xfrm>
            <a:off x="1894980" y="1840695"/>
            <a:ext cx="205800" cy="0"/>
          </a:xfrm>
          <a:prstGeom prst="straightConnector1">
            <a:avLst/>
          </a:prstGeom>
          <a:noFill/>
          <a:ln cap="flat" cmpd="sng" w="15225">
            <a:solidFill>
              <a:srgbClr val="F2B705"/>
            </a:solidFill>
            <a:prstDash val="solid"/>
            <a:round/>
            <a:headEnd len="sm" w="sm" type="none"/>
            <a:tailEnd len="med" w="med" type="triangle"/>
          </a:ln>
        </p:spPr>
      </p:cxnSp>
      <p:sp>
        <p:nvSpPr>
          <p:cNvPr id="173" name="Google Shape;173;p24"/>
          <p:cNvSpPr/>
          <p:nvPr/>
        </p:nvSpPr>
        <p:spPr>
          <a:xfrm>
            <a:off x="2135010" y="1463505"/>
            <a:ext cx="1405800" cy="754500"/>
          </a:xfrm>
          <a:prstGeom prst="rect">
            <a:avLst/>
          </a:prstGeom>
          <a:solidFill>
            <a:srgbClr val="F2F2F2"/>
          </a:solidFill>
          <a:ln cap="flat" cmpd="sng" w="9525">
            <a:solidFill>
              <a:schemeClr val="lt1"/>
            </a:solidFill>
            <a:prstDash val="solid"/>
            <a:round/>
            <a:headEnd len="sm" w="sm" type="none"/>
            <a:tailEnd len="sm" w="sm" type="none"/>
          </a:ln>
        </p:spPr>
        <p:txBody>
          <a:bodyPr anchorCtr="0" anchor="ctr" bIns="750" lIns="750" spcFirstLastPara="1" rIns="750" wrap="square" tIns="750">
            <a:noAutofit/>
          </a:bodyPr>
          <a:lstStyle/>
          <a:p>
            <a:pPr indent="0" lvl="0" marL="0" marR="0" rtl="0" algn="ctr">
              <a:spcBef>
                <a:spcPts val="0"/>
              </a:spcBef>
              <a:spcAft>
                <a:spcPts val="0"/>
              </a:spcAft>
              <a:buClr>
                <a:srgbClr val="FFFFFF"/>
              </a:buClr>
              <a:buSzPts val="1100"/>
              <a:buFont typeface="Arial"/>
              <a:buNone/>
            </a:pPr>
            <a:r>
              <a:rPr b="1" lang="en" sz="1100">
                <a:solidFill>
                  <a:srgbClr val="757575"/>
                </a:solidFill>
                <a:latin typeface="Arial"/>
                <a:ea typeface="Arial"/>
                <a:cs typeface="Arial"/>
                <a:sym typeface="Arial"/>
              </a:rPr>
              <a:t>Perceive</a:t>
            </a:r>
            <a:endParaRPr sz="1100">
              <a:solidFill>
                <a:srgbClr val="757575"/>
              </a:solidFill>
              <a:latin typeface="Arial"/>
              <a:ea typeface="Arial"/>
              <a:cs typeface="Arial"/>
              <a:sym typeface="Arial"/>
            </a:endParaRPr>
          </a:p>
          <a:p>
            <a:pPr indent="0" lvl="0" marL="0" marR="0" rtl="0" algn="ctr">
              <a:spcBef>
                <a:spcPts val="0"/>
              </a:spcBef>
              <a:spcAft>
                <a:spcPts val="0"/>
              </a:spcAft>
              <a:buClr>
                <a:srgbClr val="FFFFFF"/>
              </a:buClr>
              <a:buSzPts val="1100"/>
              <a:buFont typeface="Arial"/>
              <a:buNone/>
            </a:pPr>
            <a:r>
              <a:rPr b="1" lang="en" sz="1100">
                <a:solidFill>
                  <a:srgbClr val="757575"/>
                </a:solidFill>
                <a:latin typeface="Arial"/>
                <a:ea typeface="Arial"/>
                <a:cs typeface="Arial"/>
                <a:sym typeface="Arial"/>
              </a:rPr>
              <a:t>Computer Vision</a:t>
            </a:r>
            <a:endParaRPr sz="1100">
              <a:solidFill>
                <a:srgbClr val="757575"/>
              </a:solidFill>
              <a:latin typeface="Arial"/>
              <a:ea typeface="Arial"/>
              <a:cs typeface="Arial"/>
              <a:sym typeface="Arial"/>
            </a:endParaRPr>
          </a:p>
        </p:txBody>
      </p:sp>
      <p:cxnSp>
        <p:nvCxnSpPr>
          <p:cNvPr id="174" name="Google Shape;174;p24"/>
          <p:cNvCxnSpPr/>
          <p:nvPr/>
        </p:nvCxnSpPr>
        <p:spPr>
          <a:xfrm>
            <a:off x="3575190" y="1840695"/>
            <a:ext cx="205800" cy="0"/>
          </a:xfrm>
          <a:prstGeom prst="straightConnector1">
            <a:avLst/>
          </a:prstGeom>
          <a:noFill/>
          <a:ln cap="flat" cmpd="sng" w="15225">
            <a:solidFill>
              <a:srgbClr val="F2B705"/>
            </a:solidFill>
            <a:prstDash val="solid"/>
            <a:round/>
            <a:headEnd len="sm" w="sm" type="none"/>
            <a:tailEnd len="med" w="med" type="triangle"/>
          </a:ln>
        </p:spPr>
      </p:cxnSp>
      <p:sp>
        <p:nvSpPr>
          <p:cNvPr id="175" name="Google Shape;175;p24"/>
          <p:cNvSpPr/>
          <p:nvPr/>
        </p:nvSpPr>
        <p:spPr>
          <a:xfrm>
            <a:off x="3815220" y="1463505"/>
            <a:ext cx="1405800" cy="754500"/>
          </a:xfrm>
          <a:prstGeom prst="rect">
            <a:avLst/>
          </a:prstGeom>
          <a:solidFill>
            <a:srgbClr val="F2F2F2"/>
          </a:solidFill>
          <a:ln cap="flat" cmpd="sng" w="9525">
            <a:solidFill>
              <a:schemeClr val="lt1"/>
            </a:solidFill>
            <a:prstDash val="solid"/>
            <a:round/>
            <a:headEnd len="sm" w="sm" type="none"/>
            <a:tailEnd len="sm" w="sm" type="none"/>
          </a:ln>
        </p:spPr>
        <p:txBody>
          <a:bodyPr anchorCtr="0" anchor="ctr" bIns="750" lIns="750" spcFirstLastPara="1" rIns="750" wrap="square" tIns="750">
            <a:noAutofit/>
          </a:bodyPr>
          <a:lstStyle/>
          <a:p>
            <a:pPr indent="0" lvl="0" marL="0" marR="0" rtl="0" algn="ctr">
              <a:spcBef>
                <a:spcPts val="0"/>
              </a:spcBef>
              <a:spcAft>
                <a:spcPts val="0"/>
              </a:spcAft>
              <a:buClr>
                <a:srgbClr val="18212C"/>
              </a:buClr>
              <a:buSzPts val="1100"/>
              <a:buFont typeface="Arial"/>
              <a:buNone/>
            </a:pPr>
            <a:r>
              <a:rPr b="1" lang="en" sz="1100">
                <a:solidFill>
                  <a:srgbClr val="757575"/>
                </a:solidFill>
                <a:latin typeface="Arial"/>
                <a:ea typeface="Arial"/>
                <a:cs typeface="Arial"/>
                <a:sym typeface="Arial"/>
              </a:rPr>
              <a:t>Understand</a:t>
            </a:r>
            <a:endParaRPr sz="1100">
              <a:solidFill>
                <a:srgbClr val="757575"/>
              </a:solidFill>
              <a:latin typeface="Arial"/>
              <a:ea typeface="Arial"/>
              <a:cs typeface="Arial"/>
              <a:sym typeface="Arial"/>
            </a:endParaRPr>
          </a:p>
          <a:p>
            <a:pPr indent="0" lvl="0" marL="0" marR="0" rtl="0" algn="ctr">
              <a:spcBef>
                <a:spcPts val="0"/>
              </a:spcBef>
              <a:spcAft>
                <a:spcPts val="0"/>
              </a:spcAft>
              <a:buClr>
                <a:srgbClr val="18212C"/>
              </a:buClr>
              <a:buSzPts val="1100"/>
              <a:buFont typeface="Arial"/>
              <a:buNone/>
            </a:pPr>
            <a:r>
              <a:rPr b="1" lang="en" sz="1100">
                <a:solidFill>
                  <a:srgbClr val="757575"/>
                </a:solidFill>
                <a:latin typeface="Arial"/>
                <a:ea typeface="Arial"/>
                <a:cs typeface="Arial"/>
                <a:sym typeface="Arial"/>
              </a:rPr>
              <a:t>multimodal models</a:t>
            </a:r>
            <a:endParaRPr sz="1100">
              <a:solidFill>
                <a:srgbClr val="757575"/>
              </a:solidFill>
              <a:latin typeface="Arial"/>
              <a:ea typeface="Arial"/>
              <a:cs typeface="Arial"/>
              <a:sym typeface="Arial"/>
            </a:endParaRPr>
          </a:p>
        </p:txBody>
      </p:sp>
      <p:cxnSp>
        <p:nvCxnSpPr>
          <p:cNvPr id="176" name="Google Shape;176;p24"/>
          <p:cNvCxnSpPr/>
          <p:nvPr/>
        </p:nvCxnSpPr>
        <p:spPr>
          <a:xfrm>
            <a:off x="5255400" y="1840695"/>
            <a:ext cx="205800" cy="0"/>
          </a:xfrm>
          <a:prstGeom prst="straightConnector1">
            <a:avLst/>
          </a:prstGeom>
          <a:noFill/>
          <a:ln cap="flat" cmpd="sng" w="15225">
            <a:solidFill>
              <a:srgbClr val="F2B705"/>
            </a:solidFill>
            <a:prstDash val="solid"/>
            <a:round/>
            <a:headEnd len="sm" w="sm" type="none"/>
            <a:tailEnd len="med" w="med" type="triangle"/>
          </a:ln>
        </p:spPr>
      </p:cxnSp>
      <p:sp>
        <p:nvSpPr>
          <p:cNvPr id="177" name="Google Shape;177;p24"/>
          <p:cNvSpPr/>
          <p:nvPr/>
        </p:nvSpPr>
        <p:spPr>
          <a:xfrm>
            <a:off x="5495430" y="1463505"/>
            <a:ext cx="1405800" cy="754500"/>
          </a:xfrm>
          <a:prstGeom prst="rect">
            <a:avLst/>
          </a:prstGeom>
          <a:solidFill>
            <a:srgbClr val="F2F2F2"/>
          </a:solidFill>
          <a:ln cap="flat" cmpd="sng" w="9525">
            <a:solidFill>
              <a:schemeClr val="lt1"/>
            </a:solidFill>
            <a:prstDash val="solid"/>
            <a:round/>
            <a:headEnd len="sm" w="sm" type="none"/>
            <a:tailEnd len="sm" w="sm" type="none"/>
          </a:ln>
        </p:spPr>
        <p:txBody>
          <a:bodyPr anchorCtr="0" anchor="ctr" bIns="750" lIns="750" spcFirstLastPara="1" rIns="750" wrap="square" tIns="750">
            <a:noAutofit/>
          </a:bodyPr>
          <a:lstStyle/>
          <a:p>
            <a:pPr indent="0" lvl="0" marL="0" marR="0" rtl="0" algn="ctr">
              <a:spcBef>
                <a:spcPts val="0"/>
              </a:spcBef>
              <a:spcAft>
                <a:spcPts val="0"/>
              </a:spcAft>
              <a:buClr>
                <a:srgbClr val="FFFFFF"/>
              </a:buClr>
              <a:buSzPts val="1100"/>
              <a:buFont typeface="Arial"/>
              <a:buNone/>
            </a:pPr>
            <a:r>
              <a:rPr b="1" lang="en" sz="1100">
                <a:solidFill>
                  <a:srgbClr val="757575"/>
                </a:solidFill>
                <a:latin typeface="Arial"/>
                <a:ea typeface="Arial"/>
                <a:cs typeface="Arial"/>
                <a:sym typeface="Arial"/>
              </a:rPr>
              <a:t>Reason</a:t>
            </a:r>
            <a:endParaRPr sz="1100">
              <a:solidFill>
                <a:srgbClr val="757575"/>
              </a:solidFill>
              <a:latin typeface="Arial"/>
              <a:ea typeface="Arial"/>
              <a:cs typeface="Arial"/>
              <a:sym typeface="Arial"/>
            </a:endParaRPr>
          </a:p>
          <a:p>
            <a:pPr indent="0" lvl="0" marL="0" marR="0" rtl="0" algn="ctr">
              <a:spcBef>
                <a:spcPts val="0"/>
              </a:spcBef>
              <a:spcAft>
                <a:spcPts val="0"/>
              </a:spcAft>
              <a:buClr>
                <a:srgbClr val="FFFFFF"/>
              </a:buClr>
              <a:buSzPts val="1100"/>
              <a:buFont typeface="Arial"/>
              <a:buNone/>
            </a:pPr>
            <a:r>
              <a:rPr b="1" lang="en" sz="1100">
                <a:solidFill>
                  <a:srgbClr val="757575"/>
                </a:solidFill>
                <a:latin typeface="Arial"/>
                <a:ea typeface="Arial"/>
                <a:cs typeface="Arial"/>
                <a:sym typeface="Arial"/>
              </a:rPr>
              <a:t>Agentic AI + tools</a:t>
            </a:r>
            <a:endParaRPr sz="1100">
              <a:solidFill>
                <a:srgbClr val="757575"/>
              </a:solidFill>
              <a:latin typeface="Arial"/>
              <a:ea typeface="Arial"/>
              <a:cs typeface="Arial"/>
              <a:sym typeface="Arial"/>
            </a:endParaRPr>
          </a:p>
        </p:txBody>
      </p:sp>
      <p:cxnSp>
        <p:nvCxnSpPr>
          <p:cNvPr id="178" name="Google Shape;178;p24"/>
          <p:cNvCxnSpPr/>
          <p:nvPr/>
        </p:nvCxnSpPr>
        <p:spPr>
          <a:xfrm>
            <a:off x="6935610" y="1840695"/>
            <a:ext cx="205800" cy="0"/>
          </a:xfrm>
          <a:prstGeom prst="straightConnector1">
            <a:avLst/>
          </a:prstGeom>
          <a:noFill/>
          <a:ln cap="flat" cmpd="sng" w="15225">
            <a:solidFill>
              <a:srgbClr val="F2B705"/>
            </a:solidFill>
            <a:prstDash val="solid"/>
            <a:round/>
            <a:headEnd len="sm" w="sm" type="none"/>
            <a:tailEnd len="med" w="med" type="triangle"/>
          </a:ln>
        </p:spPr>
      </p:cxnSp>
      <p:sp>
        <p:nvSpPr>
          <p:cNvPr id="179" name="Google Shape;179;p24"/>
          <p:cNvSpPr/>
          <p:nvPr/>
        </p:nvSpPr>
        <p:spPr>
          <a:xfrm>
            <a:off x="7175640" y="1463505"/>
            <a:ext cx="1405800" cy="754500"/>
          </a:xfrm>
          <a:prstGeom prst="rect">
            <a:avLst/>
          </a:prstGeom>
          <a:solidFill>
            <a:srgbClr val="F2F2F2"/>
          </a:solidFill>
          <a:ln cap="flat" cmpd="sng" w="9525">
            <a:solidFill>
              <a:schemeClr val="lt1"/>
            </a:solidFill>
            <a:prstDash val="solid"/>
            <a:round/>
            <a:headEnd len="sm" w="sm" type="none"/>
            <a:tailEnd len="sm" w="sm" type="none"/>
          </a:ln>
        </p:spPr>
        <p:txBody>
          <a:bodyPr anchorCtr="0" anchor="ctr" bIns="750" lIns="750" spcFirstLastPara="1" rIns="750" wrap="square" tIns="750">
            <a:noAutofit/>
          </a:bodyPr>
          <a:lstStyle/>
          <a:p>
            <a:pPr indent="0" lvl="0" marL="0" marR="0" rtl="0" algn="ctr">
              <a:spcBef>
                <a:spcPts val="0"/>
              </a:spcBef>
              <a:spcAft>
                <a:spcPts val="0"/>
              </a:spcAft>
              <a:buClr>
                <a:srgbClr val="18212C"/>
              </a:buClr>
              <a:buSzPts val="1100"/>
              <a:buFont typeface="Arial"/>
              <a:buNone/>
            </a:pPr>
            <a:r>
              <a:rPr b="1" lang="en" sz="1100">
                <a:solidFill>
                  <a:srgbClr val="757575"/>
                </a:solidFill>
                <a:latin typeface="Arial"/>
                <a:ea typeface="Arial"/>
                <a:cs typeface="Arial"/>
                <a:sym typeface="Arial"/>
              </a:rPr>
              <a:t>Act safely</a:t>
            </a:r>
            <a:endParaRPr sz="1100">
              <a:solidFill>
                <a:srgbClr val="757575"/>
              </a:solidFill>
              <a:latin typeface="Arial"/>
              <a:ea typeface="Arial"/>
              <a:cs typeface="Arial"/>
              <a:sym typeface="Arial"/>
            </a:endParaRPr>
          </a:p>
          <a:p>
            <a:pPr indent="0" lvl="0" marL="0" marR="0" rtl="0" algn="ctr">
              <a:spcBef>
                <a:spcPts val="0"/>
              </a:spcBef>
              <a:spcAft>
                <a:spcPts val="0"/>
              </a:spcAft>
              <a:buClr>
                <a:srgbClr val="18212C"/>
              </a:buClr>
              <a:buSzPts val="1100"/>
              <a:buFont typeface="Arial"/>
              <a:buNone/>
            </a:pPr>
            <a:r>
              <a:rPr b="1" lang="en" sz="1100">
                <a:solidFill>
                  <a:srgbClr val="757575"/>
                </a:solidFill>
                <a:latin typeface="Arial"/>
                <a:ea typeface="Arial"/>
                <a:cs typeface="Arial"/>
                <a:sym typeface="Arial"/>
              </a:rPr>
              <a:t>human checks</a:t>
            </a:r>
            <a:endParaRPr sz="1100">
              <a:solidFill>
                <a:srgbClr val="757575"/>
              </a:solidFill>
              <a:latin typeface="Arial"/>
              <a:ea typeface="Arial"/>
              <a:cs typeface="Arial"/>
              <a:sym typeface="Arial"/>
            </a:endParaRPr>
          </a:p>
        </p:txBody>
      </p:sp>
      <p:sp>
        <p:nvSpPr>
          <p:cNvPr id="180" name="Google Shape;180;p24"/>
          <p:cNvSpPr/>
          <p:nvPr/>
        </p:nvSpPr>
        <p:spPr>
          <a:xfrm>
            <a:off x="8469630" y="4855464"/>
            <a:ext cx="274200" cy="13740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708090"/>
              </a:buClr>
              <a:buSzPts val="600"/>
              <a:buFont typeface="Arial"/>
              <a:buNone/>
            </a:pPr>
            <a:r>
              <a:rPr lang="en" sz="600">
                <a:solidFill>
                  <a:srgbClr val="708090"/>
                </a:solidFill>
                <a:latin typeface="Arial"/>
                <a:ea typeface="Arial"/>
                <a:cs typeface="Arial"/>
                <a:sym typeface="Arial"/>
              </a:rPr>
              <a:t>5</a:t>
            </a:r>
            <a:endParaRPr sz="600">
              <a:solidFill>
                <a:schemeClr val="dk1"/>
              </a:solidFill>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85" name="Shape 185"/>
        <p:cNvGrpSpPr/>
        <p:nvPr/>
      </p:nvGrpSpPr>
      <p:grpSpPr>
        <a:xfrm>
          <a:off x="0" y="0"/>
          <a:ext cx="0" cy="0"/>
          <a:chOff x="0" y="0"/>
          <a:chExt cx="0" cy="0"/>
        </a:xfrm>
      </p:grpSpPr>
      <p:sp>
        <p:nvSpPr>
          <p:cNvPr id="186" name="Google Shape;186;p25"/>
          <p:cNvSpPr/>
          <p:nvPr/>
        </p:nvSpPr>
        <p:spPr>
          <a:xfrm>
            <a:off x="480060" y="377190"/>
            <a:ext cx="8160900" cy="1920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757575"/>
              </a:buClr>
              <a:buSzPts val="800"/>
              <a:buFont typeface="Arial"/>
              <a:buNone/>
            </a:pPr>
            <a:r>
              <a:t/>
            </a:r>
            <a:endParaRPr b="0" i="0" sz="800" u="none" cap="none" strike="noStrike">
              <a:solidFill>
                <a:schemeClr val="dk1"/>
              </a:solidFill>
              <a:latin typeface="Calibri"/>
              <a:ea typeface="Calibri"/>
              <a:cs typeface="Calibri"/>
              <a:sym typeface="Calibri"/>
            </a:endParaRPr>
          </a:p>
        </p:txBody>
      </p:sp>
      <p:sp>
        <p:nvSpPr>
          <p:cNvPr id="187" name="Google Shape;187;p25"/>
          <p:cNvSpPr/>
          <p:nvPr/>
        </p:nvSpPr>
        <p:spPr>
          <a:xfrm>
            <a:off x="480060" y="603504"/>
            <a:ext cx="8160900" cy="514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2400"/>
              <a:buFont typeface="Arial"/>
              <a:buNone/>
            </a:pPr>
            <a:r>
              <a:rPr b="1" lang="en" sz="2400"/>
              <a:t>Inside an AI Agent</a:t>
            </a:r>
            <a:endParaRPr b="0" i="0" sz="2400" u="none" cap="none" strike="noStrike">
              <a:solidFill>
                <a:schemeClr val="dk1"/>
              </a:solidFill>
              <a:latin typeface="Calibri"/>
              <a:ea typeface="Calibri"/>
              <a:cs typeface="Calibri"/>
              <a:sym typeface="Calibri"/>
            </a:endParaRPr>
          </a:p>
        </p:txBody>
      </p:sp>
      <p:sp>
        <p:nvSpPr>
          <p:cNvPr id="188" name="Google Shape;188;p25"/>
          <p:cNvSpPr/>
          <p:nvPr/>
        </p:nvSpPr>
        <p:spPr>
          <a:xfrm>
            <a:off x="480060" y="1337310"/>
            <a:ext cx="2640300" cy="1131600"/>
          </a:xfrm>
          <a:prstGeom prst="roundRect">
            <a:avLst>
              <a:gd fmla="val 3636" name="adj"/>
            </a:avLst>
          </a:prstGeom>
          <a:solidFill>
            <a:srgbClr val="F2F2F2"/>
          </a:solidFill>
          <a:ln cap="flat" cmpd="sng" w="9525">
            <a:solidFill>
              <a:srgbClr val="F2F2F2"/>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189" name="Google Shape;189;p25"/>
          <p:cNvSpPr/>
          <p:nvPr/>
        </p:nvSpPr>
        <p:spPr>
          <a:xfrm>
            <a:off x="672084" y="1515618"/>
            <a:ext cx="288000" cy="288000"/>
          </a:xfrm>
          <a:prstGeom prst="ellipse">
            <a:avLst/>
          </a:prstGeom>
          <a:solidFill>
            <a:srgbClr val="000000"/>
          </a:solidFill>
          <a:ln cap="flat" cmpd="sng" w="9525">
            <a:solidFill>
              <a:srgbClr val="000000"/>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190" name="Google Shape;190;p25"/>
          <p:cNvSpPr/>
          <p:nvPr/>
        </p:nvSpPr>
        <p:spPr>
          <a:xfrm>
            <a:off x="672084" y="1515618"/>
            <a:ext cx="288000" cy="2880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000"/>
              <a:buFont typeface="Arial"/>
              <a:buNone/>
            </a:pPr>
            <a:r>
              <a:rPr b="1" i="0" lang="en" sz="1000" u="none" cap="none" strike="noStrike">
                <a:solidFill>
                  <a:srgbClr val="FFFFFF"/>
                </a:solidFill>
                <a:latin typeface="Arial"/>
                <a:ea typeface="Arial"/>
                <a:cs typeface="Arial"/>
                <a:sym typeface="Arial"/>
              </a:rPr>
              <a:t>1</a:t>
            </a:r>
            <a:endParaRPr b="0" i="0" sz="1000" u="none" cap="none" strike="noStrike">
              <a:solidFill>
                <a:schemeClr val="dk1"/>
              </a:solidFill>
              <a:latin typeface="Calibri"/>
              <a:ea typeface="Calibri"/>
              <a:cs typeface="Calibri"/>
              <a:sym typeface="Calibri"/>
            </a:endParaRPr>
          </a:p>
        </p:txBody>
      </p:sp>
      <p:sp>
        <p:nvSpPr>
          <p:cNvPr id="191" name="Google Shape;191;p25"/>
          <p:cNvSpPr/>
          <p:nvPr/>
        </p:nvSpPr>
        <p:spPr>
          <a:xfrm>
            <a:off x="1042416" y="1515618"/>
            <a:ext cx="1885800" cy="2880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0000"/>
              </a:buClr>
              <a:buSzPts val="1200"/>
              <a:buFont typeface="Arial"/>
              <a:buNone/>
            </a:pPr>
            <a:r>
              <a:rPr b="1" i="0" lang="en" sz="1200" u="none" cap="none" strike="noStrike">
                <a:solidFill>
                  <a:srgbClr val="000000"/>
                </a:solidFill>
                <a:latin typeface="Arial"/>
                <a:ea typeface="Arial"/>
                <a:cs typeface="Arial"/>
                <a:sym typeface="Arial"/>
              </a:rPr>
              <a:t>Perceive</a:t>
            </a:r>
            <a:endParaRPr b="0" i="0" sz="1200" u="none" cap="none" strike="noStrike">
              <a:solidFill>
                <a:schemeClr val="dk1"/>
              </a:solidFill>
              <a:latin typeface="Calibri"/>
              <a:ea typeface="Calibri"/>
              <a:cs typeface="Calibri"/>
              <a:sym typeface="Calibri"/>
            </a:endParaRPr>
          </a:p>
        </p:txBody>
      </p:sp>
      <p:sp>
        <p:nvSpPr>
          <p:cNvPr id="192" name="Google Shape;192;p25"/>
          <p:cNvSpPr/>
          <p:nvPr/>
        </p:nvSpPr>
        <p:spPr>
          <a:xfrm>
            <a:off x="672084" y="1899666"/>
            <a:ext cx="2256300" cy="466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404040"/>
              </a:buClr>
              <a:buSzPts val="900"/>
              <a:buFont typeface="Arial"/>
              <a:buNone/>
            </a:pPr>
            <a:r>
              <a:rPr b="0" i="0" lang="en" sz="900" u="none" cap="none" strike="noStrike">
                <a:solidFill>
                  <a:srgbClr val="404040"/>
                </a:solidFill>
                <a:latin typeface="Arial"/>
                <a:ea typeface="Arial"/>
                <a:cs typeface="Arial"/>
                <a:sym typeface="Arial"/>
              </a:rPr>
              <a:t>Pull data from APIs, sensors, databases, the user</a:t>
            </a:r>
            <a:endParaRPr b="0" i="0" sz="900" u="none" cap="none" strike="noStrike">
              <a:solidFill>
                <a:schemeClr val="dk1"/>
              </a:solidFill>
              <a:latin typeface="Calibri"/>
              <a:ea typeface="Calibri"/>
              <a:cs typeface="Calibri"/>
              <a:sym typeface="Calibri"/>
            </a:endParaRPr>
          </a:p>
        </p:txBody>
      </p:sp>
      <p:sp>
        <p:nvSpPr>
          <p:cNvPr id="193" name="Google Shape;193;p25"/>
          <p:cNvSpPr/>
          <p:nvPr/>
        </p:nvSpPr>
        <p:spPr>
          <a:xfrm>
            <a:off x="3360420" y="1337310"/>
            <a:ext cx="2640300" cy="1131600"/>
          </a:xfrm>
          <a:prstGeom prst="roundRect">
            <a:avLst>
              <a:gd fmla="val 3636" name="adj"/>
            </a:avLst>
          </a:prstGeom>
          <a:solidFill>
            <a:srgbClr val="F2F2F2"/>
          </a:solidFill>
          <a:ln cap="flat" cmpd="sng" w="9525">
            <a:solidFill>
              <a:srgbClr val="F2F2F2"/>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194" name="Google Shape;194;p25"/>
          <p:cNvSpPr/>
          <p:nvPr/>
        </p:nvSpPr>
        <p:spPr>
          <a:xfrm>
            <a:off x="3552444" y="1515618"/>
            <a:ext cx="288000" cy="288000"/>
          </a:xfrm>
          <a:prstGeom prst="ellipse">
            <a:avLst/>
          </a:prstGeom>
          <a:solidFill>
            <a:srgbClr val="000000"/>
          </a:solidFill>
          <a:ln cap="flat" cmpd="sng" w="9525">
            <a:solidFill>
              <a:srgbClr val="000000"/>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195" name="Google Shape;195;p25"/>
          <p:cNvSpPr/>
          <p:nvPr/>
        </p:nvSpPr>
        <p:spPr>
          <a:xfrm>
            <a:off x="3552444" y="1515618"/>
            <a:ext cx="288000" cy="2880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000"/>
              <a:buFont typeface="Arial"/>
              <a:buNone/>
            </a:pPr>
            <a:r>
              <a:rPr b="1" i="0" lang="en" sz="1000" u="none" cap="none" strike="noStrike">
                <a:solidFill>
                  <a:srgbClr val="FFFFFF"/>
                </a:solidFill>
                <a:latin typeface="Arial"/>
                <a:ea typeface="Arial"/>
                <a:cs typeface="Arial"/>
                <a:sym typeface="Arial"/>
              </a:rPr>
              <a:t>2</a:t>
            </a:r>
            <a:endParaRPr b="0" i="0" sz="1000" u="none" cap="none" strike="noStrike">
              <a:solidFill>
                <a:schemeClr val="dk1"/>
              </a:solidFill>
              <a:latin typeface="Calibri"/>
              <a:ea typeface="Calibri"/>
              <a:cs typeface="Calibri"/>
              <a:sym typeface="Calibri"/>
            </a:endParaRPr>
          </a:p>
        </p:txBody>
      </p:sp>
      <p:sp>
        <p:nvSpPr>
          <p:cNvPr id="196" name="Google Shape;196;p25"/>
          <p:cNvSpPr/>
          <p:nvPr/>
        </p:nvSpPr>
        <p:spPr>
          <a:xfrm>
            <a:off x="3922776" y="1515618"/>
            <a:ext cx="1885800" cy="2880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0000"/>
              </a:buClr>
              <a:buSzPts val="1200"/>
              <a:buFont typeface="Arial"/>
              <a:buNone/>
            </a:pPr>
            <a:r>
              <a:rPr b="1" i="0" lang="en" sz="1200" u="none" cap="none" strike="noStrike">
                <a:solidFill>
                  <a:srgbClr val="000000"/>
                </a:solidFill>
                <a:latin typeface="Arial"/>
                <a:ea typeface="Arial"/>
                <a:cs typeface="Arial"/>
                <a:sym typeface="Arial"/>
              </a:rPr>
              <a:t>Reason</a:t>
            </a:r>
            <a:endParaRPr b="0" i="0" sz="1200" u="none" cap="none" strike="noStrike">
              <a:solidFill>
                <a:schemeClr val="dk1"/>
              </a:solidFill>
              <a:latin typeface="Calibri"/>
              <a:ea typeface="Calibri"/>
              <a:cs typeface="Calibri"/>
              <a:sym typeface="Calibri"/>
            </a:endParaRPr>
          </a:p>
        </p:txBody>
      </p:sp>
      <p:sp>
        <p:nvSpPr>
          <p:cNvPr id="197" name="Google Shape;197;p25"/>
          <p:cNvSpPr/>
          <p:nvPr/>
        </p:nvSpPr>
        <p:spPr>
          <a:xfrm>
            <a:off x="3552444" y="1899666"/>
            <a:ext cx="2256300" cy="466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404040"/>
              </a:buClr>
              <a:buSzPts val="900"/>
              <a:buFont typeface="Arial"/>
              <a:buNone/>
            </a:pPr>
            <a:r>
              <a:rPr b="0" i="0" lang="en" sz="900" u="none" cap="none" strike="noStrike">
                <a:solidFill>
                  <a:srgbClr val="404040"/>
                </a:solidFill>
                <a:latin typeface="Arial"/>
                <a:ea typeface="Arial"/>
                <a:cs typeface="Arial"/>
                <a:sym typeface="Arial"/>
              </a:rPr>
              <a:t>Interpret it, find the pattern, understand context</a:t>
            </a:r>
            <a:endParaRPr b="0" i="0" sz="900" u="none" cap="none" strike="noStrike">
              <a:solidFill>
                <a:schemeClr val="dk1"/>
              </a:solidFill>
              <a:latin typeface="Calibri"/>
              <a:ea typeface="Calibri"/>
              <a:cs typeface="Calibri"/>
              <a:sym typeface="Calibri"/>
            </a:endParaRPr>
          </a:p>
        </p:txBody>
      </p:sp>
      <p:sp>
        <p:nvSpPr>
          <p:cNvPr id="198" name="Google Shape;198;p25"/>
          <p:cNvSpPr/>
          <p:nvPr/>
        </p:nvSpPr>
        <p:spPr>
          <a:xfrm>
            <a:off x="6240780" y="1337310"/>
            <a:ext cx="2640300" cy="1131600"/>
          </a:xfrm>
          <a:prstGeom prst="roundRect">
            <a:avLst>
              <a:gd fmla="val 3636" name="adj"/>
            </a:avLst>
          </a:prstGeom>
          <a:solidFill>
            <a:srgbClr val="F2F2F2"/>
          </a:solidFill>
          <a:ln cap="flat" cmpd="sng" w="9525">
            <a:solidFill>
              <a:srgbClr val="F2F2F2"/>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199" name="Google Shape;199;p25"/>
          <p:cNvSpPr/>
          <p:nvPr/>
        </p:nvSpPr>
        <p:spPr>
          <a:xfrm>
            <a:off x="6432804" y="1515618"/>
            <a:ext cx="288000" cy="288000"/>
          </a:xfrm>
          <a:prstGeom prst="ellipse">
            <a:avLst/>
          </a:prstGeom>
          <a:solidFill>
            <a:srgbClr val="000000"/>
          </a:solidFill>
          <a:ln cap="flat" cmpd="sng" w="9525">
            <a:solidFill>
              <a:srgbClr val="000000"/>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200" name="Google Shape;200;p25"/>
          <p:cNvSpPr/>
          <p:nvPr/>
        </p:nvSpPr>
        <p:spPr>
          <a:xfrm>
            <a:off x="6432804" y="1515618"/>
            <a:ext cx="288000" cy="2880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000"/>
              <a:buFont typeface="Arial"/>
              <a:buNone/>
            </a:pPr>
            <a:r>
              <a:rPr b="1" i="0" lang="en" sz="1000" u="none" cap="none" strike="noStrike">
                <a:solidFill>
                  <a:srgbClr val="FFFFFF"/>
                </a:solidFill>
                <a:latin typeface="Arial"/>
                <a:ea typeface="Arial"/>
                <a:cs typeface="Arial"/>
                <a:sym typeface="Arial"/>
              </a:rPr>
              <a:t>3</a:t>
            </a:r>
            <a:endParaRPr b="0" i="0" sz="1000" u="none" cap="none" strike="noStrike">
              <a:solidFill>
                <a:schemeClr val="dk1"/>
              </a:solidFill>
              <a:latin typeface="Calibri"/>
              <a:ea typeface="Calibri"/>
              <a:cs typeface="Calibri"/>
              <a:sym typeface="Calibri"/>
            </a:endParaRPr>
          </a:p>
        </p:txBody>
      </p:sp>
      <p:sp>
        <p:nvSpPr>
          <p:cNvPr id="201" name="Google Shape;201;p25"/>
          <p:cNvSpPr/>
          <p:nvPr/>
        </p:nvSpPr>
        <p:spPr>
          <a:xfrm>
            <a:off x="6803136" y="1515618"/>
            <a:ext cx="1885800" cy="2880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0000"/>
              </a:buClr>
              <a:buSzPts val="1200"/>
              <a:buFont typeface="Arial"/>
              <a:buNone/>
            </a:pPr>
            <a:r>
              <a:rPr b="1" i="0" lang="en" sz="1200" u="none" cap="none" strike="noStrike">
                <a:solidFill>
                  <a:srgbClr val="000000"/>
                </a:solidFill>
                <a:latin typeface="Arial"/>
                <a:ea typeface="Arial"/>
                <a:cs typeface="Arial"/>
                <a:sym typeface="Arial"/>
              </a:rPr>
              <a:t>Set a goal</a:t>
            </a:r>
            <a:endParaRPr b="0" i="0" sz="1200" u="none" cap="none" strike="noStrike">
              <a:solidFill>
                <a:schemeClr val="dk1"/>
              </a:solidFill>
              <a:latin typeface="Calibri"/>
              <a:ea typeface="Calibri"/>
              <a:cs typeface="Calibri"/>
              <a:sym typeface="Calibri"/>
            </a:endParaRPr>
          </a:p>
        </p:txBody>
      </p:sp>
      <p:sp>
        <p:nvSpPr>
          <p:cNvPr id="202" name="Google Shape;202;p25"/>
          <p:cNvSpPr/>
          <p:nvPr/>
        </p:nvSpPr>
        <p:spPr>
          <a:xfrm>
            <a:off x="6432804" y="1899666"/>
            <a:ext cx="2256300" cy="466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404040"/>
              </a:buClr>
              <a:buSzPts val="900"/>
              <a:buFont typeface="Arial"/>
              <a:buNone/>
            </a:pPr>
            <a:r>
              <a:rPr b="0" i="0" lang="en" sz="900" u="none" cap="none" strike="noStrike">
                <a:solidFill>
                  <a:srgbClr val="404040"/>
                </a:solidFill>
                <a:latin typeface="Arial"/>
                <a:ea typeface="Arial"/>
                <a:cs typeface="Arial"/>
                <a:sym typeface="Arial"/>
              </a:rPr>
              <a:t>Turn the request into an objective and a plan</a:t>
            </a:r>
            <a:endParaRPr b="0" i="0" sz="900" u="none" cap="none" strike="noStrike">
              <a:solidFill>
                <a:schemeClr val="dk1"/>
              </a:solidFill>
              <a:latin typeface="Calibri"/>
              <a:ea typeface="Calibri"/>
              <a:cs typeface="Calibri"/>
              <a:sym typeface="Calibri"/>
            </a:endParaRPr>
          </a:p>
        </p:txBody>
      </p:sp>
      <p:sp>
        <p:nvSpPr>
          <p:cNvPr id="203" name="Google Shape;203;p25"/>
          <p:cNvSpPr/>
          <p:nvPr/>
        </p:nvSpPr>
        <p:spPr>
          <a:xfrm>
            <a:off x="480060" y="2688336"/>
            <a:ext cx="2640300" cy="1131600"/>
          </a:xfrm>
          <a:prstGeom prst="roundRect">
            <a:avLst>
              <a:gd fmla="val 3636" name="adj"/>
            </a:avLst>
          </a:prstGeom>
          <a:solidFill>
            <a:srgbClr val="F2F2F2"/>
          </a:solidFill>
          <a:ln cap="flat" cmpd="sng" w="9525">
            <a:solidFill>
              <a:srgbClr val="F2F2F2"/>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204" name="Google Shape;204;p25"/>
          <p:cNvSpPr/>
          <p:nvPr/>
        </p:nvSpPr>
        <p:spPr>
          <a:xfrm>
            <a:off x="672084" y="2866644"/>
            <a:ext cx="288000" cy="288000"/>
          </a:xfrm>
          <a:prstGeom prst="ellipse">
            <a:avLst/>
          </a:prstGeom>
          <a:solidFill>
            <a:srgbClr val="000000"/>
          </a:solidFill>
          <a:ln cap="flat" cmpd="sng" w="9525">
            <a:solidFill>
              <a:srgbClr val="000000"/>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205" name="Google Shape;205;p25"/>
          <p:cNvSpPr/>
          <p:nvPr/>
        </p:nvSpPr>
        <p:spPr>
          <a:xfrm>
            <a:off x="672084" y="2866644"/>
            <a:ext cx="288000" cy="2880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000"/>
              <a:buFont typeface="Arial"/>
              <a:buNone/>
            </a:pPr>
            <a:r>
              <a:rPr b="1" i="0" lang="en" sz="1000" u="none" cap="none" strike="noStrike">
                <a:solidFill>
                  <a:srgbClr val="FFFFFF"/>
                </a:solidFill>
                <a:latin typeface="Arial"/>
                <a:ea typeface="Arial"/>
                <a:cs typeface="Arial"/>
                <a:sym typeface="Arial"/>
              </a:rPr>
              <a:t>4</a:t>
            </a:r>
            <a:endParaRPr b="0" i="0" sz="1000" u="none" cap="none" strike="noStrike">
              <a:solidFill>
                <a:schemeClr val="dk1"/>
              </a:solidFill>
              <a:latin typeface="Calibri"/>
              <a:ea typeface="Calibri"/>
              <a:cs typeface="Calibri"/>
              <a:sym typeface="Calibri"/>
            </a:endParaRPr>
          </a:p>
        </p:txBody>
      </p:sp>
      <p:sp>
        <p:nvSpPr>
          <p:cNvPr id="206" name="Google Shape;206;p25"/>
          <p:cNvSpPr/>
          <p:nvPr/>
        </p:nvSpPr>
        <p:spPr>
          <a:xfrm>
            <a:off x="1042416" y="2866644"/>
            <a:ext cx="1885800" cy="2880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0000"/>
              </a:buClr>
              <a:buSzPts val="1200"/>
              <a:buFont typeface="Arial"/>
              <a:buNone/>
            </a:pPr>
            <a:r>
              <a:rPr b="1" i="0" lang="en" sz="1200" u="none" cap="none" strike="noStrike">
                <a:solidFill>
                  <a:srgbClr val="000000"/>
                </a:solidFill>
                <a:latin typeface="Arial"/>
                <a:ea typeface="Arial"/>
                <a:cs typeface="Arial"/>
                <a:sym typeface="Arial"/>
              </a:rPr>
              <a:t>Decide</a:t>
            </a:r>
            <a:endParaRPr b="0" i="0" sz="1200" u="none" cap="none" strike="noStrike">
              <a:solidFill>
                <a:schemeClr val="dk1"/>
              </a:solidFill>
              <a:latin typeface="Calibri"/>
              <a:ea typeface="Calibri"/>
              <a:cs typeface="Calibri"/>
              <a:sym typeface="Calibri"/>
            </a:endParaRPr>
          </a:p>
        </p:txBody>
      </p:sp>
      <p:sp>
        <p:nvSpPr>
          <p:cNvPr id="207" name="Google Shape;207;p25"/>
          <p:cNvSpPr/>
          <p:nvPr/>
        </p:nvSpPr>
        <p:spPr>
          <a:xfrm>
            <a:off x="672084" y="3250692"/>
            <a:ext cx="2256300" cy="466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404040"/>
              </a:buClr>
              <a:buSzPts val="900"/>
              <a:buFont typeface="Arial"/>
              <a:buNone/>
            </a:pPr>
            <a:r>
              <a:rPr b="0" i="0" lang="en" sz="900" u="none" cap="none" strike="noStrike">
                <a:solidFill>
                  <a:srgbClr val="404040"/>
                </a:solidFill>
                <a:latin typeface="Arial"/>
                <a:ea typeface="Arial"/>
                <a:cs typeface="Arial"/>
                <a:sym typeface="Arial"/>
              </a:rPr>
              <a:t>Weigh the options, pick the best next action</a:t>
            </a:r>
            <a:endParaRPr b="0" i="0" sz="900" u="none" cap="none" strike="noStrike">
              <a:solidFill>
                <a:schemeClr val="dk1"/>
              </a:solidFill>
              <a:latin typeface="Calibri"/>
              <a:ea typeface="Calibri"/>
              <a:cs typeface="Calibri"/>
              <a:sym typeface="Calibri"/>
            </a:endParaRPr>
          </a:p>
        </p:txBody>
      </p:sp>
      <p:sp>
        <p:nvSpPr>
          <p:cNvPr id="208" name="Google Shape;208;p25"/>
          <p:cNvSpPr/>
          <p:nvPr/>
        </p:nvSpPr>
        <p:spPr>
          <a:xfrm>
            <a:off x="3360420" y="2688336"/>
            <a:ext cx="2640300" cy="1131600"/>
          </a:xfrm>
          <a:prstGeom prst="roundRect">
            <a:avLst>
              <a:gd fmla="val 3636" name="adj"/>
            </a:avLst>
          </a:prstGeom>
          <a:solidFill>
            <a:srgbClr val="F2F2F2"/>
          </a:solidFill>
          <a:ln cap="flat" cmpd="sng" w="9525">
            <a:solidFill>
              <a:srgbClr val="F2F2F2"/>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209" name="Google Shape;209;p25"/>
          <p:cNvSpPr/>
          <p:nvPr/>
        </p:nvSpPr>
        <p:spPr>
          <a:xfrm>
            <a:off x="3552444" y="2866644"/>
            <a:ext cx="288000" cy="288000"/>
          </a:xfrm>
          <a:prstGeom prst="ellipse">
            <a:avLst/>
          </a:prstGeom>
          <a:solidFill>
            <a:srgbClr val="000000"/>
          </a:solidFill>
          <a:ln cap="flat" cmpd="sng" w="9525">
            <a:solidFill>
              <a:srgbClr val="000000"/>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210" name="Google Shape;210;p25"/>
          <p:cNvSpPr/>
          <p:nvPr/>
        </p:nvSpPr>
        <p:spPr>
          <a:xfrm>
            <a:off x="3552444" y="2866644"/>
            <a:ext cx="288000" cy="2880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000"/>
              <a:buFont typeface="Arial"/>
              <a:buNone/>
            </a:pPr>
            <a:r>
              <a:rPr b="1" i="0" lang="en" sz="1000" u="none" cap="none" strike="noStrike">
                <a:solidFill>
                  <a:srgbClr val="FFFFFF"/>
                </a:solidFill>
                <a:latin typeface="Arial"/>
                <a:ea typeface="Arial"/>
                <a:cs typeface="Arial"/>
                <a:sym typeface="Arial"/>
              </a:rPr>
              <a:t>5</a:t>
            </a:r>
            <a:endParaRPr b="0" i="0" sz="1000" u="none" cap="none" strike="noStrike">
              <a:solidFill>
                <a:schemeClr val="dk1"/>
              </a:solidFill>
              <a:latin typeface="Calibri"/>
              <a:ea typeface="Calibri"/>
              <a:cs typeface="Calibri"/>
              <a:sym typeface="Calibri"/>
            </a:endParaRPr>
          </a:p>
        </p:txBody>
      </p:sp>
      <p:sp>
        <p:nvSpPr>
          <p:cNvPr id="211" name="Google Shape;211;p25"/>
          <p:cNvSpPr/>
          <p:nvPr/>
        </p:nvSpPr>
        <p:spPr>
          <a:xfrm>
            <a:off x="3922776" y="2866644"/>
            <a:ext cx="1885800" cy="2880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0000"/>
              </a:buClr>
              <a:buSzPts val="1200"/>
              <a:buFont typeface="Arial"/>
              <a:buNone/>
            </a:pPr>
            <a:r>
              <a:rPr b="1" i="0" lang="en" sz="1200" u="none" cap="none" strike="noStrike">
                <a:solidFill>
                  <a:srgbClr val="000000"/>
                </a:solidFill>
                <a:latin typeface="Arial"/>
                <a:ea typeface="Arial"/>
                <a:cs typeface="Arial"/>
                <a:sym typeface="Arial"/>
              </a:rPr>
              <a:t>Execute</a:t>
            </a:r>
            <a:endParaRPr b="0" i="0" sz="1200" u="none" cap="none" strike="noStrike">
              <a:solidFill>
                <a:schemeClr val="dk1"/>
              </a:solidFill>
              <a:latin typeface="Calibri"/>
              <a:ea typeface="Calibri"/>
              <a:cs typeface="Calibri"/>
              <a:sym typeface="Calibri"/>
            </a:endParaRPr>
          </a:p>
        </p:txBody>
      </p:sp>
      <p:sp>
        <p:nvSpPr>
          <p:cNvPr id="212" name="Google Shape;212;p25"/>
          <p:cNvSpPr/>
          <p:nvPr/>
        </p:nvSpPr>
        <p:spPr>
          <a:xfrm>
            <a:off x="3552444" y="3250692"/>
            <a:ext cx="2256300" cy="466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404040"/>
              </a:buClr>
              <a:buSzPts val="900"/>
              <a:buFont typeface="Arial"/>
              <a:buNone/>
            </a:pPr>
            <a:r>
              <a:rPr b="0" i="0" lang="en" sz="900" u="none" cap="none" strike="noStrike">
                <a:solidFill>
                  <a:srgbClr val="404040"/>
                </a:solidFill>
                <a:latin typeface="Arial"/>
                <a:ea typeface="Arial"/>
                <a:cs typeface="Arial"/>
                <a:sym typeface="Arial"/>
              </a:rPr>
              <a:t>Call the tool, write the record, answer the user</a:t>
            </a:r>
            <a:endParaRPr b="0" i="0" sz="900" u="none" cap="none" strike="noStrike">
              <a:solidFill>
                <a:schemeClr val="dk1"/>
              </a:solidFill>
              <a:latin typeface="Calibri"/>
              <a:ea typeface="Calibri"/>
              <a:cs typeface="Calibri"/>
              <a:sym typeface="Calibri"/>
            </a:endParaRPr>
          </a:p>
        </p:txBody>
      </p:sp>
      <p:sp>
        <p:nvSpPr>
          <p:cNvPr id="213" name="Google Shape;213;p25"/>
          <p:cNvSpPr/>
          <p:nvPr/>
        </p:nvSpPr>
        <p:spPr>
          <a:xfrm>
            <a:off x="6240780" y="2688336"/>
            <a:ext cx="2640300" cy="1131600"/>
          </a:xfrm>
          <a:prstGeom prst="roundRect">
            <a:avLst>
              <a:gd fmla="val 3636" name="adj"/>
            </a:avLst>
          </a:prstGeom>
          <a:solidFill>
            <a:srgbClr val="F2F2F2"/>
          </a:solidFill>
          <a:ln cap="flat" cmpd="sng" w="9525">
            <a:solidFill>
              <a:srgbClr val="000000"/>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214" name="Google Shape;214;p25"/>
          <p:cNvSpPr/>
          <p:nvPr/>
        </p:nvSpPr>
        <p:spPr>
          <a:xfrm>
            <a:off x="6432804" y="2866644"/>
            <a:ext cx="288000" cy="288000"/>
          </a:xfrm>
          <a:prstGeom prst="ellipse">
            <a:avLst/>
          </a:prstGeom>
          <a:solidFill>
            <a:schemeClr val="dk1"/>
          </a:solidFill>
          <a:ln cap="flat" cmpd="sng" w="9525">
            <a:solidFill>
              <a:srgbClr val="FFFFFF"/>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rPr b="1" lang="en" sz="1000">
                <a:solidFill>
                  <a:schemeClr val="lt1"/>
                </a:solidFill>
              </a:rPr>
              <a:t>6</a:t>
            </a:r>
            <a:endParaRPr b="1" sz="1000">
              <a:solidFill>
                <a:schemeClr val="lt1"/>
              </a:solidFill>
            </a:endParaRPr>
          </a:p>
        </p:txBody>
      </p:sp>
      <p:sp>
        <p:nvSpPr>
          <p:cNvPr id="215" name="Google Shape;215;p25"/>
          <p:cNvSpPr/>
          <p:nvPr/>
        </p:nvSpPr>
        <p:spPr>
          <a:xfrm>
            <a:off x="6803136" y="2866644"/>
            <a:ext cx="1885800" cy="2880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1200"/>
              <a:buFont typeface="Arial"/>
              <a:buNone/>
            </a:pPr>
            <a:r>
              <a:rPr b="1" i="0" lang="en" sz="1200" u="none" cap="none" strike="noStrike">
                <a:solidFill>
                  <a:schemeClr val="dk1"/>
                </a:solidFill>
                <a:latin typeface="Arial"/>
                <a:ea typeface="Arial"/>
                <a:cs typeface="Arial"/>
                <a:sym typeface="Arial"/>
              </a:rPr>
              <a:t>Learn</a:t>
            </a:r>
            <a:endParaRPr b="0" i="0" sz="1200" u="none" cap="none" strike="noStrike">
              <a:solidFill>
                <a:schemeClr val="dk1"/>
              </a:solidFill>
              <a:latin typeface="Calibri"/>
              <a:ea typeface="Calibri"/>
              <a:cs typeface="Calibri"/>
              <a:sym typeface="Calibri"/>
            </a:endParaRPr>
          </a:p>
        </p:txBody>
      </p:sp>
      <p:sp>
        <p:nvSpPr>
          <p:cNvPr id="216" name="Google Shape;216;p25"/>
          <p:cNvSpPr/>
          <p:nvPr/>
        </p:nvSpPr>
        <p:spPr>
          <a:xfrm>
            <a:off x="6432804" y="3250692"/>
            <a:ext cx="2256300" cy="466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E0E0E0"/>
              </a:buClr>
              <a:buSzPts val="900"/>
              <a:buFont typeface="Arial"/>
              <a:buNone/>
            </a:pPr>
            <a:r>
              <a:rPr b="0" i="0" lang="en" sz="900" u="none" cap="none" strike="noStrike">
                <a:solidFill>
                  <a:srgbClr val="404040"/>
                </a:solidFill>
                <a:latin typeface="Arial"/>
                <a:ea typeface="Arial"/>
                <a:cs typeface="Arial"/>
                <a:sym typeface="Arial"/>
              </a:rPr>
              <a:t>Store the outcome and the feedback for next time.</a:t>
            </a:r>
            <a:endParaRPr b="0" i="0" sz="900" u="none" cap="none" strike="noStrike">
              <a:solidFill>
                <a:srgbClr val="404040"/>
              </a:solidFill>
              <a:latin typeface="Arial"/>
              <a:ea typeface="Arial"/>
              <a:cs typeface="Arial"/>
              <a:sym typeface="Arial"/>
            </a:endParaRPr>
          </a:p>
          <a:p>
            <a:pPr indent="0" lvl="0" marL="0" rtl="0" algn="l">
              <a:spcBef>
                <a:spcPts val="0"/>
              </a:spcBef>
              <a:spcAft>
                <a:spcPts val="0"/>
              </a:spcAft>
              <a:buClr>
                <a:srgbClr val="757575"/>
              </a:buClr>
              <a:buSzPts val="800"/>
              <a:buFont typeface="Arial"/>
              <a:buNone/>
            </a:pPr>
            <a:r>
              <a:rPr i="1" lang="en" sz="800">
                <a:solidFill>
                  <a:srgbClr val="757575"/>
                </a:solidFill>
              </a:rPr>
              <a:t>what separates an agent from a very long script. </a:t>
            </a:r>
            <a:endParaRPr sz="900">
              <a:solidFill>
                <a:srgbClr val="404040"/>
              </a:solidFill>
            </a:endParaRPr>
          </a:p>
          <a:p>
            <a:pPr indent="0" lvl="0" marL="0" marR="0" rtl="0" algn="l">
              <a:spcBef>
                <a:spcPts val="0"/>
              </a:spcBef>
              <a:spcAft>
                <a:spcPts val="0"/>
              </a:spcAft>
              <a:buClr>
                <a:srgbClr val="E0E0E0"/>
              </a:buClr>
              <a:buSzPts val="900"/>
              <a:buFont typeface="Arial"/>
              <a:buNone/>
            </a:pPr>
            <a:r>
              <a:t/>
            </a:r>
            <a:endParaRPr sz="900">
              <a:solidFill>
                <a:srgbClr val="404040"/>
              </a:solidFill>
            </a:endParaRPr>
          </a:p>
        </p:txBody>
      </p:sp>
      <p:sp>
        <p:nvSpPr>
          <p:cNvPr id="217" name="Google Shape;217;p25"/>
          <p:cNvSpPr/>
          <p:nvPr/>
        </p:nvSpPr>
        <p:spPr>
          <a:xfrm>
            <a:off x="528250" y="4142073"/>
            <a:ext cx="2256300" cy="651600"/>
          </a:xfrm>
          <a:prstGeom prst="roundRect">
            <a:avLst>
              <a:gd fmla="val 3636" name="adj"/>
            </a:avLst>
          </a:prstGeom>
          <a:solidFill>
            <a:srgbClr val="F2F2F2"/>
          </a:solidFill>
          <a:ln cap="flat" cmpd="sng" w="9525">
            <a:solidFill>
              <a:srgbClr val="F2F2F2"/>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rPr lang="en"/>
              <a:t>Tools</a:t>
            </a:r>
            <a:endParaRPr/>
          </a:p>
          <a:p>
            <a:pPr indent="0" lvl="0" marL="0" rtl="0" algn="l">
              <a:spcBef>
                <a:spcPts val="0"/>
              </a:spcBef>
              <a:spcAft>
                <a:spcPts val="0"/>
              </a:spcAft>
              <a:buNone/>
            </a:pPr>
            <a:r>
              <a:rPr lang="en" sz="1000">
                <a:solidFill>
                  <a:schemeClr val="dk2"/>
                </a:solidFill>
              </a:rPr>
              <a:t>APIs, OCR, translation, and speech services</a:t>
            </a:r>
            <a:endParaRPr/>
          </a:p>
        </p:txBody>
      </p:sp>
      <p:sp>
        <p:nvSpPr>
          <p:cNvPr id="218" name="Google Shape;218;p25"/>
          <p:cNvSpPr/>
          <p:nvPr/>
        </p:nvSpPr>
        <p:spPr>
          <a:xfrm>
            <a:off x="3360425" y="4142073"/>
            <a:ext cx="2256300" cy="651600"/>
          </a:xfrm>
          <a:prstGeom prst="roundRect">
            <a:avLst>
              <a:gd fmla="val 3636" name="adj"/>
            </a:avLst>
          </a:prstGeom>
          <a:solidFill>
            <a:srgbClr val="F2F2F2"/>
          </a:solidFill>
          <a:ln cap="flat" cmpd="sng" w="9525">
            <a:solidFill>
              <a:srgbClr val="F2F2F2"/>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a:p>
            <a:pPr indent="0" lvl="0" marL="0" rtl="0" algn="l">
              <a:spcBef>
                <a:spcPts val="0"/>
              </a:spcBef>
              <a:spcAft>
                <a:spcPts val="0"/>
              </a:spcAft>
              <a:buNone/>
            </a:pPr>
            <a:r>
              <a:rPr lang="en"/>
              <a:t>State</a:t>
            </a:r>
            <a:endParaRPr/>
          </a:p>
          <a:p>
            <a:pPr indent="0" lvl="0" marL="0" rtl="0" algn="l">
              <a:spcBef>
                <a:spcPts val="0"/>
              </a:spcBef>
              <a:spcAft>
                <a:spcPts val="0"/>
              </a:spcAft>
              <a:buNone/>
            </a:pPr>
            <a:r>
              <a:rPr lang="en" sz="1000">
                <a:solidFill>
                  <a:schemeClr val="dk2"/>
                </a:solidFill>
              </a:rPr>
              <a:t>What has happened so far in this case.</a:t>
            </a:r>
            <a:endParaRPr/>
          </a:p>
          <a:p>
            <a:pPr indent="0" lvl="0" marL="0" rtl="0" algn="l">
              <a:spcBef>
                <a:spcPts val="0"/>
              </a:spcBef>
              <a:spcAft>
                <a:spcPts val="0"/>
              </a:spcAft>
              <a:buNone/>
            </a:pPr>
            <a:r>
              <a:t/>
            </a:r>
            <a:endParaRPr/>
          </a:p>
        </p:txBody>
      </p:sp>
      <p:sp>
        <p:nvSpPr>
          <p:cNvPr id="219" name="Google Shape;219;p25"/>
          <p:cNvSpPr/>
          <p:nvPr/>
        </p:nvSpPr>
        <p:spPr>
          <a:xfrm>
            <a:off x="6384650" y="4111898"/>
            <a:ext cx="2256300" cy="651600"/>
          </a:xfrm>
          <a:prstGeom prst="roundRect">
            <a:avLst>
              <a:gd fmla="val 3636" name="adj"/>
            </a:avLst>
          </a:prstGeom>
          <a:solidFill>
            <a:srgbClr val="F2F2F2"/>
          </a:solidFill>
          <a:ln cap="flat" cmpd="sng" w="9525">
            <a:solidFill>
              <a:srgbClr val="F2F2F2"/>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rPr lang="en"/>
              <a:t>Guardrails</a:t>
            </a:r>
            <a:endParaRPr/>
          </a:p>
          <a:p>
            <a:pPr indent="0" lvl="0" marL="0" rtl="0" algn="l">
              <a:spcBef>
                <a:spcPts val="0"/>
              </a:spcBef>
              <a:spcAft>
                <a:spcPts val="0"/>
              </a:spcAft>
              <a:buNone/>
            </a:pPr>
            <a:r>
              <a:rPr lang="en" sz="1000">
                <a:solidFill>
                  <a:schemeClr val="dk2"/>
                </a:solidFill>
              </a:rPr>
              <a:t>Approvals, limits, logs and fallbacks</a:t>
            </a:r>
            <a:endParaRPr sz="1000">
              <a:solidFill>
                <a:schemeClr val="dk2"/>
              </a:solidFill>
            </a:endParaRPr>
          </a:p>
          <a:p>
            <a:pPr indent="0" lvl="0" marL="0" rtl="0" algn="l">
              <a:spcBef>
                <a:spcPts val="0"/>
              </a:spcBef>
              <a:spcAft>
                <a:spcPts val="0"/>
              </a:spcAft>
              <a:buNone/>
            </a:pPr>
            <a:r>
              <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224" name="Shape 224"/>
        <p:cNvGrpSpPr/>
        <p:nvPr/>
      </p:nvGrpSpPr>
      <p:grpSpPr>
        <a:xfrm>
          <a:off x="0" y="0"/>
          <a:ext cx="0" cy="0"/>
          <a:chOff x="0" y="0"/>
          <a:chExt cx="0" cy="0"/>
        </a:xfrm>
      </p:grpSpPr>
      <p:sp>
        <p:nvSpPr>
          <p:cNvPr id="225" name="Google Shape;225;p26"/>
          <p:cNvSpPr/>
          <p:nvPr/>
        </p:nvSpPr>
        <p:spPr>
          <a:xfrm>
            <a:off x="480060" y="377190"/>
            <a:ext cx="8160900" cy="1920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757575"/>
              </a:buClr>
              <a:buSzPts val="800"/>
              <a:buFont typeface="Arial"/>
              <a:buNone/>
            </a:pPr>
            <a:r>
              <a:rPr b="1" i="0" lang="en" sz="800" u="none" cap="none" strike="noStrike">
                <a:solidFill>
                  <a:srgbClr val="757575"/>
                </a:solidFill>
                <a:latin typeface="Arial"/>
                <a:ea typeface="Arial"/>
                <a:cs typeface="Arial"/>
                <a:sym typeface="Arial"/>
              </a:rPr>
              <a:t>RUN THIS ON YOUR OWN IDEA</a:t>
            </a:r>
            <a:endParaRPr b="0" i="0" sz="800" u="none" cap="none" strike="noStrike">
              <a:solidFill>
                <a:schemeClr val="dk1"/>
              </a:solidFill>
              <a:latin typeface="Calibri"/>
              <a:ea typeface="Calibri"/>
              <a:cs typeface="Calibri"/>
              <a:sym typeface="Calibri"/>
            </a:endParaRPr>
          </a:p>
        </p:txBody>
      </p:sp>
      <p:sp>
        <p:nvSpPr>
          <p:cNvPr id="226" name="Google Shape;226;p26"/>
          <p:cNvSpPr/>
          <p:nvPr/>
        </p:nvSpPr>
        <p:spPr>
          <a:xfrm>
            <a:off x="480060" y="603504"/>
            <a:ext cx="8160900" cy="514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2400"/>
              <a:buFont typeface="Arial"/>
              <a:buNone/>
            </a:pPr>
            <a:r>
              <a:rPr b="1" i="0" lang="en" sz="2400" u="none" cap="none" strike="noStrike">
                <a:solidFill>
                  <a:srgbClr val="000000"/>
                </a:solidFill>
                <a:latin typeface="Arial"/>
                <a:ea typeface="Arial"/>
                <a:cs typeface="Arial"/>
                <a:sym typeface="Arial"/>
              </a:rPr>
              <a:t>Does </a:t>
            </a:r>
            <a:r>
              <a:rPr b="1" lang="en" sz="2400"/>
              <a:t>Your problem needs an agents</a:t>
            </a:r>
            <a:endParaRPr b="0" i="0" sz="2400" u="none" cap="none" strike="noStrike">
              <a:solidFill>
                <a:schemeClr val="dk1"/>
              </a:solidFill>
              <a:latin typeface="Calibri"/>
              <a:ea typeface="Calibri"/>
              <a:cs typeface="Calibri"/>
              <a:sym typeface="Calibri"/>
            </a:endParaRPr>
          </a:p>
        </p:txBody>
      </p:sp>
      <p:sp>
        <p:nvSpPr>
          <p:cNvPr id="227" name="Google Shape;227;p26"/>
          <p:cNvSpPr/>
          <p:nvPr/>
        </p:nvSpPr>
        <p:spPr>
          <a:xfrm>
            <a:off x="480060" y="1440180"/>
            <a:ext cx="315600" cy="315600"/>
          </a:xfrm>
          <a:prstGeom prst="ellipse">
            <a:avLst/>
          </a:prstGeom>
          <a:solidFill>
            <a:srgbClr val="000000"/>
          </a:solidFill>
          <a:ln cap="flat" cmpd="sng" w="9525">
            <a:solidFill>
              <a:srgbClr val="000000"/>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228" name="Google Shape;228;p26"/>
          <p:cNvSpPr/>
          <p:nvPr/>
        </p:nvSpPr>
        <p:spPr>
          <a:xfrm>
            <a:off x="480060" y="1440180"/>
            <a:ext cx="315600" cy="3156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100"/>
              <a:buFont typeface="Arial"/>
              <a:buNone/>
            </a:pPr>
            <a:r>
              <a:rPr b="1" i="0" lang="en" sz="1100" u="none" cap="none" strike="noStrike">
                <a:solidFill>
                  <a:srgbClr val="FFFFFF"/>
                </a:solidFill>
                <a:latin typeface="Arial"/>
                <a:ea typeface="Arial"/>
                <a:cs typeface="Arial"/>
                <a:sym typeface="Arial"/>
              </a:rPr>
              <a:t>1</a:t>
            </a:r>
            <a:endParaRPr b="0" i="0" sz="1100" u="none" cap="none" strike="noStrike">
              <a:solidFill>
                <a:schemeClr val="dk1"/>
              </a:solidFill>
              <a:latin typeface="Calibri"/>
              <a:ea typeface="Calibri"/>
              <a:cs typeface="Calibri"/>
              <a:sym typeface="Calibri"/>
            </a:endParaRPr>
          </a:p>
        </p:txBody>
      </p:sp>
      <p:sp>
        <p:nvSpPr>
          <p:cNvPr id="229" name="Google Shape;229;p26"/>
          <p:cNvSpPr/>
          <p:nvPr/>
        </p:nvSpPr>
        <p:spPr>
          <a:xfrm>
            <a:off x="973836" y="1453896"/>
            <a:ext cx="7749600" cy="3156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0000"/>
              </a:buClr>
              <a:buSzPts val="1200"/>
              <a:buFont typeface="Arial"/>
              <a:buNone/>
            </a:pPr>
            <a:r>
              <a:rPr b="0" i="0" lang="en" sz="1200" u="none" cap="none" strike="noStrike">
                <a:solidFill>
                  <a:srgbClr val="000000"/>
                </a:solidFill>
                <a:latin typeface="Arial"/>
                <a:ea typeface="Arial"/>
                <a:cs typeface="Arial"/>
                <a:sym typeface="Arial"/>
              </a:rPr>
              <a:t>Is the input messy — voice, documents, free text, images?</a:t>
            </a:r>
            <a:endParaRPr b="0" i="0" sz="1200" u="none" cap="none" strike="noStrike">
              <a:solidFill>
                <a:schemeClr val="dk1"/>
              </a:solidFill>
              <a:latin typeface="Calibri"/>
              <a:ea typeface="Calibri"/>
              <a:cs typeface="Calibri"/>
              <a:sym typeface="Calibri"/>
            </a:endParaRPr>
          </a:p>
        </p:txBody>
      </p:sp>
      <p:sp>
        <p:nvSpPr>
          <p:cNvPr id="230" name="Google Shape;230;p26"/>
          <p:cNvSpPr/>
          <p:nvPr/>
        </p:nvSpPr>
        <p:spPr>
          <a:xfrm>
            <a:off x="480060" y="1988820"/>
            <a:ext cx="315600" cy="315600"/>
          </a:xfrm>
          <a:prstGeom prst="ellipse">
            <a:avLst/>
          </a:prstGeom>
          <a:solidFill>
            <a:srgbClr val="000000"/>
          </a:solidFill>
          <a:ln cap="flat" cmpd="sng" w="9525">
            <a:solidFill>
              <a:srgbClr val="000000"/>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231" name="Google Shape;231;p26"/>
          <p:cNvSpPr/>
          <p:nvPr/>
        </p:nvSpPr>
        <p:spPr>
          <a:xfrm>
            <a:off x="480060" y="1988820"/>
            <a:ext cx="315600" cy="3156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100"/>
              <a:buFont typeface="Arial"/>
              <a:buNone/>
            </a:pPr>
            <a:r>
              <a:rPr b="1" i="0" lang="en" sz="1100" u="none" cap="none" strike="noStrike">
                <a:solidFill>
                  <a:srgbClr val="FFFFFF"/>
                </a:solidFill>
                <a:latin typeface="Arial"/>
                <a:ea typeface="Arial"/>
                <a:cs typeface="Arial"/>
                <a:sym typeface="Arial"/>
              </a:rPr>
              <a:t>2</a:t>
            </a:r>
            <a:endParaRPr b="0" i="0" sz="1100" u="none" cap="none" strike="noStrike">
              <a:solidFill>
                <a:schemeClr val="dk1"/>
              </a:solidFill>
              <a:latin typeface="Calibri"/>
              <a:ea typeface="Calibri"/>
              <a:cs typeface="Calibri"/>
              <a:sym typeface="Calibri"/>
            </a:endParaRPr>
          </a:p>
        </p:txBody>
      </p:sp>
      <p:sp>
        <p:nvSpPr>
          <p:cNvPr id="232" name="Google Shape;232;p26"/>
          <p:cNvSpPr/>
          <p:nvPr/>
        </p:nvSpPr>
        <p:spPr>
          <a:xfrm>
            <a:off x="973836" y="2002536"/>
            <a:ext cx="7749600" cy="3156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0000"/>
              </a:buClr>
              <a:buSzPts val="1200"/>
              <a:buFont typeface="Arial"/>
              <a:buNone/>
            </a:pPr>
            <a:r>
              <a:rPr b="0" i="0" lang="en" sz="1200" u="none" cap="none" strike="noStrike">
                <a:solidFill>
                  <a:srgbClr val="000000"/>
                </a:solidFill>
                <a:latin typeface="Arial"/>
                <a:ea typeface="Arial"/>
                <a:cs typeface="Arial"/>
                <a:sym typeface="Arial"/>
              </a:rPr>
              <a:t>Does the path change from one case to the next?</a:t>
            </a:r>
            <a:endParaRPr b="0" i="0" sz="1200" u="none" cap="none" strike="noStrike">
              <a:solidFill>
                <a:schemeClr val="dk1"/>
              </a:solidFill>
              <a:latin typeface="Calibri"/>
              <a:ea typeface="Calibri"/>
              <a:cs typeface="Calibri"/>
              <a:sym typeface="Calibri"/>
            </a:endParaRPr>
          </a:p>
        </p:txBody>
      </p:sp>
      <p:sp>
        <p:nvSpPr>
          <p:cNvPr id="233" name="Google Shape;233;p26"/>
          <p:cNvSpPr/>
          <p:nvPr/>
        </p:nvSpPr>
        <p:spPr>
          <a:xfrm>
            <a:off x="480060" y="2537460"/>
            <a:ext cx="315600" cy="315600"/>
          </a:xfrm>
          <a:prstGeom prst="ellipse">
            <a:avLst/>
          </a:prstGeom>
          <a:solidFill>
            <a:srgbClr val="000000"/>
          </a:solidFill>
          <a:ln cap="flat" cmpd="sng" w="9525">
            <a:solidFill>
              <a:srgbClr val="000000"/>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234" name="Google Shape;234;p26"/>
          <p:cNvSpPr/>
          <p:nvPr/>
        </p:nvSpPr>
        <p:spPr>
          <a:xfrm>
            <a:off x="480060" y="2537460"/>
            <a:ext cx="315600" cy="3156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100"/>
              <a:buFont typeface="Arial"/>
              <a:buNone/>
            </a:pPr>
            <a:r>
              <a:rPr b="1" i="0" lang="en" sz="1100" u="none" cap="none" strike="noStrike">
                <a:solidFill>
                  <a:srgbClr val="FFFFFF"/>
                </a:solidFill>
                <a:latin typeface="Arial"/>
                <a:ea typeface="Arial"/>
                <a:cs typeface="Arial"/>
                <a:sym typeface="Arial"/>
              </a:rPr>
              <a:t>3</a:t>
            </a:r>
            <a:endParaRPr b="0" i="0" sz="1100" u="none" cap="none" strike="noStrike">
              <a:solidFill>
                <a:schemeClr val="dk1"/>
              </a:solidFill>
              <a:latin typeface="Calibri"/>
              <a:ea typeface="Calibri"/>
              <a:cs typeface="Calibri"/>
              <a:sym typeface="Calibri"/>
            </a:endParaRPr>
          </a:p>
        </p:txBody>
      </p:sp>
      <p:sp>
        <p:nvSpPr>
          <p:cNvPr id="235" name="Google Shape;235;p26"/>
          <p:cNvSpPr/>
          <p:nvPr/>
        </p:nvSpPr>
        <p:spPr>
          <a:xfrm>
            <a:off x="973836" y="2551176"/>
            <a:ext cx="7749600" cy="3156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0000"/>
              </a:buClr>
              <a:buSzPts val="1200"/>
              <a:buFont typeface="Arial"/>
              <a:buNone/>
            </a:pPr>
            <a:r>
              <a:rPr b="0" i="0" lang="en" sz="1200" u="none" cap="none" strike="noStrike">
                <a:solidFill>
                  <a:srgbClr val="000000"/>
                </a:solidFill>
                <a:latin typeface="Arial"/>
                <a:ea typeface="Arial"/>
                <a:cs typeface="Arial"/>
                <a:sym typeface="Arial"/>
              </a:rPr>
              <a:t>Does it need data or actions across more than one system?</a:t>
            </a:r>
            <a:endParaRPr b="0" i="0" sz="1200" u="none" cap="none" strike="noStrike">
              <a:solidFill>
                <a:schemeClr val="dk1"/>
              </a:solidFill>
              <a:latin typeface="Calibri"/>
              <a:ea typeface="Calibri"/>
              <a:cs typeface="Calibri"/>
              <a:sym typeface="Calibri"/>
            </a:endParaRPr>
          </a:p>
        </p:txBody>
      </p:sp>
      <p:sp>
        <p:nvSpPr>
          <p:cNvPr id="236" name="Google Shape;236;p26"/>
          <p:cNvSpPr/>
          <p:nvPr/>
        </p:nvSpPr>
        <p:spPr>
          <a:xfrm>
            <a:off x="480060" y="3086100"/>
            <a:ext cx="315600" cy="315600"/>
          </a:xfrm>
          <a:prstGeom prst="ellipse">
            <a:avLst/>
          </a:prstGeom>
          <a:solidFill>
            <a:srgbClr val="000000"/>
          </a:solidFill>
          <a:ln cap="flat" cmpd="sng" w="9525">
            <a:solidFill>
              <a:srgbClr val="000000"/>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237" name="Google Shape;237;p26"/>
          <p:cNvSpPr/>
          <p:nvPr/>
        </p:nvSpPr>
        <p:spPr>
          <a:xfrm>
            <a:off x="480060" y="3086100"/>
            <a:ext cx="315600" cy="3156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100"/>
              <a:buFont typeface="Arial"/>
              <a:buNone/>
            </a:pPr>
            <a:r>
              <a:rPr b="1" i="0" lang="en" sz="1100" u="none" cap="none" strike="noStrike">
                <a:solidFill>
                  <a:srgbClr val="FFFFFF"/>
                </a:solidFill>
                <a:latin typeface="Arial"/>
                <a:ea typeface="Arial"/>
                <a:cs typeface="Arial"/>
                <a:sym typeface="Arial"/>
              </a:rPr>
              <a:t>4</a:t>
            </a:r>
            <a:endParaRPr b="0" i="0" sz="1100" u="none" cap="none" strike="noStrike">
              <a:solidFill>
                <a:schemeClr val="dk1"/>
              </a:solidFill>
              <a:latin typeface="Calibri"/>
              <a:ea typeface="Calibri"/>
              <a:cs typeface="Calibri"/>
              <a:sym typeface="Calibri"/>
            </a:endParaRPr>
          </a:p>
        </p:txBody>
      </p:sp>
      <p:sp>
        <p:nvSpPr>
          <p:cNvPr id="238" name="Google Shape;238;p26"/>
          <p:cNvSpPr/>
          <p:nvPr/>
        </p:nvSpPr>
        <p:spPr>
          <a:xfrm>
            <a:off x="973836" y="3099816"/>
            <a:ext cx="7749600" cy="3156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0000"/>
              </a:buClr>
              <a:buSzPts val="1200"/>
              <a:buFont typeface="Arial"/>
              <a:buNone/>
            </a:pPr>
            <a:r>
              <a:rPr b="0" i="0" lang="en" sz="1200" u="none" cap="none" strike="noStrike">
                <a:solidFill>
                  <a:srgbClr val="000000"/>
                </a:solidFill>
                <a:latin typeface="Arial"/>
                <a:ea typeface="Arial"/>
                <a:cs typeface="Arial"/>
                <a:sym typeface="Arial"/>
              </a:rPr>
              <a:t>Is there a real judgement call, not just an if-then rule?</a:t>
            </a:r>
            <a:endParaRPr b="0" i="0" sz="1200" u="none" cap="none" strike="noStrike">
              <a:solidFill>
                <a:schemeClr val="dk1"/>
              </a:solidFill>
              <a:latin typeface="Calibri"/>
              <a:ea typeface="Calibri"/>
              <a:cs typeface="Calibri"/>
              <a:sym typeface="Calibri"/>
            </a:endParaRPr>
          </a:p>
        </p:txBody>
      </p:sp>
      <p:sp>
        <p:nvSpPr>
          <p:cNvPr id="239" name="Google Shape;239;p26"/>
          <p:cNvSpPr/>
          <p:nvPr/>
        </p:nvSpPr>
        <p:spPr>
          <a:xfrm>
            <a:off x="480060" y="3771900"/>
            <a:ext cx="8160900" cy="754500"/>
          </a:xfrm>
          <a:prstGeom prst="roundRect">
            <a:avLst>
              <a:gd fmla="val 5455" name="adj"/>
            </a:avLst>
          </a:prstGeom>
          <a:solidFill>
            <a:srgbClr val="F2F2F2"/>
          </a:solidFill>
          <a:ln cap="flat" cmpd="sng" w="9525">
            <a:solidFill>
              <a:schemeClr val="lt1"/>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240" name="Google Shape;240;p26"/>
          <p:cNvSpPr/>
          <p:nvPr/>
        </p:nvSpPr>
        <p:spPr>
          <a:xfrm>
            <a:off x="754380" y="3943350"/>
            <a:ext cx="7612500" cy="4116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1100"/>
              <a:buFont typeface="Arial"/>
              <a:buNone/>
            </a:pPr>
            <a:r>
              <a:rPr b="1" i="0" lang="en" sz="1100" u="none" cap="none" strike="noStrike">
                <a:solidFill>
                  <a:srgbClr val="404040"/>
                </a:solidFill>
                <a:latin typeface="Arial"/>
                <a:ea typeface="Arial"/>
                <a:cs typeface="Arial"/>
                <a:sym typeface="Arial"/>
              </a:rPr>
              <a:t>0–1 yes  </a:t>
            </a:r>
            <a:r>
              <a:rPr b="0" i="0" lang="en" sz="1100" u="none" cap="none" strike="noStrike">
                <a:solidFill>
                  <a:srgbClr val="404040"/>
                </a:solidFill>
                <a:latin typeface="Arial"/>
                <a:ea typeface="Arial"/>
                <a:cs typeface="Arial"/>
                <a:sym typeface="Arial"/>
              </a:rPr>
              <a:t>write a script or use RPA.        </a:t>
            </a:r>
            <a:r>
              <a:rPr b="1" i="0" lang="en" sz="1100" u="none" cap="none" strike="noStrike">
                <a:solidFill>
                  <a:srgbClr val="404040"/>
                </a:solidFill>
                <a:latin typeface="Arial"/>
                <a:ea typeface="Arial"/>
                <a:cs typeface="Arial"/>
                <a:sym typeface="Arial"/>
              </a:rPr>
              <a:t>3–4 yes  </a:t>
            </a:r>
            <a:r>
              <a:rPr b="0" i="0" lang="en" sz="1100" u="none" cap="none" strike="noStrike">
                <a:solidFill>
                  <a:srgbClr val="404040"/>
                </a:solidFill>
                <a:latin typeface="Arial"/>
                <a:ea typeface="Arial"/>
                <a:cs typeface="Arial"/>
                <a:sym typeface="Arial"/>
              </a:rPr>
              <a:t>an agent will earn its keep.</a:t>
            </a:r>
            <a:endParaRPr b="0" i="0" sz="1100" u="none" cap="none" strike="noStrike">
              <a:solidFill>
                <a:srgbClr val="404040"/>
              </a:solidFill>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245" name="Shape 245"/>
        <p:cNvGrpSpPr/>
        <p:nvPr/>
      </p:nvGrpSpPr>
      <p:grpSpPr>
        <a:xfrm>
          <a:off x="0" y="0"/>
          <a:ext cx="0" cy="0"/>
          <a:chOff x="0" y="0"/>
          <a:chExt cx="0" cy="0"/>
        </a:xfrm>
      </p:grpSpPr>
      <p:sp>
        <p:nvSpPr>
          <p:cNvPr id="246" name="Google Shape;246;p27"/>
          <p:cNvSpPr/>
          <p:nvPr/>
        </p:nvSpPr>
        <p:spPr>
          <a:xfrm>
            <a:off x="480060" y="377190"/>
            <a:ext cx="8160900" cy="1920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757575"/>
              </a:buClr>
              <a:buSzPts val="800"/>
              <a:buFont typeface="Arial"/>
              <a:buNone/>
            </a:pPr>
            <a:r>
              <a:rPr b="1" lang="en" sz="800">
                <a:solidFill>
                  <a:srgbClr val="757575"/>
                </a:solidFill>
              </a:rPr>
              <a:t>Uses cases are broad but has a similar pattern</a:t>
            </a:r>
            <a:endParaRPr b="0" i="0" sz="800" u="none" cap="none" strike="noStrike">
              <a:solidFill>
                <a:schemeClr val="dk1"/>
              </a:solidFill>
              <a:latin typeface="Calibri"/>
              <a:ea typeface="Calibri"/>
              <a:cs typeface="Calibri"/>
              <a:sym typeface="Calibri"/>
            </a:endParaRPr>
          </a:p>
        </p:txBody>
      </p:sp>
      <p:sp>
        <p:nvSpPr>
          <p:cNvPr id="247" name="Google Shape;247;p27"/>
          <p:cNvSpPr/>
          <p:nvPr/>
        </p:nvSpPr>
        <p:spPr>
          <a:xfrm>
            <a:off x="480060" y="603504"/>
            <a:ext cx="8160900" cy="514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2400"/>
              <a:buFont typeface="Arial"/>
              <a:buNone/>
            </a:pPr>
            <a:r>
              <a:rPr b="1" lang="en" sz="2400"/>
              <a:t>Where Agentic Accessibility shows up</a:t>
            </a:r>
            <a:endParaRPr b="0" i="0" sz="2400" u="none" cap="none" strike="noStrike">
              <a:solidFill>
                <a:schemeClr val="dk1"/>
              </a:solidFill>
              <a:latin typeface="Calibri"/>
              <a:ea typeface="Calibri"/>
              <a:cs typeface="Calibri"/>
              <a:sym typeface="Calibri"/>
            </a:endParaRPr>
          </a:p>
        </p:txBody>
      </p:sp>
      <p:sp>
        <p:nvSpPr>
          <p:cNvPr id="248" name="Google Shape;248;p27"/>
          <p:cNvSpPr/>
          <p:nvPr/>
        </p:nvSpPr>
        <p:spPr>
          <a:xfrm>
            <a:off x="480060" y="1282446"/>
            <a:ext cx="8160900" cy="630900"/>
          </a:xfrm>
          <a:prstGeom prst="roundRect">
            <a:avLst>
              <a:gd fmla="val 6522" name="adj"/>
            </a:avLst>
          </a:prstGeom>
          <a:solidFill>
            <a:srgbClr val="F2F2F2"/>
          </a:solidFill>
          <a:ln cap="flat" cmpd="sng" w="9525">
            <a:solidFill>
              <a:srgbClr val="F2F2F2"/>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249" name="Google Shape;249;p27"/>
          <p:cNvSpPr/>
          <p:nvPr/>
        </p:nvSpPr>
        <p:spPr>
          <a:xfrm>
            <a:off x="630936" y="1405890"/>
            <a:ext cx="288000" cy="288000"/>
          </a:xfrm>
          <a:prstGeom prst="ellipse">
            <a:avLst/>
          </a:prstGeom>
          <a:solidFill>
            <a:srgbClr val="000000"/>
          </a:solidFill>
          <a:ln cap="flat" cmpd="sng" w="9525">
            <a:solidFill>
              <a:srgbClr val="000000"/>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250" name="Google Shape;250;p27"/>
          <p:cNvSpPr/>
          <p:nvPr/>
        </p:nvSpPr>
        <p:spPr>
          <a:xfrm>
            <a:off x="630936" y="1405890"/>
            <a:ext cx="288000" cy="2880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000"/>
              <a:buFont typeface="Arial"/>
              <a:buNone/>
            </a:pPr>
            <a:r>
              <a:rPr b="1" i="0" lang="en" sz="1000" u="none" cap="none" strike="noStrike">
                <a:solidFill>
                  <a:srgbClr val="FFFFFF"/>
                </a:solidFill>
                <a:latin typeface="Arial"/>
                <a:ea typeface="Arial"/>
                <a:cs typeface="Arial"/>
                <a:sym typeface="Arial"/>
              </a:rPr>
              <a:t>1</a:t>
            </a:r>
            <a:endParaRPr b="0" i="0" sz="1000" u="none" cap="none" strike="noStrike">
              <a:solidFill>
                <a:schemeClr val="dk1"/>
              </a:solidFill>
              <a:latin typeface="Calibri"/>
              <a:ea typeface="Calibri"/>
              <a:cs typeface="Calibri"/>
              <a:sym typeface="Calibri"/>
            </a:endParaRPr>
          </a:p>
        </p:txBody>
      </p:sp>
      <p:sp>
        <p:nvSpPr>
          <p:cNvPr id="251" name="Google Shape;251;p27"/>
          <p:cNvSpPr/>
          <p:nvPr/>
        </p:nvSpPr>
        <p:spPr>
          <a:xfrm>
            <a:off x="1062990" y="1351026"/>
            <a:ext cx="7338300" cy="5349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0000"/>
              </a:buClr>
              <a:buSzPts val="1100"/>
              <a:buFont typeface="Arial"/>
              <a:buNone/>
            </a:pPr>
            <a:r>
              <a:rPr b="1" i="0" lang="en" sz="1100" u="none" cap="none" strike="noStrike">
                <a:solidFill>
                  <a:srgbClr val="000000"/>
                </a:solidFill>
                <a:latin typeface="Arial"/>
                <a:ea typeface="Arial"/>
                <a:cs typeface="Arial"/>
                <a:sym typeface="Arial"/>
              </a:rPr>
              <a:t>Financial operations   </a:t>
            </a:r>
            <a:r>
              <a:rPr b="0" i="0" lang="en" sz="900" u="none" cap="none" strike="noStrike">
                <a:solidFill>
                  <a:srgbClr val="404040"/>
                </a:solidFill>
                <a:latin typeface="Arial"/>
                <a:ea typeface="Arial"/>
                <a:cs typeface="Arial"/>
                <a:sym typeface="Arial"/>
              </a:rPr>
              <a:t>Extract invoice data, validate it against the purchase order, start the approval, flag anomalies as possible fraud.</a:t>
            </a:r>
            <a:endParaRPr b="0" i="0" sz="1100" u="none" cap="none" strike="noStrike">
              <a:solidFill>
                <a:schemeClr val="dk1"/>
              </a:solidFill>
              <a:latin typeface="Calibri"/>
              <a:ea typeface="Calibri"/>
              <a:cs typeface="Calibri"/>
              <a:sym typeface="Calibri"/>
            </a:endParaRPr>
          </a:p>
        </p:txBody>
      </p:sp>
      <p:sp>
        <p:nvSpPr>
          <p:cNvPr id="252" name="Google Shape;252;p27"/>
          <p:cNvSpPr/>
          <p:nvPr/>
        </p:nvSpPr>
        <p:spPr>
          <a:xfrm>
            <a:off x="630936" y="2091690"/>
            <a:ext cx="288000" cy="288000"/>
          </a:xfrm>
          <a:prstGeom prst="ellipse">
            <a:avLst/>
          </a:prstGeom>
          <a:solidFill>
            <a:srgbClr val="000000"/>
          </a:solidFill>
          <a:ln cap="flat" cmpd="sng" w="9525">
            <a:solidFill>
              <a:srgbClr val="000000"/>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253" name="Google Shape;253;p27"/>
          <p:cNvSpPr/>
          <p:nvPr/>
        </p:nvSpPr>
        <p:spPr>
          <a:xfrm>
            <a:off x="630936" y="2091690"/>
            <a:ext cx="288000" cy="2880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000"/>
              <a:buFont typeface="Arial"/>
              <a:buNone/>
            </a:pPr>
            <a:r>
              <a:rPr b="1" i="0" lang="en" sz="1000" u="none" cap="none" strike="noStrike">
                <a:solidFill>
                  <a:srgbClr val="FFFFFF"/>
                </a:solidFill>
                <a:latin typeface="Arial"/>
                <a:ea typeface="Arial"/>
                <a:cs typeface="Arial"/>
                <a:sym typeface="Arial"/>
              </a:rPr>
              <a:t>2</a:t>
            </a:r>
            <a:endParaRPr b="0" i="0" sz="1000" u="none" cap="none" strike="noStrike">
              <a:solidFill>
                <a:schemeClr val="dk1"/>
              </a:solidFill>
              <a:latin typeface="Calibri"/>
              <a:ea typeface="Calibri"/>
              <a:cs typeface="Calibri"/>
              <a:sym typeface="Calibri"/>
            </a:endParaRPr>
          </a:p>
        </p:txBody>
      </p:sp>
      <p:sp>
        <p:nvSpPr>
          <p:cNvPr id="254" name="Google Shape;254;p27"/>
          <p:cNvSpPr/>
          <p:nvPr/>
        </p:nvSpPr>
        <p:spPr>
          <a:xfrm>
            <a:off x="1062990" y="2036826"/>
            <a:ext cx="7338300" cy="5349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0000"/>
              </a:buClr>
              <a:buSzPts val="1100"/>
              <a:buFont typeface="Arial"/>
              <a:buNone/>
            </a:pPr>
            <a:r>
              <a:rPr b="1" i="0" lang="en" sz="1100" u="none" cap="none" strike="noStrike">
                <a:solidFill>
                  <a:srgbClr val="000000"/>
                </a:solidFill>
                <a:latin typeface="Arial"/>
                <a:ea typeface="Arial"/>
                <a:cs typeface="Arial"/>
                <a:sym typeface="Arial"/>
              </a:rPr>
              <a:t>Customer resolution   </a:t>
            </a:r>
            <a:r>
              <a:rPr b="0" i="0" lang="en" sz="900" u="none" cap="none" strike="noStrike">
                <a:solidFill>
                  <a:srgbClr val="404040"/>
                </a:solidFill>
                <a:latin typeface="Arial"/>
                <a:ea typeface="Arial"/>
                <a:cs typeface="Arial"/>
                <a:sym typeface="Arial"/>
              </a:rPr>
              <a:t>A complaint arrives, the agent gathers the history, decides the remedy and closes the loop without three transfers.</a:t>
            </a:r>
            <a:endParaRPr b="0" i="0" sz="1100" u="none" cap="none" strike="noStrike">
              <a:solidFill>
                <a:schemeClr val="dk1"/>
              </a:solidFill>
              <a:latin typeface="Calibri"/>
              <a:ea typeface="Calibri"/>
              <a:cs typeface="Calibri"/>
              <a:sym typeface="Calibri"/>
            </a:endParaRPr>
          </a:p>
        </p:txBody>
      </p:sp>
      <p:sp>
        <p:nvSpPr>
          <p:cNvPr id="255" name="Google Shape;255;p27"/>
          <p:cNvSpPr/>
          <p:nvPr/>
        </p:nvSpPr>
        <p:spPr>
          <a:xfrm>
            <a:off x="480060" y="2654046"/>
            <a:ext cx="8160900" cy="630900"/>
          </a:xfrm>
          <a:prstGeom prst="roundRect">
            <a:avLst>
              <a:gd fmla="val 6522" name="adj"/>
            </a:avLst>
          </a:prstGeom>
          <a:solidFill>
            <a:srgbClr val="F2F2F2"/>
          </a:solidFill>
          <a:ln cap="flat" cmpd="sng" w="9525">
            <a:solidFill>
              <a:srgbClr val="F2F2F2"/>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256" name="Google Shape;256;p27"/>
          <p:cNvSpPr/>
          <p:nvPr/>
        </p:nvSpPr>
        <p:spPr>
          <a:xfrm>
            <a:off x="630936" y="2777490"/>
            <a:ext cx="288000" cy="288000"/>
          </a:xfrm>
          <a:prstGeom prst="ellipse">
            <a:avLst/>
          </a:prstGeom>
          <a:solidFill>
            <a:srgbClr val="000000"/>
          </a:solidFill>
          <a:ln cap="flat" cmpd="sng" w="9525">
            <a:solidFill>
              <a:srgbClr val="000000"/>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257" name="Google Shape;257;p27"/>
          <p:cNvSpPr/>
          <p:nvPr/>
        </p:nvSpPr>
        <p:spPr>
          <a:xfrm>
            <a:off x="630936" y="2777490"/>
            <a:ext cx="288000" cy="2880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000"/>
              <a:buFont typeface="Arial"/>
              <a:buNone/>
            </a:pPr>
            <a:r>
              <a:rPr b="1" i="0" lang="en" sz="1000" u="none" cap="none" strike="noStrike">
                <a:solidFill>
                  <a:srgbClr val="FFFFFF"/>
                </a:solidFill>
                <a:latin typeface="Arial"/>
                <a:ea typeface="Arial"/>
                <a:cs typeface="Arial"/>
                <a:sym typeface="Arial"/>
              </a:rPr>
              <a:t>3</a:t>
            </a:r>
            <a:endParaRPr b="0" i="0" sz="1000" u="none" cap="none" strike="noStrike">
              <a:solidFill>
                <a:schemeClr val="dk1"/>
              </a:solidFill>
              <a:latin typeface="Calibri"/>
              <a:ea typeface="Calibri"/>
              <a:cs typeface="Calibri"/>
              <a:sym typeface="Calibri"/>
            </a:endParaRPr>
          </a:p>
        </p:txBody>
      </p:sp>
      <p:sp>
        <p:nvSpPr>
          <p:cNvPr id="258" name="Google Shape;258;p27"/>
          <p:cNvSpPr/>
          <p:nvPr/>
        </p:nvSpPr>
        <p:spPr>
          <a:xfrm>
            <a:off x="1062990" y="2722626"/>
            <a:ext cx="7338300" cy="5349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0000"/>
              </a:buClr>
              <a:buSzPts val="1100"/>
              <a:buFont typeface="Arial"/>
              <a:buNone/>
            </a:pPr>
            <a:r>
              <a:rPr b="1" i="0" lang="en" sz="1100" u="none" cap="none" strike="noStrike">
                <a:solidFill>
                  <a:srgbClr val="000000"/>
                </a:solidFill>
                <a:latin typeface="Arial"/>
                <a:ea typeface="Arial"/>
                <a:cs typeface="Arial"/>
                <a:sym typeface="Arial"/>
              </a:rPr>
              <a:t>IT and technical support   </a:t>
            </a:r>
            <a:r>
              <a:rPr b="0" i="0" lang="en" sz="900" u="none" cap="none" strike="noStrike">
                <a:solidFill>
                  <a:srgbClr val="404040"/>
                </a:solidFill>
                <a:latin typeface="Arial"/>
                <a:ea typeface="Arial"/>
                <a:cs typeface="Arial"/>
                <a:sym typeface="Arial"/>
              </a:rPr>
              <a:t>Triage the ticket, read the logs, run diagnostics, fix what it can, escalate the rest with context attached.</a:t>
            </a:r>
            <a:endParaRPr b="0" i="0" sz="1100" u="none" cap="none" strike="noStrike">
              <a:solidFill>
                <a:schemeClr val="dk1"/>
              </a:solidFill>
              <a:latin typeface="Calibri"/>
              <a:ea typeface="Calibri"/>
              <a:cs typeface="Calibri"/>
              <a:sym typeface="Calibri"/>
            </a:endParaRPr>
          </a:p>
        </p:txBody>
      </p:sp>
      <p:sp>
        <p:nvSpPr>
          <p:cNvPr id="259" name="Google Shape;259;p27"/>
          <p:cNvSpPr/>
          <p:nvPr/>
        </p:nvSpPr>
        <p:spPr>
          <a:xfrm>
            <a:off x="630936" y="3463290"/>
            <a:ext cx="288000" cy="288000"/>
          </a:xfrm>
          <a:prstGeom prst="ellipse">
            <a:avLst/>
          </a:prstGeom>
          <a:solidFill>
            <a:srgbClr val="000000"/>
          </a:solidFill>
          <a:ln cap="flat" cmpd="sng" w="9525">
            <a:solidFill>
              <a:srgbClr val="000000"/>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260" name="Google Shape;260;p27"/>
          <p:cNvSpPr/>
          <p:nvPr/>
        </p:nvSpPr>
        <p:spPr>
          <a:xfrm>
            <a:off x="630936" y="3463290"/>
            <a:ext cx="288000" cy="2880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000"/>
              <a:buFont typeface="Arial"/>
              <a:buNone/>
            </a:pPr>
            <a:r>
              <a:rPr b="1" i="0" lang="en" sz="1000" u="none" cap="none" strike="noStrike">
                <a:solidFill>
                  <a:srgbClr val="FFFFFF"/>
                </a:solidFill>
                <a:latin typeface="Arial"/>
                <a:ea typeface="Arial"/>
                <a:cs typeface="Arial"/>
                <a:sym typeface="Arial"/>
              </a:rPr>
              <a:t>4</a:t>
            </a:r>
            <a:endParaRPr b="0" i="0" sz="1000" u="none" cap="none" strike="noStrike">
              <a:solidFill>
                <a:schemeClr val="dk1"/>
              </a:solidFill>
              <a:latin typeface="Calibri"/>
              <a:ea typeface="Calibri"/>
              <a:cs typeface="Calibri"/>
              <a:sym typeface="Calibri"/>
            </a:endParaRPr>
          </a:p>
        </p:txBody>
      </p:sp>
      <p:sp>
        <p:nvSpPr>
          <p:cNvPr id="261" name="Google Shape;261;p27"/>
          <p:cNvSpPr/>
          <p:nvPr/>
        </p:nvSpPr>
        <p:spPr>
          <a:xfrm>
            <a:off x="1062990" y="3408426"/>
            <a:ext cx="7338300" cy="5349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0000"/>
              </a:buClr>
              <a:buSzPts val="1100"/>
              <a:buFont typeface="Arial"/>
              <a:buNone/>
            </a:pPr>
            <a:r>
              <a:rPr b="1" i="0" lang="en" sz="1100" u="none" cap="none" strike="noStrike">
                <a:solidFill>
                  <a:srgbClr val="000000"/>
                </a:solidFill>
                <a:latin typeface="Arial"/>
                <a:ea typeface="Arial"/>
                <a:cs typeface="Arial"/>
                <a:sym typeface="Arial"/>
              </a:rPr>
              <a:t>Public service delivery   </a:t>
            </a:r>
            <a:r>
              <a:rPr b="0" i="0" lang="en" sz="900" u="none" cap="none" strike="noStrike">
                <a:solidFill>
                  <a:srgbClr val="404040"/>
                </a:solidFill>
                <a:latin typeface="Arial"/>
                <a:ea typeface="Arial"/>
                <a:cs typeface="Arial"/>
                <a:sym typeface="Arial"/>
              </a:rPr>
              <a:t>Intake, document processing, eligibility checks and resource allocation — the queue work that eats civil servants' days.</a:t>
            </a:r>
            <a:endParaRPr b="0" i="0" sz="1100" u="none" cap="none" strike="noStrike">
              <a:solidFill>
                <a:schemeClr val="dk1"/>
              </a:solidFill>
              <a:latin typeface="Calibri"/>
              <a:ea typeface="Calibri"/>
              <a:cs typeface="Calibri"/>
              <a:sym typeface="Calibri"/>
            </a:endParaRPr>
          </a:p>
        </p:txBody>
      </p:sp>
      <p:sp>
        <p:nvSpPr>
          <p:cNvPr id="262" name="Google Shape;262;p27"/>
          <p:cNvSpPr/>
          <p:nvPr/>
        </p:nvSpPr>
        <p:spPr>
          <a:xfrm>
            <a:off x="480060" y="4025646"/>
            <a:ext cx="8160900" cy="630900"/>
          </a:xfrm>
          <a:prstGeom prst="roundRect">
            <a:avLst>
              <a:gd fmla="val 6522" name="adj"/>
            </a:avLst>
          </a:prstGeom>
          <a:solidFill>
            <a:srgbClr val="F2F2F2"/>
          </a:solidFill>
          <a:ln cap="flat" cmpd="sng" w="9525">
            <a:solidFill>
              <a:srgbClr val="F2F2F2"/>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263" name="Google Shape;263;p27"/>
          <p:cNvSpPr/>
          <p:nvPr/>
        </p:nvSpPr>
        <p:spPr>
          <a:xfrm>
            <a:off x="630936" y="4149090"/>
            <a:ext cx="288000" cy="288000"/>
          </a:xfrm>
          <a:prstGeom prst="ellipse">
            <a:avLst/>
          </a:prstGeom>
          <a:solidFill>
            <a:srgbClr val="000000"/>
          </a:solidFill>
          <a:ln cap="flat" cmpd="sng" w="9525">
            <a:solidFill>
              <a:srgbClr val="000000"/>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264" name="Google Shape;264;p27"/>
          <p:cNvSpPr/>
          <p:nvPr/>
        </p:nvSpPr>
        <p:spPr>
          <a:xfrm>
            <a:off x="630936" y="4149090"/>
            <a:ext cx="288000" cy="2880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000"/>
              <a:buFont typeface="Arial"/>
              <a:buNone/>
            </a:pPr>
            <a:r>
              <a:rPr b="1" i="0" lang="en" sz="1000" u="none" cap="none" strike="noStrike">
                <a:solidFill>
                  <a:srgbClr val="FFFFFF"/>
                </a:solidFill>
                <a:latin typeface="Arial"/>
                <a:ea typeface="Arial"/>
                <a:cs typeface="Arial"/>
                <a:sym typeface="Arial"/>
              </a:rPr>
              <a:t>5</a:t>
            </a:r>
            <a:endParaRPr b="0" i="0" sz="1000" u="none" cap="none" strike="noStrike">
              <a:solidFill>
                <a:schemeClr val="dk1"/>
              </a:solidFill>
              <a:latin typeface="Calibri"/>
              <a:ea typeface="Calibri"/>
              <a:cs typeface="Calibri"/>
              <a:sym typeface="Calibri"/>
            </a:endParaRPr>
          </a:p>
        </p:txBody>
      </p:sp>
      <p:sp>
        <p:nvSpPr>
          <p:cNvPr id="265" name="Google Shape;265;p27"/>
          <p:cNvSpPr/>
          <p:nvPr/>
        </p:nvSpPr>
        <p:spPr>
          <a:xfrm>
            <a:off x="1062990" y="4094226"/>
            <a:ext cx="7338300" cy="5349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0000"/>
              </a:buClr>
              <a:buSzPts val="1100"/>
              <a:buFont typeface="Arial"/>
              <a:buNone/>
            </a:pPr>
            <a:r>
              <a:rPr b="1" i="0" lang="en" sz="1100" u="none" cap="none" strike="noStrike">
                <a:solidFill>
                  <a:srgbClr val="000000"/>
                </a:solidFill>
                <a:latin typeface="Arial"/>
                <a:ea typeface="Arial"/>
                <a:cs typeface="Arial"/>
                <a:sym typeface="Arial"/>
              </a:rPr>
              <a:t>Supply chain and logistics   </a:t>
            </a:r>
            <a:r>
              <a:rPr b="0" i="0" lang="en" sz="900" u="none" cap="none" strike="noStrike">
                <a:solidFill>
                  <a:srgbClr val="404040"/>
                </a:solidFill>
                <a:latin typeface="Arial"/>
                <a:ea typeface="Arial"/>
                <a:cs typeface="Arial"/>
                <a:sym typeface="Arial"/>
              </a:rPr>
              <a:t>Watch inventory, shipping and vendor performance continuously; reroute before a delay becomes a shortage.</a:t>
            </a:r>
            <a:endParaRPr b="0" i="0" sz="1100" u="none" cap="none" strike="noStrike">
              <a:solidFill>
                <a:schemeClr val="dk1"/>
              </a:solidFill>
              <a:latin typeface="Calibri"/>
              <a:ea typeface="Calibri"/>
              <a:cs typeface="Calibri"/>
              <a:sym typeface="Calibri"/>
            </a:endParaRPr>
          </a:p>
        </p:txBody>
      </p:sp>
      <p:sp>
        <p:nvSpPr>
          <p:cNvPr id="266" name="Google Shape;266;p27"/>
          <p:cNvSpPr txBox="1"/>
          <p:nvPr/>
        </p:nvSpPr>
        <p:spPr>
          <a:xfrm>
            <a:off x="483825" y="2024650"/>
            <a:ext cx="8160900" cy="534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800">
              <a:solidFill>
                <a:schemeClr val="dk2"/>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271" name="Shape 271"/>
        <p:cNvGrpSpPr/>
        <p:nvPr/>
      </p:nvGrpSpPr>
      <p:grpSpPr>
        <a:xfrm>
          <a:off x="0" y="0"/>
          <a:ext cx="0" cy="0"/>
          <a:chOff x="0" y="0"/>
          <a:chExt cx="0" cy="0"/>
        </a:xfrm>
      </p:grpSpPr>
      <p:sp>
        <p:nvSpPr>
          <p:cNvPr id="272" name="Google Shape;272;p28"/>
          <p:cNvSpPr/>
          <p:nvPr/>
        </p:nvSpPr>
        <p:spPr>
          <a:xfrm>
            <a:off x="480060" y="377190"/>
            <a:ext cx="8160900" cy="1920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757575"/>
              </a:buClr>
              <a:buSzPts val="800"/>
              <a:buFont typeface="Arial"/>
              <a:buNone/>
            </a:pPr>
            <a:r>
              <a:rPr b="1" lang="en" sz="800">
                <a:solidFill>
                  <a:srgbClr val="757575"/>
                </a:solidFill>
              </a:rPr>
              <a:t>Ways agents can think</a:t>
            </a:r>
            <a:endParaRPr b="0" i="0" sz="800" u="none" cap="none" strike="noStrike">
              <a:solidFill>
                <a:schemeClr val="dk1"/>
              </a:solidFill>
              <a:latin typeface="Calibri"/>
              <a:ea typeface="Calibri"/>
              <a:cs typeface="Calibri"/>
              <a:sym typeface="Calibri"/>
            </a:endParaRPr>
          </a:p>
        </p:txBody>
      </p:sp>
      <p:sp>
        <p:nvSpPr>
          <p:cNvPr id="273" name="Google Shape;273;p28"/>
          <p:cNvSpPr/>
          <p:nvPr/>
        </p:nvSpPr>
        <p:spPr>
          <a:xfrm>
            <a:off x="480060" y="603504"/>
            <a:ext cx="8160900" cy="514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2400"/>
              <a:buFont typeface="Arial"/>
              <a:buNone/>
            </a:pPr>
            <a:r>
              <a:rPr b="1" lang="en" sz="2400"/>
              <a:t>Reasoning Paradigms</a:t>
            </a:r>
            <a:endParaRPr b="0" i="0" sz="2400" u="none" cap="none" strike="noStrike">
              <a:solidFill>
                <a:schemeClr val="dk1"/>
              </a:solidFill>
              <a:latin typeface="Calibri"/>
              <a:ea typeface="Calibri"/>
              <a:cs typeface="Calibri"/>
              <a:sym typeface="Calibri"/>
            </a:endParaRPr>
          </a:p>
        </p:txBody>
      </p:sp>
      <p:sp>
        <p:nvSpPr>
          <p:cNvPr id="274" name="Google Shape;274;p28"/>
          <p:cNvSpPr/>
          <p:nvPr/>
        </p:nvSpPr>
        <p:spPr>
          <a:xfrm>
            <a:off x="480060" y="1337310"/>
            <a:ext cx="4114800" cy="2400300"/>
          </a:xfrm>
          <a:prstGeom prst="roundRect">
            <a:avLst>
              <a:gd fmla="val 1714" name="adj"/>
            </a:avLst>
          </a:prstGeom>
          <a:solidFill>
            <a:srgbClr val="F2F2F2"/>
          </a:solidFill>
          <a:ln cap="flat" cmpd="sng" w="9525">
            <a:solidFill>
              <a:srgbClr val="F2F2F2"/>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275" name="Google Shape;275;p28"/>
          <p:cNvSpPr/>
          <p:nvPr/>
        </p:nvSpPr>
        <p:spPr>
          <a:xfrm>
            <a:off x="720090" y="1508760"/>
            <a:ext cx="3634500" cy="3087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0000"/>
              </a:buClr>
              <a:buSzPts val="1700"/>
              <a:buFont typeface="Arial"/>
              <a:buNone/>
            </a:pPr>
            <a:r>
              <a:rPr b="1" i="0" lang="en" sz="1700" u="none" cap="none" strike="noStrike">
                <a:solidFill>
                  <a:srgbClr val="000000"/>
                </a:solidFill>
                <a:latin typeface="Arial"/>
                <a:ea typeface="Arial"/>
                <a:cs typeface="Arial"/>
                <a:sym typeface="Arial"/>
              </a:rPr>
              <a:t>ReAct</a:t>
            </a:r>
            <a:endParaRPr b="0" i="0" sz="1700" u="none" cap="none" strike="noStrike">
              <a:solidFill>
                <a:schemeClr val="dk1"/>
              </a:solidFill>
              <a:latin typeface="Calibri"/>
              <a:ea typeface="Calibri"/>
              <a:cs typeface="Calibri"/>
              <a:sym typeface="Calibri"/>
            </a:endParaRPr>
          </a:p>
        </p:txBody>
      </p:sp>
      <p:sp>
        <p:nvSpPr>
          <p:cNvPr id="276" name="Google Shape;276;p28"/>
          <p:cNvSpPr/>
          <p:nvPr/>
        </p:nvSpPr>
        <p:spPr>
          <a:xfrm>
            <a:off x="720090" y="1817370"/>
            <a:ext cx="3634500" cy="2193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757575"/>
              </a:buClr>
              <a:buSzPts val="900"/>
              <a:buFont typeface="Arial"/>
              <a:buNone/>
            </a:pPr>
            <a:r>
              <a:rPr b="0" i="1" lang="en" sz="900" u="none" cap="none" strike="noStrike">
                <a:solidFill>
                  <a:srgbClr val="757575"/>
                </a:solidFill>
                <a:latin typeface="Arial"/>
                <a:ea typeface="Arial"/>
                <a:cs typeface="Arial"/>
                <a:sym typeface="Arial"/>
              </a:rPr>
              <a:t>Reason and act, in a loop</a:t>
            </a:r>
            <a:endParaRPr b="0" i="0" sz="900" u="none" cap="none" strike="noStrike">
              <a:solidFill>
                <a:schemeClr val="dk1"/>
              </a:solidFill>
              <a:latin typeface="Calibri"/>
              <a:ea typeface="Calibri"/>
              <a:cs typeface="Calibri"/>
              <a:sym typeface="Calibri"/>
            </a:endParaRPr>
          </a:p>
        </p:txBody>
      </p:sp>
      <p:sp>
        <p:nvSpPr>
          <p:cNvPr id="277" name="Google Shape;277;p28"/>
          <p:cNvSpPr/>
          <p:nvPr/>
        </p:nvSpPr>
        <p:spPr>
          <a:xfrm>
            <a:off x="720090" y="2160270"/>
            <a:ext cx="3634500" cy="1509000"/>
          </a:xfrm>
          <a:prstGeom prst="rect">
            <a:avLst/>
          </a:prstGeom>
          <a:noFill/>
          <a:ln>
            <a:noFill/>
          </a:ln>
        </p:spPr>
        <p:txBody>
          <a:bodyPr anchorCtr="0" anchor="t" bIns="0" lIns="0" spcFirstLastPara="1" rIns="0" wrap="square" tIns="0">
            <a:noAutofit/>
          </a:bodyPr>
          <a:lstStyle/>
          <a:p>
            <a:pPr indent="-254000" lvl="0" marL="254000" marR="0" rtl="0" algn="l">
              <a:spcBef>
                <a:spcPts val="0"/>
              </a:spcBef>
              <a:spcAft>
                <a:spcPts val="0"/>
              </a:spcAft>
              <a:buClr>
                <a:srgbClr val="404040"/>
              </a:buClr>
              <a:buSzPts val="1000"/>
              <a:buFont typeface="Arial"/>
              <a:buChar char="•"/>
            </a:pPr>
            <a:r>
              <a:rPr b="0" i="0" lang="en" sz="1000" u="none" cap="none" strike="noStrike">
                <a:solidFill>
                  <a:srgbClr val="404040"/>
                </a:solidFill>
                <a:latin typeface="Arial"/>
                <a:ea typeface="Arial"/>
                <a:cs typeface="Arial"/>
                <a:sym typeface="Arial"/>
              </a:rPr>
              <a:t>Think → Act → Observe, then think again</a:t>
            </a:r>
            <a:endParaRPr b="0" i="0" sz="1000" u="none" cap="none" strike="noStrike">
              <a:solidFill>
                <a:schemeClr val="dk1"/>
              </a:solidFill>
              <a:latin typeface="Calibri"/>
              <a:ea typeface="Calibri"/>
              <a:cs typeface="Calibri"/>
              <a:sym typeface="Calibri"/>
            </a:endParaRPr>
          </a:p>
          <a:p>
            <a:pPr indent="-254000" lvl="0" marL="254000" marR="0" rtl="0" algn="l">
              <a:spcBef>
                <a:spcPts val="700"/>
              </a:spcBef>
              <a:spcAft>
                <a:spcPts val="0"/>
              </a:spcAft>
              <a:buClr>
                <a:srgbClr val="404040"/>
              </a:buClr>
              <a:buSzPts val="1000"/>
              <a:buFont typeface="Arial"/>
              <a:buChar char="•"/>
            </a:pPr>
            <a:r>
              <a:rPr b="0" i="0" lang="en" sz="1000" u="none" cap="none" strike="noStrike">
                <a:solidFill>
                  <a:srgbClr val="404040"/>
                </a:solidFill>
                <a:latin typeface="Arial"/>
                <a:ea typeface="Arial"/>
                <a:cs typeface="Arial"/>
                <a:sym typeface="Arial"/>
              </a:rPr>
              <a:t>Decides the next tool after seeing the last result</a:t>
            </a:r>
            <a:endParaRPr b="0" i="0" sz="1000" u="none" cap="none" strike="noStrike">
              <a:solidFill>
                <a:schemeClr val="dk1"/>
              </a:solidFill>
              <a:latin typeface="Calibri"/>
              <a:ea typeface="Calibri"/>
              <a:cs typeface="Calibri"/>
              <a:sym typeface="Calibri"/>
            </a:endParaRPr>
          </a:p>
          <a:p>
            <a:pPr indent="-254000" lvl="0" marL="254000" marR="0" rtl="0" algn="l">
              <a:spcBef>
                <a:spcPts val="700"/>
              </a:spcBef>
              <a:spcAft>
                <a:spcPts val="0"/>
              </a:spcAft>
              <a:buClr>
                <a:srgbClr val="404040"/>
              </a:buClr>
              <a:buSzPts val="1000"/>
              <a:buFont typeface="Arial"/>
              <a:buChar char="•"/>
            </a:pPr>
            <a:r>
              <a:rPr b="0" i="0" lang="en" sz="1000" u="none" cap="none" strike="noStrike">
                <a:solidFill>
                  <a:srgbClr val="404040"/>
                </a:solidFill>
                <a:latin typeface="Arial"/>
                <a:ea typeface="Arial"/>
                <a:cs typeface="Arial"/>
                <a:sym typeface="Arial"/>
              </a:rPr>
              <a:t>Adapts well when the path is unknown</a:t>
            </a:r>
            <a:endParaRPr b="0" i="0" sz="1000" u="none" cap="none" strike="noStrike">
              <a:solidFill>
                <a:schemeClr val="dk1"/>
              </a:solidFill>
              <a:latin typeface="Calibri"/>
              <a:ea typeface="Calibri"/>
              <a:cs typeface="Calibri"/>
              <a:sym typeface="Calibri"/>
            </a:endParaRPr>
          </a:p>
          <a:p>
            <a:pPr indent="-254000" lvl="0" marL="254000" marR="0" rtl="0" algn="l">
              <a:spcBef>
                <a:spcPts val="700"/>
              </a:spcBef>
              <a:spcAft>
                <a:spcPts val="0"/>
              </a:spcAft>
              <a:buClr>
                <a:srgbClr val="404040"/>
              </a:buClr>
              <a:buSzPts val="1000"/>
              <a:buFont typeface="Arial"/>
              <a:buChar char="•"/>
            </a:pPr>
            <a:r>
              <a:rPr b="0" i="0" lang="en" sz="1000" u="none" cap="none" strike="noStrike">
                <a:solidFill>
                  <a:srgbClr val="404040"/>
                </a:solidFill>
                <a:latin typeface="Arial"/>
                <a:ea typeface="Arial"/>
                <a:cs typeface="Arial"/>
                <a:sym typeface="Arial"/>
              </a:rPr>
              <a:t>Verbose: more tokens, more latency, more cost</a:t>
            </a:r>
            <a:endParaRPr b="0" i="0" sz="1000" u="none" cap="none" strike="noStrike">
              <a:solidFill>
                <a:schemeClr val="dk1"/>
              </a:solidFill>
              <a:latin typeface="Calibri"/>
              <a:ea typeface="Calibri"/>
              <a:cs typeface="Calibri"/>
              <a:sym typeface="Calibri"/>
            </a:endParaRPr>
          </a:p>
        </p:txBody>
      </p:sp>
      <p:sp>
        <p:nvSpPr>
          <p:cNvPr id="278" name="Google Shape;278;p28"/>
          <p:cNvSpPr/>
          <p:nvPr/>
        </p:nvSpPr>
        <p:spPr>
          <a:xfrm>
            <a:off x="4766310" y="1337310"/>
            <a:ext cx="4114800" cy="2400300"/>
          </a:xfrm>
          <a:prstGeom prst="roundRect">
            <a:avLst>
              <a:gd fmla="val 1714" name="adj"/>
            </a:avLst>
          </a:prstGeom>
          <a:solidFill>
            <a:srgbClr val="F2F2F2"/>
          </a:solidFill>
          <a:ln cap="flat" cmpd="sng" w="9525">
            <a:solidFill>
              <a:srgbClr val="F2F2F2"/>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279" name="Google Shape;279;p28"/>
          <p:cNvSpPr/>
          <p:nvPr/>
        </p:nvSpPr>
        <p:spPr>
          <a:xfrm>
            <a:off x="5006340" y="1508760"/>
            <a:ext cx="3634500" cy="3087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0000"/>
              </a:buClr>
              <a:buSzPts val="1700"/>
              <a:buFont typeface="Arial"/>
              <a:buNone/>
            </a:pPr>
            <a:r>
              <a:rPr b="1" i="0" lang="en" sz="1700" u="none" cap="none" strike="noStrike">
                <a:solidFill>
                  <a:srgbClr val="000000"/>
                </a:solidFill>
                <a:latin typeface="Arial"/>
                <a:ea typeface="Arial"/>
                <a:cs typeface="Arial"/>
                <a:sym typeface="Arial"/>
              </a:rPr>
              <a:t>ReWOO</a:t>
            </a:r>
            <a:endParaRPr b="0" i="0" sz="1700" u="none" cap="none" strike="noStrike">
              <a:solidFill>
                <a:schemeClr val="dk1"/>
              </a:solidFill>
              <a:latin typeface="Calibri"/>
              <a:ea typeface="Calibri"/>
              <a:cs typeface="Calibri"/>
              <a:sym typeface="Calibri"/>
            </a:endParaRPr>
          </a:p>
        </p:txBody>
      </p:sp>
      <p:sp>
        <p:nvSpPr>
          <p:cNvPr id="280" name="Google Shape;280;p28"/>
          <p:cNvSpPr/>
          <p:nvPr/>
        </p:nvSpPr>
        <p:spPr>
          <a:xfrm>
            <a:off x="5006340" y="1817370"/>
            <a:ext cx="3634500" cy="2193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757575"/>
              </a:buClr>
              <a:buSzPts val="900"/>
              <a:buFont typeface="Arial"/>
              <a:buNone/>
            </a:pPr>
            <a:r>
              <a:rPr b="0" i="1" lang="en" sz="900" u="none" cap="none" strike="noStrike">
                <a:solidFill>
                  <a:srgbClr val="757575"/>
                </a:solidFill>
                <a:latin typeface="Arial"/>
                <a:ea typeface="Arial"/>
                <a:cs typeface="Arial"/>
                <a:sym typeface="Arial"/>
              </a:rPr>
              <a:t>Reason without observation</a:t>
            </a:r>
            <a:endParaRPr b="0" i="0" sz="900" u="none" cap="none" strike="noStrike">
              <a:solidFill>
                <a:schemeClr val="dk1"/>
              </a:solidFill>
              <a:latin typeface="Calibri"/>
              <a:ea typeface="Calibri"/>
              <a:cs typeface="Calibri"/>
              <a:sym typeface="Calibri"/>
            </a:endParaRPr>
          </a:p>
        </p:txBody>
      </p:sp>
      <p:sp>
        <p:nvSpPr>
          <p:cNvPr id="281" name="Google Shape;281;p28"/>
          <p:cNvSpPr/>
          <p:nvPr/>
        </p:nvSpPr>
        <p:spPr>
          <a:xfrm>
            <a:off x="5006340" y="2160270"/>
            <a:ext cx="3634500" cy="1509000"/>
          </a:xfrm>
          <a:prstGeom prst="rect">
            <a:avLst/>
          </a:prstGeom>
          <a:noFill/>
          <a:ln>
            <a:noFill/>
          </a:ln>
        </p:spPr>
        <p:txBody>
          <a:bodyPr anchorCtr="0" anchor="t" bIns="0" lIns="0" spcFirstLastPara="1" rIns="0" wrap="square" tIns="0">
            <a:noAutofit/>
          </a:bodyPr>
          <a:lstStyle/>
          <a:p>
            <a:pPr indent="-254000" lvl="0" marL="254000" marR="0" rtl="0" algn="l">
              <a:spcBef>
                <a:spcPts val="0"/>
              </a:spcBef>
              <a:spcAft>
                <a:spcPts val="0"/>
              </a:spcAft>
              <a:buClr>
                <a:srgbClr val="404040"/>
              </a:buClr>
              <a:buSzPts val="1000"/>
              <a:buFont typeface="Arial"/>
              <a:buChar char="•"/>
            </a:pPr>
            <a:r>
              <a:rPr b="0" i="0" lang="en" sz="1000" u="none" cap="none" strike="noStrike">
                <a:solidFill>
                  <a:srgbClr val="404040"/>
                </a:solidFill>
                <a:latin typeface="Arial"/>
                <a:ea typeface="Arial"/>
                <a:cs typeface="Arial"/>
                <a:sym typeface="Arial"/>
              </a:rPr>
              <a:t>Plans every step upfront, then executes</a:t>
            </a:r>
            <a:endParaRPr b="0" i="0" sz="1000" u="none" cap="none" strike="noStrike">
              <a:solidFill>
                <a:schemeClr val="dk1"/>
              </a:solidFill>
              <a:latin typeface="Calibri"/>
              <a:ea typeface="Calibri"/>
              <a:cs typeface="Calibri"/>
              <a:sym typeface="Calibri"/>
            </a:endParaRPr>
          </a:p>
          <a:p>
            <a:pPr indent="-254000" lvl="0" marL="254000" marR="0" rtl="0" algn="l">
              <a:spcBef>
                <a:spcPts val="700"/>
              </a:spcBef>
              <a:spcAft>
                <a:spcPts val="0"/>
              </a:spcAft>
              <a:buClr>
                <a:srgbClr val="404040"/>
              </a:buClr>
              <a:buSzPts val="1000"/>
              <a:buFont typeface="Arial"/>
              <a:buChar char="•"/>
            </a:pPr>
            <a:r>
              <a:rPr b="0" i="0" lang="en" sz="1000" u="none" cap="none" strike="noStrike">
                <a:solidFill>
                  <a:srgbClr val="404040"/>
                </a:solidFill>
                <a:latin typeface="Arial"/>
                <a:ea typeface="Arial"/>
                <a:cs typeface="Arial"/>
                <a:sym typeface="Arial"/>
              </a:rPr>
              <a:t>The user can approve the plan before it runs</a:t>
            </a:r>
            <a:endParaRPr b="0" i="0" sz="1000" u="none" cap="none" strike="noStrike">
              <a:solidFill>
                <a:schemeClr val="dk1"/>
              </a:solidFill>
              <a:latin typeface="Calibri"/>
              <a:ea typeface="Calibri"/>
              <a:cs typeface="Calibri"/>
              <a:sym typeface="Calibri"/>
            </a:endParaRPr>
          </a:p>
          <a:p>
            <a:pPr indent="-254000" lvl="0" marL="254000" marR="0" rtl="0" algn="l">
              <a:spcBef>
                <a:spcPts val="700"/>
              </a:spcBef>
              <a:spcAft>
                <a:spcPts val="0"/>
              </a:spcAft>
              <a:buClr>
                <a:srgbClr val="404040"/>
              </a:buClr>
              <a:buSzPts val="1000"/>
              <a:buFont typeface="Arial"/>
              <a:buChar char="•"/>
            </a:pPr>
            <a:r>
              <a:rPr b="0" i="0" lang="en" sz="1000" u="none" cap="none" strike="noStrike">
                <a:solidFill>
                  <a:srgbClr val="404040"/>
                </a:solidFill>
                <a:latin typeface="Arial"/>
                <a:ea typeface="Arial"/>
                <a:cs typeface="Arial"/>
                <a:sym typeface="Arial"/>
              </a:rPr>
              <a:t>Avoids redundant tool calls; far cheaper</a:t>
            </a:r>
            <a:endParaRPr b="0" i="0" sz="1000" u="none" cap="none" strike="noStrike">
              <a:solidFill>
                <a:schemeClr val="dk1"/>
              </a:solidFill>
              <a:latin typeface="Calibri"/>
              <a:ea typeface="Calibri"/>
              <a:cs typeface="Calibri"/>
              <a:sym typeface="Calibri"/>
            </a:endParaRPr>
          </a:p>
          <a:p>
            <a:pPr indent="-254000" lvl="0" marL="254000" marR="0" rtl="0" algn="l">
              <a:spcBef>
                <a:spcPts val="700"/>
              </a:spcBef>
              <a:spcAft>
                <a:spcPts val="0"/>
              </a:spcAft>
              <a:buClr>
                <a:srgbClr val="404040"/>
              </a:buClr>
              <a:buSzPts val="1000"/>
              <a:buFont typeface="Arial"/>
              <a:buChar char="•"/>
            </a:pPr>
            <a:r>
              <a:rPr b="0" i="0" lang="en" sz="1000" u="none" cap="none" strike="noStrike">
                <a:solidFill>
                  <a:srgbClr val="404040"/>
                </a:solidFill>
                <a:latin typeface="Arial"/>
                <a:ea typeface="Arial"/>
                <a:cs typeface="Arial"/>
                <a:sym typeface="Arial"/>
              </a:rPr>
              <a:t>Less able to recover when reality surprises it</a:t>
            </a:r>
            <a:endParaRPr b="0" i="0" sz="1000" u="none" cap="none" strike="noStrike">
              <a:solidFill>
                <a:schemeClr val="dk1"/>
              </a:solidFill>
              <a:latin typeface="Calibri"/>
              <a:ea typeface="Calibri"/>
              <a:cs typeface="Calibri"/>
              <a:sym typeface="Calibri"/>
            </a:endParaRPr>
          </a:p>
        </p:txBody>
      </p:sp>
      <p:sp>
        <p:nvSpPr>
          <p:cNvPr id="282" name="Google Shape;282;p28"/>
          <p:cNvSpPr/>
          <p:nvPr/>
        </p:nvSpPr>
        <p:spPr>
          <a:xfrm>
            <a:off x="754380" y="4046220"/>
            <a:ext cx="7612500" cy="3771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1100"/>
              <a:buFont typeface="Arial"/>
              <a:buNone/>
            </a:pPr>
            <a:r>
              <a:rPr b="1" i="0" lang="en" sz="1100" u="none" cap="none" strike="noStrike">
                <a:solidFill>
                  <a:srgbClr val="FFFFFF"/>
                </a:solidFill>
                <a:latin typeface="Arial"/>
                <a:ea typeface="Arial"/>
                <a:cs typeface="Arial"/>
                <a:sym typeface="Arial"/>
              </a:rPr>
              <a:t>When money moves, plan first. A user should be able to see and approve the plan before a single cedi is touched.</a:t>
            </a:r>
            <a:endParaRPr b="0" i="0" sz="1100" u="none" cap="none" strike="noStrike">
              <a:solidFill>
                <a:schemeClr val="dk1"/>
              </a:solidFill>
              <a:latin typeface="Calibri"/>
              <a:ea typeface="Calibri"/>
              <a:cs typeface="Calibri"/>
              <a:sym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6" name="Shape 286"/>
        <p:cNvGrpSpPr/>
        <p:nvPr/>
      </p:nvGrpSpPr>
      <p:grpSpPr>
        <a:xfrm>
          <a:off x="0" y="0"/>
          <a:ext cx="0" cy="0"/>
          <a:chOff x="0" y="0"/>
          <a:chExt cx="0" cy="0"/>
        </a:xfrm>
      </p:grpSpPr>
      <p:sp>
        <p:nvSpPr>
          <p:cNvPr id="287" name="Google Shape;287;p29"/>
          <p:cNvSpPr txBox="1"/>
          <p:nvPr/>
        </p:nvSpPr>
        <p:spPr>
          <a:xfrm>
            <a:off x="2498675" y="1823550"/>
            <a:ext cx="4008900" cy="646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3000">
                <a:solidFill>
                  <a:schemeClr val="dk1"/>
                </a:solidFill>
              </a:rPr>
              <a:t>CASE STUDY</a:t>
            </a:r>
            <a:endParaRPr b="1" sz="3000">
              <a:solidFill>
                <a:schemeClr val="dk1"/>
              </a:solidFill>
            </a:endParaRPr>
          </a:p>
        </p:txBody>
      </p:sp>
      <p:sp>
        <p:nvSpPr>
          <p:cNvPr id="288" name="Google Shape;288;p29"/>
          <p:cNvSpPr txBox="1"/>
          <p:nvPr/>
        </p:nvSpPr>
        <p:spPr>
          <a:xfrm>
            <a:off x="1989900" y="2571750"/>
            <a:ext cx="5164200" cy="384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300">
                <a:solidFill>
                  <a:schemeClr val="dk2"/>
                </a:solidFill>
              </a:rPr>
              <a:t>Accessible public service application agent</a:t>
            </a:r>
            <a:endParaRPr sz="1300">
              <a:solidFill>
                <a:schemeClr val="dk2"/>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293" name="Shape 293"/>
        <p:cNvGrpSpPr/>
        <p:nvPr/>
      </p:nvGrpSpPr>
      <p:grpSpPr>
        <a:xfrm>
          <a:off x="0" y="0"/>
          <a:ext cx="0" cy="0"/>
          <a:chOff x="0" y="0"/>
          <a:chExt cx="0" cy="0"/>
        </a:xfrm>
      </p:grpSpPr>
      <p:sp>
        <p:nvSpPr>
          <p:cNvPr id="294" name="Google Shape;294;p30"/>
          <p:cNvSpPr/>
          <p:nvPr/>
        </p:nvSpPr>
        <p:spPr>
          <a:xfrm>
            <a:off x="100435" y="64540"/>
            <a:ext cx="8160900" cy="1920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757575"/>
              </a:buClr>
              <a:buSzPts val="800"/>
              <a:buFont typeface="Arial"/>
              <a:buNone/>
            </a:pPr>
            <a:r>
              <a:rPr b="1" i="0" lang="en" sz="600" u="none" cap="none" strike="noStrike">
                <a:solidFill>
                  <a:srgbClr val="757575"/>
                </a:solidFill>
                <a:latin typeface="Arial"/>
                <a:ea typeface="Arial"/>
                <a:cs typeface="Arial"/>
                <a:sym typeface="Arial"/>
              </a:rPr>
              <a:t>CASE STUDY</a:t>
            </a:r>
            <a:endParaRPr b="0" i="0" sz="600" u="none" cap="none" strike="noStrike">
              <a:solidFill>
                <a:schemeClr val="dk1"/>
              </a:solidFill>
              <a:latin typeface="Calibri"/>
              <a:ea typeface="Calibri"/>
              <a:cs typeface="Calibri"/>
              <a:sym typeface="Calibri"/>
            </a:endParaRPr>
          </a:p>
        </p:txBody>
      </p:sp>
      <p:sp>
        <p:nvSpPr>
          <p:cNvPr id="295" name="Google Shape;295;p30"/>
          <p:cNvSpPr/>
          <p:nvPr/>
        </p:nvSpPr>
        <p:spPr>
          <a:xfrm>
            <a:off x="100425" y="342425"/>
            <a:ext cx="8649300" cy="342900"/>
          </a:xfrm>
          <a:prstGeom prst="rect">
            <a:avLst/>
          </a:prstGeom>
          <a:noFill/>
          <a:ln>
            <a:noFill/>
          </a:ln>
        </p:spPr>
        <p:txBody>
          <a:bodyPr anchorCtr="0" anchor="ctr" bIns="0" lIns="0" spcFirstLastPara="1" rIns="0" wrap="square" tIns="0">
            <a:noAutofit/>
          </a:bodyPr>
          <a:lstStyle/>
          <a:p>
            <a:pPr indent="0" lvl="0" marL="0" marR="0" rtl="0" algn="l">
              <a:lnSpc>
                <a:spcPct val="115000"/>
              </a:lnSpc>
              <a:spcBef>
                <a:spcPts val="0"/>
              </a:spcBef>
              <a:spcAft>
                <a:spcPts val="0"/>
              </a:spcAft>
              <a:buClr>
                <a:srgbClr val="000000"/>
              </a:buClr>
              <a:buSzPts val="3200"/>
              <a:buFont typeface="Arial"/>
              <a:buNone/>
            </a:pPr>
            <a:r>
              <a:rPr b="1" lang="en" sz="2000"/>
              <a:t>Akosua needs to complete a financial service application</a:t>
            </a:r>
            <a:endParaRPr b="0" i="0" sz="2000" u="none" cap="none" strike="noStrike">
              <a:solidFill>
                <a:schemeClr val="dk1"/>
              </a:solidFill>
              <a:latin typeface="Calibri"/>
              <a:ea typeface="Calibri"/>
              <a:cs typeface="Calibri"/>
              <a:sym typeface="Calibri"/>
            </a:endParaRPr>
          </a:p>
        </p:txBody>
      </p:sp>
      <p:sp>
        <p:nvSpPr>
          <p:cNvPr id="296" name="Google Shape;296;p30"/>
          <p:cNvSpPr txBox="1"/>
          <p:nvPr/>
        </p:nvSpPr>
        <p:spPr>
          <a:xfrm>
            <a:off x="100425" y="610375"/>
            <a:ext cx="8121000" cy="338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000">
                <a:solidFill>
                  <a:schemeClr val="dk2"/>
                </a:solidFill>
              </a:rPr>
              <a:t>She is blind, primarily speaks twi and the service was designed around English text and visual navigation</a:t>
            </a:r>
            <a:endParaRPr sz="1000">
              <a:solidFill>
                <a:schemeClr val="dk2"/>
              </a:solidFill>
            </a:endParaRPr>
          </a:p>
        </p:txBody>
      </p:sp>
      <p:sp>
        <p:nvSpPr>
          <p:cNvPr id="297" name="Google Shape;297;p30"/>
          <p:cNvSpPr txBox="1"/>
          <p:nvPr/>
        </p:nvSpPr>
        <p:spPr>
          <a:xfrm>
            <a:off x="163750" y="2042925"/>
            <a:ext cx="5104200" cy="354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100">
                <a:solidFill>
                  <a:srgbClr val="757575"/>
                </a:solidFill>
              </a:rPr>
              <a:t>The Goal is not just Answer Akosua</a:t>
            </a:r>
            <a:endParaRPr sz="1100">
              <a:solidFill>
                <a:srgbClr val="757575"/>
              </a:solidFill>
            </a:endParaRPr>
          </a:p>
        </p:txBody>
      </p:sp>
      <p:sp>
        <p:nvSpPr>
          <p:cNvPr id="298" name="Google Shape;298;p30"/>
          <p:cNvSpPr txBox="1"/>
          <p:nvPr/>
        </p:nvSpPr>
        <p:spPr>
          <a:xfrm>
            <a:off x="100425" y="1488800"/>
            <a:ext cx="8649300" cy="55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400">
                <a:solidFill>
                  <a:schemeClr val="dk1"/>
                </a:solidFill>
              </a:rPr>
              <a:t>The Goal is to help Akosua completes the task safely</a:t>
            </a:r>
            <a:endParaRPr b="1" sz="2400">
              <a:solidFill>
                <a:schemeClr val="dk1"/>
              </a:solidFill>
            </a:endParaRPr>
          </a:p>
        </p:txBody>
      </p:sp>
      <p:sp>
        <p:nvSpPr>
          <p:cNvPr id="299" name="Google Shape;299;p30"/>
          <p:cNvSpPr txBox="1"/>
          <p:nvPr/>
        </p:nvSpPr>
        <p:spPr>
          <a:xfrm>
            <a:off x="163750" y="3275175"/>
            <a:ext cx="7369200" cy="738900"/>
          </a:xfrm>
          <a:prstGeom prst="rect">
            <a:avLst/>
          </a:prstGeom>
          <a:solidFill>
            <a:srgbClr val="E0E0E0"/>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rgbClr val="757575"/>
                </a:solidFill>
              </a:rPr>
              <a:t>Computer Vision helps the system perceive, Agentic AI helps the system decide and act</a:t>
            </a:r>
            <a:endParaRPr sz="1800">
              <a:solidFill>
                <a:srgbClr val="757575"/>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304" name="Shape 304"/>
        <p:cNvGrpSpPr/>
        <p:nvPr/>
      </p:nvGrpSpPr>
      <p:grpSpPr>
        <a:xfrm>
          <a:off x="0" y="0"/>
          <a:ext cx="0" cy="0"/>
          <a:chOff x="0" y="0"/>
          <a:chExt cx="0" cy="0"/>
        </a:xfrm>
      </p:grpSpPr>
      <p:sp>
        <p:nvSpPr>
          <p:cNvPr id="305" name="Google Shape;305;p31"/>
          <p:cNvSpPr/>
          <p:nvPr/>
        </p:nvSpPr>
        <p:spPr>
          <a:xfrm>
            <a:off x="100435" y="131540"/>
            <a:ext cx="8160900" cy="1920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757575"/>
              </a:buClr>
              <a:buSzPts val="800"/>
              <a:buFont typeface="Arial"/>
              <a:buNone/>
            </a:pPr>
            <a:r>
              <a:rPr b="1" i="0" lang="en" sz="800" u="none" cap="none" strike="noStrike">
                <a:solidFill>
                  <a:srgbClr val="757575"/>
                </a:solidFill>
                <a:latin typeface="Arial"/>
                <a:ea typeface="Arial"/>
                <a:cs typeface="Arial"/>
                <a:sym typeface="Arial"/>
              </a:rPr>
              <a:t>THE PROBLEM</a:t>
            </a:r>
            <a:r>
              <a:rPr b="1" lang="en" sz="800">
                <a:solidFill>
                  <a:srgbClr val="757575"/>
                </a:solidFill>
              </a:rPr>
              <a:t> OVERVIEW</a:t>
            </a:r>
            <a:endParaRPr b="0" i="0" sz="800" u="none" cap="none" strike="noStrike">
              <a:solidFill>
                <a:schemeClr val="dk1"/>
              </a:solidFill>
              <a:latin typeface="Calibri"/>
              <a:ea typeface="Calibri"/>
              <a:cs typeface="Calibri"/>
              <a:sym typeface="Calibri"/>
            </a:endParaRPr>
          </a:p>
        </p:txBody>
      </p:sp>
      <p:sp>
        <p:nvSpPr>
          <p:cNvPr id="306" name="Google Shape;306;p31"/>
          <p:cNvSpPr/>
          <p:nvPr/>
        </p:nvSpPr>
        <p:spPr>
          <a:xfrm>
            <a:off x="100435" y="484429"/>
            <a:ext cx="8160900" cy="514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2400"/>
              <a:buFont typeface="Arial"/>
              <a:buNone/>
            </a:pPr>
            <a:r>
              <a:rPr b="1" i="0" lang="en" sz="2400" u="none" cap="none" strike="noStrike">
                <a:solidFill>
                  <a:srgbClr val="000000"/>
                </a:solidFill>
                <a:latin typeface="Arial"/>
                <a:ea typeface="Arial"/>
                <a:cs typeface="Arial"/>
                <a:sym typeface="Arial"/>
              </a:rPr>
              <a:t>Where th</a:t>
            </a:r>
            <a:r>
              <a:rPr b="1" lang="en" sz="2400"/>
              <a:t>e difficulty actually is</a:t>
            </a:r>
            <a:endParaRPr b="0" i="0" sz="2400" u="none" cap="none" strike="noStrike">
              <a:solidFill>
                <a:schemeClr val="dk1"/>
              </a:solidFill>
              <a:latin typeface="Calibri"/>
              <a:ea typeface="Calibri"/>
              <a:cs typeface="Calibri"/>
              <a:sym typeface="Calibri"/>
            </a:endParaRPr>
          </a:p>
        </p:txBody>
      </p:sp>
      <p:sp>
        <p:nvSpPr>
          <p:cNvPr id="307" name="Google Shape;307;p31"/>
          <p:cNvSpPr/>
          <p:nvPr/>
        </p:nvSpPr>
        <p:spPr>
          <a:xfrm>
            <a:off x="130210" y="998921"/>
            <a:ext cx="8160900" cy="630900"/>
          </a:xfrm>
          <a:prstGeom prst="roundRect">
            <a:avLst>
              <a:gd fmla="val 6522" name="adj"/>
            </a:avLst>
          </a:prstGeom>
          <a:solidFill>
            <a:srgbClr val="F2F2F2"/>
          </a:solidFill>
          <a:ln cap="flat" cmpd="sng" w="9525">
            <a:solidFill>
              <a:srgbClr val="F2F2F2"/>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rPr b="1" lang="en"/>
              <a:t>Language</a:t>
            </a:r>
            <a:endParaRPr b="1"/>
          </a:p>
          <a:p>
            <a:pPr indent="0" lvl="0" marL="0" rtl="0" algn="l">
              <a:spcBef>
                <a:spcPts val="0"/>
              </a:spcBef>
              <a:spcAft>
                <a:spcPts val="0"/>
              </a:spcAft>
              <a:buNone/>
            </a:pPr>
            <a:r>
              <a:rPr lang="en" sz="1200">
                <a:solidFill>
                  <a:srgbClr val="757575"/>
                </a:solidFill>
              </a:rPr>
              <a:t>Akosua explains the problem in Twi; the service is in English</a:t>
            </a:r>
            <a:endParaRPr sz="1200">
              <a:solidFill>
                <a:srgbClr val="757575"/>
              </a:solidFill>
            </a:endParaRPr>
          </a:p>
        </p:txBody>
      </p:sp>
      <p:sp>
        <p:nvSpPr>
          <p:cNvPr id="308" name="Google Shape;308;p31"/>
          <p:cNvSpPr/>
          <p:nvPr/>
        </p:nvSpPr>
        <p:spPr>
          <a:xfrm>
            <a:off x="130210" y="1826246"/>
            <a:ext cx="8160900" cy="630900"/>
          </a:xfrm>
          <a:prstGeom prst="roundRect">
            <a:avLst>
              <a:gd fmla="val 6522" name="adj"/>
            </a:avLst>
          </a:prstGeom>
          <a:solidFill>
            <a:srgbClr val="F2F2F2"/>
          </a:solidFill>
          <a:ln cap="flat" cmpd="sng" w="9525">
            <a:solidFill>
              <a:srgbClr val="F2F2F2"/>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rPr b="1" lang="en"/>
              <a:t>Interface</a:t>
            </a:r>
            <a:endParaRPr b="1"/>
          </a:p>
          <a:p>
            <a:pPr indent="0" lvl="0" marL="0" rtl="0" algn="l">
              <a:spcBef>
                <a:spcPts val="0"/>
              </a:spcBef>
              <a:spcAft>
                <a:spcPts val="0"/>
              </a:spcAft>
              <a:buNone/>
            </a:pPr>
            <a:r>
              <a:rPr lang="en" sz="1200">
                <a:solidFill>
                  <a:srgbClr val="757575"/>
                </a:solidFill>
              </a:rPr>
              <a:t> The screen flow assumes sighted navigation</a:t>
            </a:r>
            <a:endParaRPr sz="1200">
              <a:solidFill>
                <a:srgbClr val="757575"/>
              </a:solidFill>
            </a:endParaRPr>
          </a:p>
        </p:txBody>
      </p:sp>
      <p:sp>
        <p:nvSpPr>
          <p:cNvPr id="309" name="Google Shape;309;p31"/>
          <p:cNvSpPr/>
          <p:nvPr/>
        </p:nvSpPr>
        <p:spPr>
          <a:xfrm>
            <a:off x="130210" y="2755759"/>
            <a:ext cx="8160900" cy="630900"/>
          </a:xfrm>
          <a:prstGeom prst="roundRect">
            <a:avLst>
              <a:gd fmla="val 6522" name="adj"/>
            </a:avLst>
          </a:prstGeom>
          <a:solidFill>
            <a:srgbClr val="F2F2F2"/>
          </a:solidFill>
          <a:ln cap="flat" cmpd="sng" w="9525">
            <a:solidFill>
              <a:srgbClr val="F2F2F2"/>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rPr b="1" lang="en"/>
              <a:t>Documents</a:t>
            </a:r>
            <a:endParaRPr b="1"/>
          </a:p>
          <a:p>
            <a:pPr indent="0" lvl="0" marL="0" rtl="0" algn="l">
              <a:spcBef>
                <a:spcPts val="0"/>
              </a:spcBef>
              <a:spcAft>
                <a:spcPts val="0"/>
              </a:spcAft>
              <a:buNone/>
            </a:pPr>
            <a:r>
              <a:rPr lang="en" sz="1200">
                <a:solidFill>
                  <a:srgbClr val="757575"/>
                </a:solidFill>
              </a:rPr>
              <a:t>Required Information may lived in images or documents</a:t>
            </a:r>
            <a:endParaRPr sz="1200">
              <a:solidFill>
                <a:srgbClr val="757575"/>
              </a:solidFill>
            </a:endParaRPr>
          </a:p>
        </p:txBody>
      </p:sp>
      <p:sp>
        <p:nvSpPr>
          <p:cNvPr id="310" name="Google Shape;310;p31"/>
          <p:cNvSpPr/>
          <p:nvPr/>
        </p:nvSpPr>
        <p:spPr>
          <a:xfrm>
            <a:off x="130210" y="3602546"/>
            <a:ext cx="8160900" cy="630900"/>
          </a:xfrm>
          <a:prstGeom prst="roundRect">
            <a:avLst>
              <a:gd fmla="val 6522" name="adj"/>
            </a:avLst>
          </a:prstGeom>
          <a:solidFill>
            <a:srgbClr val="F2F2F2"/>
          </a:solidFill>
          <a:ln cap="flat" cmpd="sng" w="9525">
            <a:solidFill>
              <a:srgbClr val="F2F2F2"/>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rPr b="1" lang="en"/>
              <a:t>Process</a:t>
            </a:r>
            <a:endParaRPr b="1"/>
          </a:p>
          <a:p>
            <a:pPr indent="0" lvl="0" marL="0" rtl="0" algn="l">
              <a:spcBef>
                <a:spcPts val="0"/>
              </a:spcBef>
              <a:spcAft>
                <a:spcPts val="0"/>
              </a:spcAft>
              <a:buNone/>
            </a:pPr>
            <a:r>
              <a:rPr lang="en" sz="1200">
                <a:solidFill>
                  <a:srgbClr val="757575"/>
                </a:solidFill>
              </a:rPr>
              <a:t>The next step depends on the missing information</a:t>
            </a:r>
            <a:endParaRPr sz="1200">
              <a:solidFill>
                <a:srgbClr val="757575"/>
              </a:solidFill>
            </a:endParaRPr>
          </a:p>
        </p:txBody>
      </p:sp>
      <p:sp>
        <p:nvSpPr>
          <p:cNvPr id="311" name="Google Shape;311;p31"/>
          <p:cNvSpPr/>
          <p:nvPr/>
        </p:nvSpPr>
        <p:spPr>
          <a:xfrm>
            <a:off x="130210" y="4449346"/>
            <a:ext cx="8160900" cy="630900"/>
          </a:xfrm>
          <a:prstGeom prst="roundRect">
            <a:avLst>
              <a:gd fmla="val 6522" name="adj"/>
            </a:avLst>
          </a:prstGeom>
          <a:solidFill>
            <a:srgbClr val="F2F2F2"/>
          </a:solidFill>
          <a:ln cap="flat" cmpd="sng" w="9525">
            <a:solidFill>
              <a:srgbClr val="F2F2F2"/>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rPr b="1" lang="en"/>
              <a:t>Consequence</a:t>
            </a:r>
            <a:endParaRPr b="1"/>
          </a:p>
          <a:p>
            <a:pPr indent="0" lvl="0" marL="0" rtl="0" algn="l">
              <a:spcBef>
                <a:spcPts val="0"/>
              </a:spcBef>
              <a:spcAft>
                <a:spcPts val="0"/>
              </a:spcAft>
              <a:buNone/>
            </a:pPr>
            <a:r>
              <a:rPr lang="en" sz="1200">
                <a:solidFill>
                  <a:srgbClr val="757575"/>
                </a:solidFill>
              </a:rPr>
              <a:t>Submission changes records, </a:t>
            </a:r>
            <a:r>
              <a:rPr lang="en" sz="1200">
                <a:solidFill>
                  <a:srgbClr val="757575"/>
                </a:solidFill>
              </a:rPr>
              <a:t>eligibility</a:t>
            </a:r>
            <a:r>
              <a:rPr lang="en" sz="1200">
                <a:solidFill>
                  <a:srgbClr val="757575"/>
                </a:solidFill>
              </a:rPr>
              <a:t> or access to the servic</a:t>
            </a:r>
            <a:endParaRPr sz="1200">
              <a:solidFill>
                <a:srgbClr val="757575"/>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316" name="Shape 316"/>
        <p:cNvGrpSpPr/>
        <p:nvPr/>
      </p:nvGrpSpPr>
      <p:grpSpPr>
        <a:xfrm>
          <a:off x="0" y="0"/>
          <a:ext cx="0" cy="0"/>
          <a:chOff x="0" y="0"/>
          <a:chExt cx="0" cy="0"/>
        </a:xfrm>
      </p:grpSpPr>
      <p:sp>
        <p:nvSpPr>
          <p:cNvPr id="317" name="Google Shape;317;p32"/>
          <p:cNvSpPr/>
          <p:nvPr/>
        </p:nvSpPr>
        <p:spPr>
          <a:xfrm>
            <a:off x="480060" y="377190"/>
            <a:ext cx="8160900" cy="1920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757575"/>
              </a:buClr>
              <a:buSzPts val="800"/>
              <a:buFont typeface="Arial"/>
              <a:buNone/>
            </a:pPr>
            <a:r>
              <a:rPr b="1" lang="en" sz="800">
                <a:solidFill>
                  <a:srgbClr val="757575"/>
                </a:solidFill>
              </a:rPr>
              <a:t>Steps</a:t>
            </a:r>
            <a:endParaRPr b="0" i="0" sz="800" u="none" cap="none" strike="noStrike">
              <a:solidFill>
                <a:schemeClr val="dk1"/>
              </a:solidFill>
              <a:latin typeface="Calibri"/>
              <a:ea typeface="Calibri"/>
              <a:cs typeface="Calibri"/>
              <a:sym typeface="Calibri"/>
            </a:endParaRPr>
          </a:p>
        </p:txBody>
      </p:sp>
      <p:sp>
        <p:nvSpPr>
          <p:cNvPr id="318" name="Google Shape;318;p32"/>
          <p:cNvSpPr/>
          <p:nvPr/>
        </p:nvSpPr>
        <p:spPr>
          <a:xfrm>
            <a:off x="480060" y="603504"/>
            <a:ext cx="8160900" cy="514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2400"/>
              <a:buFont typeface="Arial"/>
              <a:buNone/>
            </a:pPr>
            <a:r>
              <a:rPr b="1" i="0" lang="en" sz="2400" u="none" cap="none" strike="noStrike">
                <a:solidFill>
                  <a:srgbClr val="000000"/>
                </a:solidFill>
                <a:latin typeface="Arial"/>
                <a:ea typeface="Arial"/>
                <a:cs typeface="Arial"/>
                <a:sym typeface="Arial"/>
              </a:rPr>
              <a:t>Map the process before you build anything</a:t>
            </a:r>
            <a:endParaRPr b="0" i="0" sz="2400" u="none" cap="none" strike="noStrike">
              <a:solidFill>
                <a:schemeClr val="dk1"/>
              </a:solidFill>
              <a:latin typeface="Calibri"/>
              <a:ea typeface="Calibri"/>
              <a:cs typeface="Calibri"/>
              <a:sym typeface="Calibri"/>
            </a:endParaRPr>
          </a:p>
        </p:txBody>
      </p:sp>
      <p:sp>
        <p:nvSpPr>
          <p:cNvPr id="319" name="Google Shape;319;p32"/>
          <p:cNvSpPr/>
          <p:nvPr/>
        </p:nvSpPr>
        <p:spPr>
          <a:xfrm>
            <a:off x="480060" y="1405890"/>
            <a:ext cx="1590900" cy="1509000"/>
          </a:xfrm>
          <a:prstGeom prst="roundRect">
            <a:avLst>
              <a:gd fmla="val 2727" name="adj"/>
            </a:avLst>
          </a:prstGeom>
          <a:solidFill>
            <a:srgbClr val="F2F2F2"/>
          </a:solidFill>
          <a:ln cap="flat" cmpd="sng" w="9525">
            <a:solidFill>
              <a:srgbClr val="F2F2F2"/>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320" name="Google Shape;320;p32"/>
          <p:cNvSpPr/>
          <p:nvPr/>
        </p:nvSpPr>
        <p:spPr>
          <a:xfrm>
            <a:off x="651510" y="1563624"/>
            <a:ext cx="274200" cy="274200"/>
          </a:xfrm>
          <a:prstGeom prst="ellipse">
            <a:avLst/>
          </a:prstGeom>
          <a:solidFill>
            <a:srgbClr val="000000"/>
          </a:solidFill>
          <a:ln cap="flat" cmpd="sng" w="9525">
            <a:solidFill>
              <a:srgbClr val="000000"/>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321" name="Google Shape;321;p32"/>
          <p:cNvSpPr/>
          <p:nvPr/>
        </p:nvSpPr>
        <p:spPr>
          <a:xfrm>
            <a:off x="651510" y="1563624"/>
            <a:ext cx="274200" cy="2742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900"/>
              <a:buFont typeface="Arial"/>
              <a:buNone/>
            </a:pPr>
            <a:r>
              <a:rPr b="1" i="0" lang="en" sz="900" u="none" cap="none" strike="noStrike">
                <a:solidFill>
                  <a:srgbClr val="FFFFFF"/>
                </a:solidFill>
                <a:latin typeface="Arial"/>
                <a:ea typeface="Arial"/>
                <a:cs typeface="Arial"/>
                <a:sym typeface="Arial"/>
              </a:rPr>
              <a:t>1</a:t>
            </a:r>
            <a:endParaRPr b="0" i="0" sz="900" u="none" cap="none" strike="noStrike">
              <a:solidFill>
                <a:schemeClr val="dk1"/>
              </a:solidFill>
              <a:latin typeface="Calibri"/>
              <a:ea typeface="Calibri"/>
              <a:cs typeface="Calibri"/>
              <a:sym typeface="Calibri"/>
            </a:endParaRPr>
          </a:p>
        </p:txBody>
      </p:sp>
      <p:sp>
        <p:nvSpPr>
          <p:cNvPr id="322" name="Google Shape;322;p32"/>
          <p:cNvSpPr/>
          <p:nvPr/>
        </p:nvSpPr>
        <p:spPr>
          <a:xfrm>
            <a:off x="651510" y="1920240"/>
            <a:ext cx="1248000" cy="2400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0000"/>
              </a:buClr>
              <a:buSzPts val="1100"/>
              <a:buFont typeface="Arial"/>
              <a:buNone/>
            </a:pPr>
            <a:r>
              <a:rPr b="1" i="0" lang="en" sz="1100" u="none" cap="none" strike="noStrike">
                <a:solidFill>
                  <a:srgbClr val="000000"/>
                </a:solidFill>
                <a:latin typeface="Arial"/>
                <a:ea typeface="Arial"/>
                <a:cs typeface="Arial"/>
                <a:sym typeface="Arial"/>
              </a:rPr>
              <a:t>Trigger</a:t>
            </a:r>
            <a:endParaRPr b="0" i="0" sz="1100" u="none" cap="none" strike="noStrike">
              <a:solidFill>
                <a:schemeClr val="dk1"/>
              </a:solidFill>
              <a:latin typeface="Calibri"/>
              <a:ea typeface="Calibri"/>
              <a:cs typeface="Calibri"/>
              <a:sym typeface="Calibri"/>
            </a:endParaRPr>
          </a:p>
        </p:txBody>
      </p:sp>
      <p:sp>
        <p:nvSpPr>
          <p:cNvPr id="323" name="Google Shape;323;p32"/>
          <p:cNvSpPr/>
          <p:nvPr/>
        </p:nvSpPr>
        <p:spPr>
          <a:xfrm>
            <a:off x="651510" y="2194560"/>
            <a:ext cx="1248000" cy="651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404040"/>
              </a:buClr>
              <a:buSzPts val="800"/>
              <a:buFont typeface="Arial"/>
              <a:buNone/>
            </a:pPr>
            <a:r>
              <a:rPr b="0" i="0" lang="en" sz="800" u="none" cap="none" strike="noStrike">
                <a:solidFill>
                  <a:srgbClr val="404040"/>
                </a:solidFill>
                <a:latin typeface="Arial"/>
                <a:ea typeface="Arial"/>
                <a:cs typeface="Arial"/>
                <a:sym typeface="Arial"/>
              </a:rPr>
              <a:t>Customer reports a failed or misdirected transfer</a:t>
            </a:r>
            <a:endParaRPr b="0" i="0" sz="800" u="none" cap="none" strike="noStrike">
              <a:solidFill>
                <a:schemeClr val="dk1"/>
              </a:solidFill>
              <a:latin typeface="Calibri"/>
              <a:ea typeface="Calibri"/>
              <a:cs typeface="Calibri"/>
              <a:sym typeface="Calibri"/>
            </a:endParaRPr>
          </a:p>
        </p:txBody>
      </p:sp>
      <p:sp>
        <p:nvSpPr>
          <p:cNvPr id="324" name="Google Shape;324;p32"/>
          <p:cNvSpPr/>
          <p:nvPr/>
        </p:nvSpPr>
        <p:spPr>
          <a:xfrm>
            <a:off x="2208276" y="1405890"/>
            <a:ext cx="1590900" cy="1509000"/>
          </a:xfrm>
          <a:prstGeom prst="roundRect">
            <a:avLst>
              <a:gd fmla="val 2727" name="adj"/>
            </a:avLst>
          </a:prstGeom>
          <a:solidFill>
            <a:srgbClr val="F2F2F2"/>
          </a:solidFill>
          <a:ln cap="flat" cmpd="sng" w="9525">
            <a:solidFill>
              <a:srgbClr val="F2F2F2"/>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325" name="Google Shape;325;p32"/>
          <p:cNvSpPr/>
          <p:nvPr/>
        </p:nvSpPr>
        <p:spPr>
          <a:xfrm>
            <a:off x="2379726" y="1563624"/>
            <a:ext cx="274200" cy="274200"/>
          </a:xfrm>
          <a:prstGeom prst="ellipse">
            <a:avLst/>
          </a:prstGeom>
          <a:solidFill>
            <a:srgbClr val="000000"/>
          </a:solidFill>
          <a:ln cap="flat" cmpd="sng" w="9525">
            <a:solidFill>
              <a:srgbClr val="000000"/>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326" name="Google Shape;326;p32"/>
          <p:cNvSpPr/>
          <p:nvPr/>
        </p:nvSpPr>
        <p:spPr>
          <a:xfrm>
            <a:off x="2379726" y="1563624"/>
            <a:ext cx="274200" cy="2742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900"/>
              <a:buFont typeface="Arial"/>
              <a:buNone/>
            </a:pPr>
            <a:r>
              <a:rPr b="1" i="0" lang="en" sz="900" u="none" cap="none" strike="noStrike">
                <a:solidFill>
                  <a:srgbClr val="FFFFFF"/>
                </a:solidFill>
                <a:latin typeface="Arial"/>
                <a:ea typeface="Arial"/>
                <a:cs typeface="Arial"/>
                <a:sym typeface="Arial"/>
              </a:rPr>
              <a:t>2</a:t>
            </a:r>
            <a:endParaRPr b="0" i="0" sz="900" u="none" cap="none" strike="noStrike">
              <a:solidFill>
                <a:schemeClr val="dk1"/>
              </a:solidFill>
              <a:latin typeface="Calibri"/>
              <a:ea typeface="Calibri"/>
              <a:cs typeface="Calibri"/>
              <a:sym typeface="Calibri"/>
            </a:endParaRPr>
          </a:p>
        </p:txBody>
      </p:sp>
      <p:sp>
        <p:nvSpPr>
          <p:cNvPr id="327" name="Google Shape;327;p32"/>
          <p:cNvSpPr/>
          <p:nvPr/>
        </p:nvSpPr>
        <p:spPr>
          <a:xfrm>
            <a:off x="2379726" y="1920240"/>
            <a:ext cx="1248000" cy="2400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0000"/>
              </a:buClr>
              <a:buSzPts val="1100"/>
              <a:buFont typeface="Arial"/>
              <a:buNone/>
            </a:pPr>
            <a:r>
              <a:rPr b="1" i="0" lang="en" sz="1100" u="none" cap="none" strike="noStrike">
                <a:solidFill>
                  <a:srgbClr val="000000"/>
                </a:solidFill>
                <a:latin typeface="Arial"/>
                <a:ea typeface="Arial"/>
                <a:cs typeface="Arial"/>
                <a:sym typeface="Arial"/>
              </a:rPr>
              <a:t>Intake</a:t>
            </a:r>
            <a:endParaRPr b="0" i="0" sz="1100" u="none" cap="none" strike="noStrike">
              <a:solidFill>
                <a:schemeClr val="dk1"/>
              </a:solidFill>
              <a:latin typeface="Calibri"/>
              <a:ea typeface="Calibri"/>
              <a:cs typeface="Calibri"/>
              <a:sym typeface="Calibri"/>
            </a:endParaRPr>
          </a:p>
        </p:txBody>
      </p:sp>
      <p:sp>
        <p:nvSpPr>
          <p:cNvPr id="328" name="Google Shape;328;p32"/>
          <p:cNvSpPr/>
          <p:nvPr/>
        </p:nvSpPr>
        <p:spPr>
          <a:xfrm>
            <a:off x="2379726" y="2194560"/>
            <a:ext cx="1248000" cy="651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404040"/>
              </a:buClr>
              <a:buSzPts val="800"/>
              <a:buFont typeface="Arial"/>
              <a:buNone/>
            </a:pPr>
            <a:r>
              <a:rPr b="0" i="0" lang="en" sz="800" u="none" cap="none" strike="noStrike">
                <a:solidFill>
                  <a:srgbClr val="404040"/>
                </a:solidFill>
                <a:latin typeface="Arial"/>
                <a:ea typeface="Arial"/>
                <a:cs typeface="Arial"/>
                <a:sym typeface="Arial"/>
              </a:rPr>
              <a:t>Capture what happened, in the customer's own language</a:t>
            </a:r>
            <a:endParaRPr b="0" i="0" sz="800" u="none" cap="none" strike="noStrike">
              <a:solidFill>
                <a:schemeClr val="dk1"/>
              </a:solidFill>
              <a:latin typeface="Calibri"/>
              <a:ea typeface="Calibri"/>
              <a:cs typeface="Calibri"/>
              <a:sym typeface="Calibri"/>
            </a:endParaRPr>
          </a:p>
        </p:txBody>
      </p:sp>
      <p:sp>
        <p:nvSpPr>
          <p:cNvPr id="329" name="Google Shape;329;p32"/>
          <p:cNvSpPr/>
          <p:nvPr/>
        </p:nvSpPr>
        <p:spPr>
          <a:xfrm>
            <a:off x="3936492" y="1405890"/>
            <a:ext cx="1590900" cy="1509000"/>
          </a:xfrm>
          <a:prstGeom prst="roundRect">
            <a:avLst>
              <a:gd fmla="val 2727" name="adj"/>
            </a:avLst>
          </a:prstGeom>
          <a:solidFill>
            <a:srgbClr val="F2F2F2"/>
          </a:solidFill>
          <a:ln cap="flat" cmpd="sng" w="9525">
            <a:solidFill>
              <a:srgbClr val="F2F2F2"/>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330" name="Google Shape;330;p32"/>
          <p:cNvSpPr/>
          <p:nvPr/>
        </p:nvSpPr>
        <p:spPr>
          <a:xfrm>
            <a:off x="4107942" y="1563624"/>
            <a:ext cx="274200" cy="274200"/>
          </a:xfrm>
          <a:prstGeom prst="ellipse">
            <a:avLst/>
          </a:prstGeom>
          <a:solidFill>
            <a:srgbClr val="000000"/>
          </a:solidFill>
          <a:ln cap="flat" cmpd="sng" w="9525">
            <a:solidFill>
              <a:srgbClr val="000000"/>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331" name="Google Shape;331;p32"/>
          <p:cNvSpPr/>
          <p:nvPr/>
        </p:nvSpPr>
        <p:spPr>
          <a:xfrm>
            <a:off x="4107942" y="1563624"/>
            <a:ext cx="274200" cy="2742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900"/>
              <a:buFont typeface="Arial"/>
              <a:buNone/>
            </a:pPr>
            <a:r>
              <a:rPr b="1" i="0" lang="en" sz="900" u="none" cap="none" strike="noStrike">
                <a:solidFill>
                  <a:srgbClr val="FFFFFF"/>
                </a:solidFill>
                <a:latin typeface="Arial"/>
                <a:ea typeface="Arial"/>
                <a:cs typeface="Arial"/>
                <a:sym typeface="Arial"/>
              </a:rPr>
              <a:t>3</a:t>
            </a:r>
            <a:endParaRPr b="0" i="0" sz="900" u="none" cap="none" strike="noStrike">
              <a:solidFill>
                <a:schemeClr val="dk1"/>
              </a:solidFill>
              <a:latin typeface="Calibri"/>
              <a:ea typeface="Calibri"/>
              <a:cs typeface="Calibri"/>
              <a:sym typeface="Calibri"/>
            </a:endParaRPr>
          </a:p>
        </p:txBody>
      </p:sp>
      <p:sp>
        <p:nvSpPr>
          <p:cNvPr id="332" name="Google Shape;332;p32"/>
          <p:cNvSpPr/>
          <p:nvPr/>
        </p:nvSpPr>
        <p:spPr>
          <a:xfrm>
            <a:off x="4107942" y="1920240"/>
            <a:ext cx="1248000" cy="2400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0000"/>
              </a:buClr>
              <a:buSzPts val="1100"/>
              <a:buFont typeface="Arial"/>
              <a:buNone/>
            </a:pPr>
            <a:r>
              <a:rPr b="1" i="0" lang="en" sz="1100" u="none" cap="none" strike="noStrike">
                <a:solidFill>
                  <a:srgbClr val="000000"/>
                </a:solidFill>
                <a:latin typeface="Arial"/>
                <a:ea typeface="Arial"/>
                <a:cs typeface="Arial"/>
                <a:sym typeface="Arial"/>
              </a:rPr>
              <a:t>Evidence</a:t>
            </a:r>
            <a:endParaRPr b="0" i="0" sz="1100" u="none" cap="none" strike="noStrike">
              <a:solidFill>
                <a:schemeClr val="dk1"/>
              </a:solidFill>
              <a:latin typeface="Calibri"/>
              <a:ea typeface="Calibri"/>
              <a:cs typeface="Calibri"/>
              <a:sym typeface="Calibri"/>
            </a:endParaRPr>
          </a:p>
        </p:txBody>
      </p:sp>
      <p:sp>
        <p:nvSpPr>
          <p:cNvPr id="333" name="Google Shape;333;p32"/>
          <p:cNvSpPr/>
          <p:nvPr/>
        </p:nvSpPr>
        <p:spPr>
          <a:xfrm>
            <a:off x="4107942" y="2194560"/>
            <a:ext cx="1248000" cy="651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404040"/>
              </a:buClr>
              <a:buSzPts val="800"/>
              <a:buFont typeface="Arial"/>
              <a:buNone/>
            </a:pPr>
            <a:r>
              <a:rPr b="0" i="0" lang="en" sz="800" u="none" cap="none" strike="noStrike">
                <a:solidFill>
                  <a:srgbClr val="404040"/>
                </a:solidFill>
                <a:latin typeface="Arial"/>
                <a:ea typeface="Arial"/>
                <a:cs typeface="Arial"/>
                <a:sym typeface="Arial"/>
              </a:rPr>
              <a:t>Pull the transaction record, match amount, time, recipient</a:t>
            </a:r>
            <a:endParaRPr b="0" i="0" sz="800" u="none" cap="none" strike="noStrike">
              <a:solidFill>
                <a:schemeClr val="dk1"/>
              </a:solidFill>
              <a:latin typeface="Calibri"/>
              <a:ea typeface="Calibri"/>
              <a:cs typeface="Calibri"/>
              <a:sym typeface="Calibri"/>
            </a:endParaRPr>
          </a:p>
        </p:txBody>
      </p:sp>
      <p:sp>
        <p:nvSpPr>
          <p:cNvPr id="334" name="Google Shape;334;p32"/>
          <p:cNvSpPr/>
          <p:nvPr/>
        </p:nvSpPr>
        <p:spPr>
          <a:xfrm>
            <a:off x="5664708" y="1405890"/>
            <a:ext cx="1590900" cy="1509000"/>
          </a:xfrm>
          <a:prstGeom prst="roundRect">
            <a:avLst>
              <a:gd fmla="val 2727" name="adj"/>
            </a:avLst>
          </a:prstGeom>
          <a:solidFill>
            <a:srgbClr val="F2F2F2"/>
          </a:solidFill>
          <a:ln cap="flat" cmpd="sng" w="9525">
            <a:solidFill>
              <a:schemeClr val="lt1"/>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335" name="Google Shape;335;p32"/>
          <p:cNvSpPr/>
          <p:nvPr/>
        </p:nvSpPr>
        <p:spPr>
          <a:xfrm>
            <a:off x="5836158" y="1563624"/>
            <a:ext cx="274200" cy="274200"/>
          </a:xfrm>
          <a:prstGeom prst="ellipse">
            <a:avLst/>
          </a:prstGeom>
          <a:solidFill>
            <a:schemeClr val="dk1"/>
          </a:solidFill>
          <a:ln cap="flat" cmpd="sng" w="9525">
            <a:solidFill>
              <a:srgbClr val="FFFFFF"/>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336" name="Google Shape;336;p32"/>
          <p:cNvSpPr/>
          <p:nvPr/>
        </p:nvSpPr>
        <p:spPr>
          <a:xfrm>
            <a:off x="5836158" y="1563636"/>
            <a:ext cx="274200" cy="2742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00000"/>
              </a:buClr>
              <a:buSzPts val="900"/>
              <a:buFont typeface="Arial"/>
              <a:buNone/>
            </a:pPr>
            <a:r>
              <a:rPr b="1" i="0" lang="en" sz="900" u="none" cap="none" strike="noStrike">
                <a:solidFill>
                  <a:schemeClr val="lt1"/>
                </a:solidFill>
                <a:latin typeface="Arial"/>
                <a:ea typeface="Arial"/>
                <a:cs typeface="Arial"/>
                <a:sym typeface="Arial"/>
              </a:rPr>
              <a:t>4</a:t>
            </a:r>
            <a:endParaRPr b="0" i="0" sz="900" u="none" cap="none" strike="noStrike">
              <a:solidFill>
                <a:schemeClr val="lt1"/>
              </a:solidFill>
              <a:latin typeface="Calibri"/>
              <a:ea typeface="Calibri"/>
              <a:cs typeface="Calibri"/>
              <a:sym typeface="Calibri"/>
            </a:endParaRPr>
          </a:p>
        </p:txBody>
      </p:sp>
      <p:sp>
        <p:nvSpPr>
          <p:cNvPr id="337" name="Google Shape;337;p32"/>
          <p:cNvSpPr/>
          <p:nvPr/>
        </p:nvSpPr>
        <p:spPr>
          <a:xfrm>
            <a:off x="5836158" y="1920240"/>
            <a:ext cx="1248000" cy="2400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1100"/>
              <a:buFont typeface="Arial"/>
              <a:buNone/>
            </a:pPr>
            <a:r>
              <a:rPr b="1" i="0" lang="en" sz="1100" u="none" cap="none" strike="noStrike">
                <a:solidFill>
                  <a:srgbClr val="404040"/>
                </a:solidFill>
                <a:latin typeface="Arial"/>
                <a:ea typeface="Arial"/>
                <a:cs typeface="Arial"/>
                <a:sym typeface="Arial"/>
              </a:rPr>
              <a:t>Decision</a:t>
            </a:r>
            <a:endParaRPr b="1" i="0" sz="1100" u="none" cap="none" strike="noStrike">
              <a:solidFill>
                <a:srgbClr val="404040"/>
              </a:solidFill>
              <a:latin typeface="Calibri"/>
              <a:ea typeface="Calibri"/>
              <a:cs typeface="Calibri"/>
              <a:sym typeface="Calibri"/>
            </a:endParaRPr>
          </a:p>
        </p:txBody>
      </p:sp>
      <p:sp>
        <p:nvSpPr>
          <p:cNvPr id="338" name="Google Shape;338;p32"/>
          <p:cNvSpPr/>
          <p:nvPr/>
        </p:nvSpPr>
        <p:spPr>
          <a:xfrm>
            <a:off x="5836158" y="2194560"/>
            <a:ext cx="1248000" cy="651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E0E0E0"/>
              </a:buClr>
              <a:buSzPts val="800"/>
              <a:buFont typeface="Arial"/>
              <a:buNone/>
            </a:pPr>
            <a:r>
              <a:rPr b="0" i="0" lang="en" sz="800" u="none" cap="none" strike="noStrike">
                <a:solidFill>
                  <a:srgbClr val="404040"/>
                </a:solidFill>
                <a:latin typeface="Arial"/>
                <a:ea typeface="Arial"/>
                <a:cs typeface="Arial"/>
                <a:sym typeface="Arial"/>
              </a:rPr>
              <a:t>Reverse, reject, or escalate — against policy</a:t>
            </a:r>
            <a:endParaRPr b="0" i="0" sz="800" u="none" cap="none" strike="noStrike">
              <a:solidFill>
                <a:srgbClr val="404040"/>
              </a:solidFill>
              <a:latin typeface="Calibri"/>
              <a:ea typeface="Calibri"/>
              <a:cs typeface="Calibri"/>
              <a:sym typeface="Calibri"/>
            </a:endParaRPr>
          </a:p>
        </p:txBody>
      </p:sp>
      <p:sp>
        <p:nvSpPr>
          <p:cNvPr id="339" name="Google Shape;339;p32"/>
          <p:cNvSpPr/>
          <p:nvPr/>
        </p:nvSpPr>
        <p:spPr>
          <a:xfrm>
            <a:off x="7392924" y="1405890"/>
            <a:ext cx="1590900" cy="1509000"/>
          </a:xfrm>
          <a:prstGeom prst="roundRect">
            <a:avLst>
              <a:gd fmla="val 2727" name="adj"/>
            </a:avLst>
          </a:prstGeom>
          <a:solidFill>
            <a:srgbClr val="F2F2F2"/>
          </a:solidFill>
          <a:ln cap="flat" cmpd="sng" w="9525">
            <a:solidFill>
              <a:srgbClr val="F2F2F2"/>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340" name="Google Shape;340;p32"/>
          <p:cNvSpPr/>
          <p:nvPr/>
        </p:nvSpPr>
        <p:spPr>
          <a:xfrm>
            <a:off x="7564374" y="1563624"/>
            <a:ext cx="274200" cy="274200"/>
          </a:xfrm>
          <a:prstGeom prst="ellipse">
            <a:avLst/>
          </a:prstGeom>
          <a:solidFill>
            <a:srgbClr val="000000"/>
          </a:solidFill>
          <a:ln cap="flat" cmpd="sng" w="9525">
            <a:solidFill>
              <a:srgbClr val="000000"/>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341" name="Google Shape;341;p32"/>
          <p:cNvSpPr/>
          <p:nvPr/>
        </p:nvSpPr>
        <p:spPr>
          <a:xfrm>
            <a:off x="7564374" y="1563624"/>
            <a:ext cx="274200" cy="2742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900"/>
              <a:buFont typeface="Arial"/>
              <a:buNone/>
            </a:pPr>
            <a:r>
              <a:rPr b="1" i="0" lang="en" sz="900" u="none" cap="none" strike="noStrike">
                <a:solidFill>
                  <a:srgbClr val="FFFFFF"/>
                </a:solidFill>
                <a:latin typeface="Arial"/>
                <a:ea typeface="Arial"/>
                <a:cs typeface="Arial"/>
                <a:sym typeface="Arial"/>
              </a:rPr>
              <a:t>5</a:t>
            </a:r>
            <a:endParaRPr b="0" i="0" sz="900" u="none" cap="none" strike="noStrike">
              <a:solidFill>
                <a:schemeClr val="dk1"/>
              </a:solidFill>
              <a:latin typeface="Calibri"/>
              <a:ea typeface="Calibri"/>
              <a:cs typeface="Calibri"/>
              <a:sym typeface="Calibri"/>
            </a:endParaRPr>
          </a:p>
        </p:txBody>
      </p:sp>
      <p:sp>
        <p:nvSpPr>
          <p:cNvPr id="342" name="Google Shape;342;p32"/>
          <p:cNvSpPr/>
          <p:nvPr/>
        </p:nvSpPr>
        <p:spPr>
          <a:xfrm>
            <a:off x="7564374" y="1920240"/>
            <a:ext cx="1248000" cy="2400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0000"/>
              </a:buClr>
              <a:buSzPts val="1100"/>
              <a:buFont typeface="Arial"/>
              <a:buNone/>
            </a:pPr>
            <a:r>
              <a:rPr b="1" i="0" lang="en" sz="1100" u="none" cap="none" strike="noStrike">
                <a:solidFill>
                  <a:srgbClr val="000000"/>
                </a:solidFill>
                <a:latin typeface="Arial"/>
                <a:ea typeface="Arial"/>
                <a:cs typeface="Arial"/>
                <a:sym typeface="Arial"/>
              </a:rPr>
              <a:t>Communication</a:t>
            </a:r>
            <a:endParaRPr b="0" i="0" sz="1100" u="none" cap="none" strike="noStrike">
              <a:solidFill>
                <a:schemeClr val="dk1"/>
              </a:solidFill>
              <a:latin typeface="Calibri"/>
              <a:ea typeface="Calibri"/>
              <a:cs typeface="Calibri"/>
              <a:sym typeface="Calibri"/>
            </a:endParaRPr>
          </a:p>
        </p:txBody>
      </p:sp>
      <p:sp>
        <p:nvSpPr>
          <p:cNvPr id="343" name="Google Shape;343;p32"/>
          <p:cNvSpPr/>
          <p:nvPr/>
        </p:nvSpPr>
        <p:spPr>
          <a:xfrm>
            <a:off x="7564374" y="2194560"/>
            <a:ext cx="1248000" cy="651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404040"/>
              </a:buClr>
              <a:buSzPts val="800"/>
              <a:buFont typeface="Arial"/>
              <a:buNone/>
            </a:pPr>
            <a:r>
              <a:rPr b="0" i="0" lang="en" sz="800" u="none" cap="none" strike="noStrike">
                <a:solidFill>
                  <a:srgbClr val="404040"/>
                </a:solidFill>
                <a:latin typeface="Arial"/>
                <a:ea typeface="Arial"/>
                <a:cs typeface="Arial"/>
                <a:sym typeface="Arial"/>
              </a:rPr>
              <a:t>Tell the customer what is happening, and when</a:t>
            </a:r>
            <a:endParaRPr b="0" i="0" sz="800" u="none" cap="none" strike="noStrike">
              <a:solidFill>
                <a:schemeClr val="dk1"/>
              </a:solidFill>
              <a:latin typeface="Calibri"/>
              <a:ea typeface="Calibri"/>
              <a:cs typeface="Calibri"/>
              <a:sym typeface="Calibri"/>
            </a:endParaRPr>
          </a:p>
        </p:txBody>
      </p:sp>
      <p:sp>
        <p:nvSpPr>
          <p:cNvPr id="344" name="Google Shape;344;p32"/>
          <p:cNvSpPr/>
          <p:nvPr/>
        </p:nvSpPr>
        <p:spPr>
          <a:xfrm>
            <a:off x="480060" y="3154680"/>
            <a:ext cx="8160900" cy="925800"/>
          </a:xfrm>
          <a:prstGeom prst="roundRect">
            <a:avLst>
              <a:gd fmla="val 4444" name="adj"/>
            </a:avLst>
          </a:prstGeom>
          <a:solidFill>
            <a:srgbClr val="F2F2F2"/>
          </a:solidFill>
          <a:ln cap="flat" cmpd="sng" w="9525">
            <a:solidFill>
              <a:srgbClr val="F2F2F2"/>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345" name="Google Shape;345;p32"/>
          <p:cNvSpPr/>
          <p:nvPr/>
        </p:nvSpPr>
        <p:spPr>
          <a:xfrm>
            <a:off x="754380" y="3305556"/>
            <a:ext cx="7612500" cy="720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1100"/>
              <a:buFont typeface="Arial"/>
              <a:buNone/>
            </a:pPr>
            <a:r>
              <a:rPr b="1" i="0" lang="en" sz="1100" u="none" cap="none" strike="noStrike">
                <a:solidFill>
                  <a:srgbClr val="000000"/>
                </a:solidFill>
                <a:latin typeface="Arial"/>
                <a:ea typeface="Arial"/>
                <a:cs typeface="Arial"/>
                <a:sym typeface="Arial"/>
              </a:rPr>
              <a:t>Four of these five stages are fetch-and-explain work.</a:t>
            </a:r>
            <a:endParaRPr b="0" i="0" sz="1100" u="none" cap="none" strike="noStrike">
              <a:solidFill>
                <a:schemeClr val="dk1"/>
              </a:solidFill>
              <a:latin typeface="Calibri"/>
              <a:ea typeface="Calibri"/>
              <a:cs typeface="Calibri"/>
              <a:sym typeface="Calibri"/>
            </a:endParaRPr>
          </a:p>
          <a:p>
            <a:pPr indent="0" lvl="0" marL="0" marR="0" rtl="0" algn="l">
              <a:spcBef>
                <a:spcPts val="400"/>
              </a:spcBef>
              <a:spcAft>
                <a:spcPts val="0"/>
              </a:spcAft>
              <a:buClr>
                <a:srgbClr val="404040"/>
              </a:buClr>
              <a:buSzPts val="1000"/>
              <a:buFont typeface="Arial"/>
              <a:buNone/>
            </a:pPr>
            <a:r>
              <a:rPr b="0" i="0" lang="en" sz="1000" u="none" cap="none" strike="noStrike">
                <a:solidFill>
                  <a:srgbClr val="404040"/>
                </a:solidFill>
                <a:latin typeface="Arial"/>
                <a:ea typeface="Arial"/>
                <a:cs typeface="Arial"/>
                <a:sym typeface="Arial"/>
              </a:rPr>
              <a:t>Automate those. Keep a human on </a:t>
            </a:r>
            <a:r>
              <a:rPr b="1" i="0" lang="en" sz="1000" u="none" cap="none" strike="noStrike">
                <a:solidFill>
                  <a:srgbClr val="404040"/>
                </a:solidFill>
              </a:rPr>
              <a:t>stage four,</a:t>
            </a:r>
            <a:r>
              <a:rPr b="0" i="0" lang="en" sz="1000" u="none" cap="none" strike="noStrike">
                <a:solidFill>
                  <a:srgbClr val="404040"/>
                </a:solidFill>
                <a:latin typeface="Arial"/>
                <a:ea typeface="Arial"/>
                <a:cs typeface="Arial"/>
                <a:sym typeface="Arial"/>
              </a:rPr>
              <a:t> where money and policy meet. That single design choice is what makes an agentic system trustworthy enough to deploy.</a:t>
            </a:r>
            <a:endParaRPr b="0" i="0" sz="1100" u="none" cap="none" strike="noStrike">
              <a:solidFill>
                <a:schemeClr val="dk1"/>
              </a:solidFill>
              <a:latin typeface="Calibri"/>
              <a:ea typeface="Calibri"/>
              <a:cs typeface="Calibri"/>
              <a:sym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350" name="Shape 350"/>
        <p:cNvGrpSpPr/>
        <p:nvPr/>
      </p:nvGrpSpPr>
      <p:grpSpPr>
        <a:xfrm>
          <a:off x="0" y="0"/>
          <a:ext cx="0" cy="0"/>
          <a:chOff x="0" y="0"/>
          <a:chExt cx="0" cy="0"/>
        </a:xfrm>
      </p:grpSpPr>
      <p:sp>
        <p:nvSpPr>
          <p:cNvPr id="351" name="Google Shape;351;p33"/>
          <p:cNvSpPr/>
          <p:nvPr/>
        </p:nvSpPr>
        <p:spPr>
          <a:xfrm>
            <a:off x="480060" y="377190"/>
            <a:ext cx="8160900" cy="1920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757575"/>
              </a:buClr>
              <a:buSzPts val="800"/>
              <a:buFont typeface="Arial"/>
              <a:buNone/>
            </a:pPr>
            <a:r>
              <a:rPr b="1" i="0" lang="en" sz="800" u="none" cap="none" strike="noStrike">
                <a:solidFill>
                  <a:srgbClr val="757575"/>
                </a:solidFill>
                <a:latin typeface="Arial"/>
                <a:ea typeface="Arial"/>
                <a:cs typeface="Arial"/>
                <a:sym typeface="Arial"/>
              </a:rPr>
              <a:t>THE TOOLBOX</a:t>
            </a:r>
            <a:endParaRPr b="0" i="0" sz="800" u="none" cap="none" strike="noStrike">
              <a:solidFill>
                <a:schemeClr val="dk1"/>
              </a:solidFill>
              <a:latin typeface="Calibri"/>
              <a:ea typeface="Calibri"/>
              <a:cs typeface="Calibri"/>
              <a:sym typeface="Calibri"/>
            </a:endParaRPr>
          </a:p>
        </p:txBody>
      </p:sp>
      <p:sp>
        <p:nvSpPr>
          <p:cNvPr id="352" name="Google Shape;352;p33"/>
          <p:cNvSpPr/>
          <p:nvPr/>
        </p:nvSpPr>
        <p:spPr>
          <a:xfrm>
            <a:off x="480060" y="603504"/>
            <a:ext cx="8160900" cy="514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2400"/>
              <a:buFont typeface="Arial"/>
              <a:buNone/>
            </a:pPr>
            <a:r>
              <a:rPr b="1" i="0" lang="en" sz="2400" u="none" cap="none" strike="noStrike">
                <a:solidFill>
                  <a:srgbClr val="000000"/>
                </a:solidFill>
                <a:latin typeface="Arial"/>
                <a:ea typeface="Arial"/>
                <a:cs typeface="Arial"/>
                <a:sym typeface="Arial"/>
              </a:rPr>
              <a:t>Frameworks you can start with tonight</a:t>
            </a:r>
            <a:endParaRPr b="0" i="0" sz="2400" u="none" cap="none" strike="noStrike">
              <a:solidFill>
                <a:schemeClr val="dk1"/>
              </a:solidFill>
              <a:latin typeface="Calibri"/>
              <a:ea typeface="Calibri"/>
              <a:cs typeface="Calibri"/>
              <a:sym typeface="Calibri"/>
            </a:endParaRPr>
          </a:p>
        </p:txBody>
      </p:sp>
      <p:sp>
        <p:nvSpPr>
          <p:cNvPr id="353" name="Google Shape;353;p33"/>
          <p:cNvSpPr/>
          <p:nvPr/>
        </p:nvSpPr>
        <p:spPr>
          <a:xfrm>
            <a:off x="480060" y="1474470"/>
            <a:ext cx="2640300" cy="1234500"/>
          </a:xfrm>
          <a:prstGeom prst="roundRect">
            <a:avLst>
              <a:gd fmla="val 3333" name="adj"/>
            </a:avLst>
          </a:prstGeom>
          <a:solidFill>
            <a:srgbClr val="F2F2F2"/>
          </a:solidFill>
          <a:ln cap="flat" cmpd="sng" w="9525">
            <a:solidFill>
              <a:srgbClr val="F2F2F2"/>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354" name="Google Shape;354;p33"/>
          <p:cNvSpPr/>
          <p:nvPr/>
        </p:nvSpPr>
        <p:spPr>
          <a:xfrm>
            <a:off x="672084" y="1639062"/>
            <a:ext cx="2256300" cy="2607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0000"/>
              </a:buClr>
              <a:buSzPts val="1300"/>
              <a:buFont typeface="Arial"/>
              <a:buNone/>
            </a:pPr>
            <a:r>
              <a:rPr b="1" i="0" lang="en" sz="1300" u="none" cap="none" strike="noStrike">
                <a:solidFill>
                  <a:srgbClr val="000000"/>
                </a:solidFill>
                <a:latin typeface="Arial"/>
                <a:ea typeface="Arial"/>
                <a:cs typeface="Arial"/>
                <a:sym typeface="Arial"/>
              </a:rPr>
              <a:t>LangChain</a:t>
            </a:r>
            <a:endParaRPr b="0" i="0" sz="1300" u="none" cap="none" strike="noStrike">
              <a:solidFill>
                <a:schemeClr val="dk1"/>
              </a:solidFill>
              <a:latin typeface="Calibri"/>
              <a:ea typeface="Calibri"/>
              <a:cs typeface="Calibri"/>
              <a:sym typeface="Calibri"/>
            </a:endParaRPr>
          </a:p>
        </p:txBody>
      </p:sp>
      <p:sp>
        <p:nvSpPr>
          <p:cNvPr id="355" name="Google Shape;355;p33"/>
          <p:cNvSpPr/>
          <p:nvPr/>
        </p:nvSpPr>
        <p:spPr>
          <a:xfrm>
            <a:off x="672084" y="1954530"/>
            <a:ext cx="2256300" cy="651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404040"/>
              </a:buClr>
              <a:buSzPts val="900"/>
              <a:buFont typeface="Arial"/>
              <a:buNone/>
            </a:pPr>
            <a:r>
              <a:rPr b="0" i="0" lang="en" sz="900" u="none" cap="none" strike="noStrike">
                <a:solidFill>
                  <a:srgbClr val="404040"/>
                </a:solidFill>
                <a:latin typeface="Arial"/>
                <a:ea typeface="Arial"/>
                <a:cs typeface="Arial"/>
                <a:sym typeface="Arial"/>
              </a:rPr>
              <a:t>Modular building blocks, memory and vector-store support. Good for a straightforward single agent.</a:t>
            </a:r>
            <a:endParaRPr b="0" i="0" sz="900" u="none" cap="none" strike="noStrike">
              <a:solidFill>
                <a:schemeClr val="dk1"/>
              </a:solidFill>
              <a:latin typeface="Calibri"/>
              <a:ea typeface="Calibri"/>
              <a:cs typeface="Calibri"/>
              <a:sym typeface="Calibri"/>
            </a:endParaRPr>
          </a:p>
        </p:txBody>
      </p:sp>
      <p:sp>
        <p:nvSpPr>
          <p:cNvPr id="356" name="Google Shape;356;p33"/>
          <p:cNvSpPr/>
          <p:nvPr/>
        </p:nvSpPr>
        <p:spPr>
          <a:xfrm>
            <a:off x="3360420" y="1474470"/>
            <a:ext cx="2640300" cy="1234500"/>
          </a:xfrm>
          <a:prstGeom prst="roundRect">
            <a:avLst>
              <a:gd fmla="val 3333" name="adj"/>
            </a:avLst>
          </a:prstGeom>
          <a:solidFill>
            <a:srgbClr val="F2F2F2"/>
          </a:solidFill>
          <a:ln cap="flat" cmpd="sng" w="9525">
            <a:solidFill>
              <a:srgbClr val="F2F2F2"/>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357" name="Google Shape;357;p33"/>
          <p:cNvSpPr/>
          <p:nvPr/>
        </p:nvSpPr>
        <p:spPr>
          <a:xfrm>
            <a:off x="3552444" y="1639062"/>
            <a:ext cx="2256300" cy="2607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0000"/>
              </a:buClr>
              <a:buSzPts val="1300"/>
              <a:buFont typeface="Arial"/>
              <a:buNone/>
            </a:pPr>
            <a:r>
              <a:rPr b="1" i="0" lang="en" sz="1300" u="none" cap="none" strike="noStrike">
                <a:solidFill>
                  <a:srgbClr val="000000"/>
                </a:solidFill>
                <a:latin typeface="Arial"/>
                <a:ea typeface="Arial"/>
                <a:cs typeface="Arial"/>
                <a:sym typeface="Arial"/>
              </a:rPr>
              <a:t>LangGraph</a:t>
            </a:r>
            <a:endParaRPr b="0" i="0" sz="1300" u="none" cap="none" strike="noStrike">
              <a:solidFill>
                <a:schemeClr val="dk1"/>
              </a:solidFill>
              <a:latin typeface="Calibri"/>
              <a:ea typeface="Calibri"/>
              <a:cs typeface="Calibri"/>
              <a:sym typeface="Calibri"/>
            </a:endParaRPr>
          </a:p>
        </p:txBody>
      </p:sp>
      <p:sp>
        <p:nvSpPr>
          <p:cNvPr id="358" name="Google Shape;358;p33"/>
          <p:cNvSpPr/>
          <p:nvPr/>
        </p:nvSpPr>
        <p:spPr>
          <a:xfrm>
            <a:off x="3552444" y="1954530"/>
            <a:ext cx="2256300" cy="651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404040"/>
              </a:buClr>
              <a:buSzPts val="900"/>
              <a:buFont typeface="Arial"/>
              <a:buNone/>
            </a:pPr>
            <a:r>
              <a:rPr b="0" i="0" lang="en" sz="900" u="none" cap="none" strike="noStrike">
                <a:solidFill>
                  <a:srgbClr val="404040"/>
                </a:solidFill>
                <a:latin typeface="Arial"/>
                <a:ea typeface="Arial"/>
                <a:cs typeface="Arial"/>
                <a:sym typeface="Arial"/>
              </a:rPr>
              <a:t>Agent steps as nodes, transitions as edges, shared state. Built for cyclical work and human-in-the-loop stops.</a:t>
            </a:r>
            <a:endParaRPr b="0" i="0" sz="900" u="none" cap="none" strike="noStrike">
              <a:solidFill>
                <a:schemeClr val="dk1"/>
              </a:solidFill>
              <a:latin typeface="Calibri"/>
              <a:ea typeface="Calibri"/>
              <a:cs typeface="Calibri"/>
              <a:sym typeface="Calibri"/>
            </a:endParaRPr>
          </a:p>
        </p:txBody>
      </p:sp>
      <p:sp>
        <p:nvSpPr>
          <p:cNvPr id="359" name="Google Shape;359;p33"/>
          <p:cNvSpPr/>
          <p:nvPr/>
        </p:nvSpPr>
        <p:spPr>
          <a:xfrm>
            <a:off x="6240780" y="1474470"/>
            <a:ext cx="2640300" cy="1234500"/>
          </a:xfrm>
          <a:prstGeom prst="roundRect">
            <a:avLst>
              <a:gd fmla="val 3333" name="adj"/>
            </a:avLst>
          </a:prstGeom>
          <a:solidFill>
            <a:srgbClr val="F2F2F2"/>
          </a:solidFill>
          <a:ln cap="flat" cmpd="sng" w="9525">
            <a:solidFill>
              <a:srgbClr val="F2F2F2"/>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360" name="Google Shape;360;p33"/>
          <p:cNvSpPr/>
          <p:nvPr/>
        </p:nvSpPr>
        <p:spPr>
          <a:xfrm>
            <a:off x="6432804" y="1639062"/>
            <a:ext cx="2256300" cy="2607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0000"/>
              </a:buClr>
              <a:buSzPts val="1300"/>
              <a:buFont typeface="Arial"/>
              <a:buNone/>
            </a:pPr>
            <a:r>
              <a:rPr b="1" i="0" lang="en" sz="1300" u="none" cap="none" strike="noStrike">
                <a:solidFill>
                  <a:srgbClr val="000000"/>
                </a:solidFill>
                <a:latin typeface="Arial"/>
                <a:ea typeface="Arial"/>
                <a:cs typeface="Arial"/>
                <a:sym typeface="Arial"/>
              </a:rPr>
              <a:t>CrewAI</a:t>
            </a:r>
            <a:endParaRPr b="0" i="0" sz="1300" u="none" cap="none" strike="noStrike">
              <a:solidFill>
                <a:schemeClr val="dk1"/>
              </a:solidFill>
              <a:latin typeface="Calibri"/>
              <a:ea typeface="Calibri"/>
              <a:cs typeface="Calibri"/>
              <a:sym typeface="Calibri"/>
            </a:endParaRPr>
          </a:p>
        </p:txBody>
      </p:sp>
      <p:sp>
        <p:nvSpPr>
          <p:cNvPr id="361" name="Google Shape;361;p33"/>
          <p:cNvSpPr/>
          <p:nvPr/>
        </p:nvSpPr>
        <p:spPr>
          <a:xfrm>
            <a:off x="6432804" y="1954530"/>
            <a:ext cx="2256300" cy="651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404040"/>
              </a:buClr>
              <a:buSzPts val="900"/>
              <a:buFont typeface="Arial"/>
              <a:buNone/>
            </a:pPr>
            <a:r>
              <a:rPr b="0" i="0" lang="en" sz="900" u="none" cap="none" strike="noStrike">
                <a:solidFill>
                  <a:srgbClr val="404040"/>
                </a:solidFill>
                <a:latin typeface="Arial"/>
                <a:ea typeface="Arial"/>
                <a:cs typeface="Arial"/>
                <a:sym typeface="Arial"/>
              </a:rPr>
              <a:t>Agents as a crew with roles, goals and tasks. Sequential or manager-led. Templates and a no-code path for fast prototyping.</a:t>
            </a:r>
            <a:endParaRPr b="0" i="0" sz="900" u="none" cap="none" strike="noStrike">
              <a:solidFill>
                <a:schemeClr val="dk1"/>
              </a:solidFill>
              <a:latin typeface="Calibri"/>
              <a:ea typeface="Calibri"/>
              <a:cs typeface="Calibri"/>
              <a:sym typeface="Calibri"/>
            </a:endParaRPr>
          </a:p>
        </p:txBody>
      </p:sp>
      <p:sp>
        <p:nvSpPr>
          <p:cNvPr id="362" name="Google Shape;362;p33"/>
          <p:cNvSpPr/>
          <p:nvPr/>
        </p:nvSpPr>
        <p:spPr>
          <a:xfrm>
            <a:off x="480060" y="2914650"/>
            <a:ext cx="2640300" cy="1234500"/>
          </a:xfrm>
          <a:prstGeom prst="roundRect">
            <a:avLst>
              <a:gd fmla="val 3333" name="adj"/>
            </a:avLst>
          </a:prstGeom>
          <a:solidFill>
            <a:srgbClr val="F2F2F2"/>
          </a:solidFill>
          <a:ln cap="flat" cmpd="sng" w="9525">
            <a:solidFill>
              <a:srgbClr val="F2F2F2"/>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363" name="Google Shape;363;p33"/>
          <p:cNvSpPr/>
          <p:nvPr/>
        </p:nvSpPr>
        <p:spPr>
          <a:xfrm>
            <a:off x="672084" y="3079242"/>
            <a:ext cx="2256300" cy="2607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0000"/>
              </a:buClr>
              <a:buSzPts val="1300"/>
              <a:buFont typeface="Arial"/>
              <a:buNone/>
            </a:pPr>
            <a:r>
              <a:rPr b="1" i="0" lang="en" sz="1300" u="none" cap="none" strike="noStrike">
                <a:solidFill>
                  <a:srgbClr val="000000"/>
                </a:solidFill>
                <a:latin typeface="Arial"/>
                <a:ea typeface="Arial"/>
                <a:cs typeface="Arial"/>
                <a:sym typeface="Arial"/>
              </a:rPr>
              <a:t>AutoGen</a:t>
            </a:r>
            <a:endParaRPr b="0" i="0" sz="1300" u="none" cap="none" strike="noStrike">
              <a:solidFill>
                <a:schemeClr val="dk1"/>
              </a:solidFill>
              <a:latin typeface="Calibri"/>
              <a:ea typeface="Calibri"/>
              <a:cs typeface="Calibri"/>
              <a:sym typeface="Calibri"/>
            </a:endParaRPr>
          </a:p>
        </p:txBody>
      </p:sp>
      <p:sp>
        <p:nvSpPr>
          <p:cNvPr id="364" name="Google Shape;364;p33"/>
          <p:cNvSpPr/>
          <p:nvPr/>
        </p:nvSpPr>
        <p:spPr>
          <a:xfrm>
            <a:off x="672084" y="3394710"/>
            <a:ext cx="2256300" cy="651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404040"/>
              </a:buClr>
              <a:buSzPts val="900"/>
              <a:buFont typeface="Arial"/>
              <a:buNone/>
            </a:pPr>
            <a:r>
              <a:rPr b="0" i="0" lang="en" sz="900" u="none" cap="none" strike="noStrike">
                <a:solidFill>
                  <a:srgbClr val="404040"/>
                </a:solidFill>
                <a:latin typeface="Arial"/>
                <a:ea typeface="Arial"/>
                <a:cs typeface="Arial"/>
                <a:sym typeface="Arial"/>
              </a:rPr>
              <a:t>Microsoft's multi-agent framework. Core, AgentChat and Extensions, plus Studio for no-code and Bench for benchmarking.</a:t>
            </a:r>
            <a:endParaRPr b="0" i="0" sz="900" u="none" cap="none" strike="noStrike">
              <a:solidFill>
                <a:schemeClr val="dk1"/>
              </a:solidFill>
              <a:latin typeface="Calibri"/>
              <a:ea typeface="Calibri"/>
              <a:cs typeface="Calibri"/>
              <a:sym typeface="Calibri"/>
            </a:endParaRPr>
          </a:p>
        </p:txBody>
      </p:sp>
      <p:sp>
        <p:nvSpPr>
          <p:cNvPr id="365" name="Google Shape;365;p33"/>
          <p:cNvSpPr/>
          <p:nvPr/>
        </p:nvSpPr>
        <p:spPr>
          <a:xfrm>
            <a:off x="3360420" y="2914650"/>
            <a:ext cx="2640300" cy="1234500"/>
          </a:xfrm>
          <a:prstGeom prst="roundRect">
            <a:avLst>
              <a:gd fmla="val 3333" name="adj"/>
            </a:avLst>
          </a:prstGeom>
          <a:solidFill>
            <a:srgbClr val="F2F2F2"/>
          </a:solidFill>
          <a:ln cap="flat" cmpd="sng" w="9525">
            <a:solidFill>
              <a:srgbClr val="F2F2F2"/>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366" name="Google Shape;366;p33"/>
          <p:cNvSpPr/>
          <p:nvPr/>
        </p:nvSpPr>
        <p:spPr>
          <a:xfrm>
            <a:off x="3552444" y="3079242"/>
            <a:ext cx="2256300" cy="2607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0000"/>
              </a:buClr>
              <a:buSzPts val="1300"/>
              <a:buFont typeface="Arial"/>
              <a:buNone/>
            </a:pPr>
            <a:r>
              <a:rPr b="1" i="0" lang="en" sz="1300" u="none" cap="none" strike="noStrike">
                <a:solidFill>
                  <a:srgbClr val="000000"/>
                </a:solidFill>
                <a:latin typeface="Arial"/>
                <a:ea typeface="Arial"/>
                <a:cs typeface="Arial"/>
                <a:sym typeface="Arial"/>
              </a:rPr>
              <a:t>LlamaIndex</a:t>
            </a:r>
            <a:endParaRPr b="0" i="0" sz="1300" u="none" cap="none" strike="noStrike">
              <a:solidFill>
                <a:schemeClr val="dk1"/>
              </a:solidFill>
              <a:latin typeface="Calibri"/>
              <a:ea typeface="Calibri"/>
              <a:cs typeface="Calibri"/>
              <a:sym typeface="Calibri"/>
            </a:endParaRPr>
          </a:p>
        </p:txBody>
      </p:sp>
      <p:sp>
        <p:nvSpPr>
          <p:cNvPr id="367" name="Google Shape;367;p33"/>
          <p:cNvSpPr/>
          <p:nvPr/>
        </p:nvSpPr>
        <p:spPr>
          <a:xfrm>
            <a:off x="3552444" y="3394710"/>
            <a:ext cx="2256300" cy="651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404040"/>
              </a:buClr>
              <a:buSzPts val="900"/>
              <a:buFont typeface="Arial"/>
              <a:buNone/>
            </a:pPr>
            <a:r>
              <a:rPr b="0" i="0" lang="en" sz="900" u="none" cap="none" strike="noStrike">
                <a:solidFill>
                  <a:srgbClr val="404040"/>
                </a:solidFill>
                <a:latin typeface="Arial"/>
                <a:ea typeface="Arial"/>
                <a:cs typeface="Arial"/>
                <a:sym typeface="Arial"/>
              </a:rPr>
              <a:t>Event-driven workflows built from steps, events and shared context. Flexible when the flow branches or loops a lot.</a:t>
            </a:r>
            <a:endParaRPr b="0" i="0" sz="900" u="none" cap="none" strike="noStrike">
              <a:solidFill>
                <a:schemeClr val="dk1"/>
              </a:solidFill>
              <a:latin typeface="Calibri"/>
              <a:ea typeface="Calibri"/>
              <a:cs typeface="Calibri"/>
              <a:sym typeface="Calibri"/>
            </a:endParaRPr>
          </a:p>
        </p:txBody>
      </p:sp>
      <p:sp>
        <p:nvSpPr>
          <p:cNvPr id="368" name="Google Shape;368;p33"/>
          <p:cNvSpPr/>
          <p:nvPr/>
        </p:nvSpPr>
        <p:spPr>
          <a:xfrm>
            <a:off x="6240780" y="2914650"/>
            <a:ext cx="2640300" cy="1234500"/>
          </a:xfrm>
          <a:prstGeom prst="roundRect">
            <a:avLst>
              <a:gd fmla="val 3333" name="adj"/>
            </a:avLst>
          </a:prstGeom>
          <a:solidFill>
            <a:srgbClr val="F2F2F2"/>
          </a:solidFill>
          <a:ln cap="flat" cmpd="sng" w="9525">
            <a:solidFill>
              <a:srgbClr val="F2F2F2"/>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369" name="Google Shape;369;p33"/>
          <p:cNvSpPr/>
          <p:nvPr/>
        </p:nvSpPr>
        <p:spPr>
          <a:xfrm>
            <a:off x="6432804" y="3079242"/>
            <a:ext cx="2256300" cy="2607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0000"/>
              </a:buClr>
              <a:buSzPts val="1300"/>
              <a:buFont typeface="Arial"/>
              <a:buNone/>
            </a:pPr>
            <a:r>
              <a:rPr b="1" i="0" lang="en" sz="1300" u="none" cap="none" strike="noStrike">
                <a:solidFill>
                  <a:srgbClr val="000000"/>
                </a:solidFill>
                <a:latin typeface="Arial"/>
                <a:ea typeface="Arial"/>
                <a:cs typeface="Arial"/>
                <a:sym typeface="Arial"/>
              </a:rPr>
              <a:t>Semantic Kernel</a:t>
            </a:r>
            <a:endParaRPr b="0" i="0" sz="1300" u="none" cap="none" strike="noStrike">
              <a:solidFill>
                <a:schemeClr val="dk1"/>
              </a:solidFill>
              <a:latin typeface="Calibri"/>
              <a:ea typeface="Calibri"/>
              <a:cs typeface="Calibri"/>
              <a:sym typeface="Calibri"/>
            </a:endParaRPr>
          </a:p>
        </p:txBody>
      </p:sp>
      <p:sp>
        <p:nvSpPr>
          <p:cNvPr id="370" name="Google Shape;370;p33"/>
          <p:cNvSpPr/>
          <p:nvPr/>
        </p:nvSpPr>
        <p:spPr>
          <a:xfrm>
            <a:off x="6432804" y="3394710"/>
            <a:ext cx="2256300" cy="651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404040"/>
              </a:buClr>
              <a:buSzPts val="900"/>
              <a:buFont typeface="Arial"/>
              <a:buNone/>
            </a:pPr>
            <a:r>
              <a:rPr b="0" i="0" lang="en" sz="900" u="none" cap="none" strike="noStrike">
                <a:solidFill>
                  <a:srgbClr val="404040"/>
                </a:solidFill>
                <a:latin typeface="Arial"/>
                <a:ea typeface="Arial"/>
                <a:cs typeface="Arial"/>
                <a:sym typeface="Arial"/>
              </a:rPr>
              <a:t>Microsoft's enterprise SDK, with chat and assistant agents and a process framework. LangChain4j if your team writes Java.</a:t>
            </a:r>
            <a:endParaRPr b="0" i="0" sz="900" u="none" cap="none" strike="noStrike">
              <a:solidFill>
                <a:schemeClr val="dk1"/>
              </a:solidFill>
              <a:latin typeface="Calibri"/>
              <a:ea typeface="Calibri"/>
              <a:cs typeface="Calibri"/>
              <a:sym typeface="Calibri"/>
            </a:endParaRPr>
          </a:p>
        </p:txBody>
      </p:sp>
      <p:sp>
        <p:nvSpPr>
          <p:cNvPr id="371" name="Google Shape;371;p33"/>
          <p:cNvSpPr/>
          <p:nvPr/>
        </p:nvSpPr>
        <p:spPr>
          <a:xfrm>
            <a:off x="480060" y="4649724"/>
            <a:ext cx="8160900" cy="2331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757575"/>
              </a:buClr>
              <a:buSzPts val="800"/>
              <a:buFont typeface="Arial"/>
              <a:buNone/>
            </a:pPr>
            <a:r>
              <a:rPr b="0" i="1" lang="en" sz="800" u="none" cap="none" strike="noStrike">
                <a:solidFill>
                  <a:srgbClr val="757575"/>
                </a:solidFill>
                <a:latin typeface="Arial"/>
                <a:ea typeface="Arial"/>
                <a:cs typeface="Arial"/>
                <a:sym typeface="Arial"/>
              </a:rPr>
              <a:t>All open source. Pick one, ship a single working agent, then decide whether you actually need a second.</a:t>
            </a:r>
            <a:endParaRPr b="0" i="0" sz="800" u="none" cap="none" strike="noStrike">
              <a:solidFill>
                <a:schemeClr val="dk1"/>
              </a:solidFill>
              <a:latin typeface="Calibri"/>
              <a:ea typeface="Calibri"/>
              <a:cs typeface="Calibri"/>
              <a:sym typeface="Calibri"/>
            </a:endParaRPr>
          </a:p>
        </p:txBody>
      </p:sp>
      <p:sp>
        <p:nvSpPr>
          <p:cNvPr id="372" name="Google Shape;372;p33"/>
          <p:cNvSpPr txBox="1"/>
          <p:nvPr/>
        </p:nvSpPr>
        <p:spPr>
          <a:xfrm>
            <a:off x="632725" y="4354825"/>
            <a:ext cx="3312300" cy="192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700">
                <a:solidFill>
                  <a:schemeClr val="dk2"/>
                </a:solidFill>
              </a:rPr>
              <a:t>Agno, etc</a:t>
            </a:r>
            <a:endParaRPr sz="700">
              <a:solidFill>
                <a:schemeClr val="dk2"/>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377" name="Shape 377"/>
        <p:cNvGrpSpPr/>
        <p:nvPr/>
      </p:nvGrpSpPr>
      <p:grpSpPr>
        <a:xfrm>
          <a:off x="0" y="0"/>
          <a:ext cx="0" cy="0"/>
          <a:chOff x="0" y="0"/>
          <a:chExt cx="0" cy="0"/>
        </a:xfrm>
      </p:grpSpPr>
      <p:sp>
        <p:nvSpPr>
          <p:cNvPr id="378" name="Google Shape;378;p34"/>
          <p:cNvSpPr/>
          <p:nvPr/>
        </p:nvSpPr>
        <p:spPr>
          <a:xfrm>
            <a:off x="480060" y="377190"/>
            <a:ext cx="8160900" cy="1920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757575"/>
              </a:buClr>
              <a:buSzPts val="800"/>
              <a:buFont typeface="Arial"/>
              <a:buNone/>
            </a:pPr>
            <a:r>
              <a:rPr b="1" lang="en" sz="800">
                <a:solidFill>
                  <a:srgbClr val="757575"/>
                </a:solidFill>
              </a:rPr>
              <a:t>Questions to Ask yourself</a:t>
            </a:r>
            <a:endParaRPr b="0" i="0" sz="800" u="none" cap="none" strike="noStrike">
              <a:solidFill>
                <a:schemeClr val="dk1"/>
              </a:solidFill>
              <a:latin typeface="Calibri"/>
              <a:ea typeface="Calibri"/>
              <a:cs typeface="Calibri"/>
              <a:sym typeface="Calibri"/>
            </a:endParaRPr>
          </a:p>
        </p:txBody>
      </p:sp>
      <p:sp>
        <p:nvSpPr>
          <p:cNvPr id="379" name="Google Shape;379;p34"/>
          <p:cNvSpPr/>
          <p:nvPr/>
        </p:nvSpPr>
        <p:spPr>
          <a:xfrm>
            <a:off x="480060" y="603504"/>
            <a:ext cx="8160900" cy="514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2400"/>
              <a:buFont typeface="Arial"/>
              <a:buNone/>
            </a:pPr>
            <a:r>
              <a:rPr b="1" i="0" lang="en" sz="2400" u="none" cap="none" strike="noStrike">
                <a:solidFill>
                  <a:srgbClr val="000000"/>
                </a:solidFill>
                <a:latin typeface="Arial"/>
                <a:ea typeface="Arial"/>
                <a:cs typeface="Arial"/>
                <a:sym typeface="Arial"/>
              </a:rPr>
              <a:t>Five questions before you commit</a:t>
            </a:r>
            <a:endParaRPr b="0" i="0" sz="2400" u="none" cap="none" strike="noStrike">
              <a:solidFill>
                <a:schemeClr val="dk1"/>
              </a:solidFill>
              <a:latin typeface="Calibri"/>
              <a:ea typeface="Calibri"/>
              <a:cs typeface="Calibri"/>
              <a:sym typeface="Calibri"/>
            </a:endParaRPr>
          </a:p>
        </p:txBody>
      </p:sp>
      <p:sp>
        <p:nvSpPr>
          <p:cNvPr id="380" name="Google Shape;380;p34"/>
          <p:cNvSpPr/>
          <p:nvPr/>
        </p:nvSpPr>
        <p:spPr>
          <a:xfrm>
            <a:off x="480060" y="1282446"/>
            <a:ext cx="8160900" cy="630900"/>
          </a:xfrm>
          <a:prstGeom prst="roundRect">
            <a:avLst>
              <a:gd fmla="val 6522" name="adj"/>
            </a:avLst>
          </a:prstGeom>
          <a:solidFill>
            <a:srgbClr val="F2F2F2"/>
          </a:solidFill>
          <a:ln cap="flat" cmpd="sng" w="9525">
            <a:solidFill>
              <a:srgbClr val="F2F2F2"/>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381" name="Google Shape;381;p34"/>
          <p:cNvSpPr/>
          <p:nvPr/>
        </p:nvSpPr>
        <p:spPr>
          <a:xfrm>
            <a:off x="630936" y="1405890"/>
            <a:ext cx="288000" cy="288000"/>
          </a:xfrm>
          <a:prstGeom prst="ellipse">
            <a:avLst/>
          </a:prstGeom>
          <a:solidFill>
            <a:srgbClr val="000000"/>
          </a:solidFill>
          <a:ln cap="flat" cmpd="sng" w="9525">
            <a:solidFill>
              <a:srgbClr val="000000"/>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382" name="Google Shape;382;p34"/>
          <p:cNvSpPr/>
          <p:nvPr/>
        </p:nvSpPr>
        <p:spPr>
          <a:xfrm>
            <a:off x="630936" y="1405890"/>
            <a:ext cx="288000" cy="2880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000"/>
              <a:buFont typeface="Arial"/>
              <a:buNone/>
            </a:pPr>
            <a:r>
              <a:rPr b="1" i="0" lang="en" sz="1000" u="none" cap="none" strike="noStrike">
                <a:solidFill>
                  <a:srgbClr val="FFFFFF"/>
                </a:solidFill>
                <a:latin typeface="Arial"/>
                <a:ea typeface="Arial"/>
                <a:cs typeface="Arial"/>
                <a:sym typeface="Arial"/>
              </a:rPr>
              <a:t>1</a:t>
            </a:r>
            <a:endParaRPr b="0" i="0" sz="1000" u="none" cap="none" strike="noStrike">
              <a:solidFill>
                <a:schemeClr val="dk1"/>
              </a:solidFill>
              <a:latin typeface="Calibri"/>
              <a:ea typeface="Calibri"/>
              <a:cs typeface="Calibri"/>
              <a:sym typeface="Calibri"/>
            </a:endParaRPr>
          </a:p>
        </p:txBody>
      </p:sp>
      <p:sp>
        <p:nvSpPr>
          <p:cNvPr id="383" name="Google Shape;383;p34"/>
          <p:cNvSpPr/>
          <p:nvPr/>
        </p:nvSpPr>
        <p:spPr>
          <a:xfrm>
            <a:off x="1062990" y="1351026"/>
            <a:ext cx="7338300" cy="5349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0000"/>
              </a:buClr>
              <a:buSzPts val="1100"/>
              <a:buFont typeface="Arial"/>
              <a:buNone/>
            </a:pPr>
            <a:r>
              <a:rPr b="1" i="0" lang="en" sz="1100" u="none" cap="none" strike="noStrike">
                <a:solidFill>
                  <a:srgbClr val="000000"/>
                </a:solidFill>
                <a:latin typeface="Arial"/>
                <a:ea typeface="Arial"/>
                <a:cs typeface="Arial"/>
                <a:sym typeface="Arial"/>
              </a:rPr>
              <a:t>Complexity   </a:t>
            </a:r>
            <a:r>
              <a:rPr b="0" i="0" lang="en" sz="900" u="none" cap="none" strike="noStrike">
                <a:solidFill>
                  <a:srgbClr val="404040"/>
                </a:solidFill>
                <a:latin typeface="Arial"/>
                <a:ea typeface="Arial"/>
                <a:cs typeface="Arial"/>
                <a:sym typeface="Arial"/>
              </a:rPr>
              <a:t>One agent or several? If several, map who talks to whom before you write code.</a:t>
            </a:r>
            <a:endParaRPr b="0" i="0" sz="1100" u="none" cap="none" strike="noStrike">
              <a:solidFill>
                <a:schemeClr val="dk1"/>
              </a:solidFill>
              <a:latin typeface="Calibri"/>
              <a:ea typeface="Calibri"/>
              <a:cs typeface="Calibri"/>
              <a:sym typeface="Calibri"/>
            </a:endParaRPr>
          </a:p>
        </p:txBody>
      </p:sp>
      <p:sp>
        <p:nvSpPr>
          <p:cNvPr id="384" name="Google Shape;384;p34"/>
          <p:cNvSpPr/>
          <p:nvPr/>
        </p:nvSpPr>
        <p:spPr>
          <a:xfrm>
            <a:off x="630936" y="2091690"/>
            <a:ext cx="288000" cy="288000"/>
          </a:xfrm>
          <a:prstGeom prst="ellipse">
            <a:avLst/>
          </a:prstGeom>
          <a:solidFill>
            <a:srgbClr val="000000"/>
          </a:solidFill>
          <a:ln cap="flat" cmpd="sng" w="9525">
            <a:solidFill>
              <a:srgbClr val="000000"/>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385" name="Google Shape;385;p34"/>
          <p:cNvSpPr/>
          <p:nvPr/>
        </p:nvSpPr>
        <p:spPr>
          <a:xfrm>
            <a:off x="630936" y="2091690"/>
            <a:ext cx="288000" cy="2880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000"/>
              <a:buFont typeface="Arial"/>
              <a:buNone/>
            </a:pPr>
            <a:r>
              <a:rPr b="1" i="0" lang="en" sz="1000" u="none" cap="none" strike="noStrike">
                <a:solidFill>
                  <a:srgbClr val="FFFFFF"/>
                </a:solidFill>
                <a:latin typeface="Arial"/>
                <a:ea typeface="Arial"/>
                <a:cs typeface="Arial"/>
                <a:sym typeface="Arial"/>
              </a:rPr>
              <a:t>2</a:t>
            </a:r>
            <a:endParaRPr b="0" i="0" sz="1000" u="none" cap="none" strike="noStrike">
              <a:solidFill>
                <a:schemeClr val="dk1"/>
              </a:solidFill>
              <a:latin typeface="Calibri"/>
              <a:ea typeface="Calibri"/>
              <a:cs typeface="Calibri"/>
              <a:sym typeface="Calibri"/>
            </a:endParaRPr>
          </a:p>
        </p:txBody>
      </p:sp>
      <p:sp>
        <p:nvSpPr>
          <p:cNvPr id="386" name="Google Shape;386;p34"/>
          <p:cNvSpPr/>
          <p:nvPr/>
        </p:nvSpPr>
        <p:spPr>
          <a:xfrm>
            <a:off x="1062990" y="2036826"/>
            <a:ext cx="7338300" cy="5349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0000"/>
              </a:buClr>
              <a:buSzPts val="1100"/>
              <a:buFont typeface="Arial"/>
              <a:buNone/>
            </a:pPr>
            <a:r>
              <a:rPr b="1" i="0" lang="en" sz="1100" u="none" cap="none" strike="noStrike">
                <a:solidFill>
                  <a:srgbClr val="000000"/>
                </a:solidFill>
                <a:latin typeface="Arial"/>
                <a:ea typeface="Arial"/>
                <a:cs typeface="Arial"/>
                <a:sym typeface="Arial"/>
              </a:rPr>
              <a:t>Data privacy and security   </a:t>
            </a:r>
            <a:r>
              <a:rPr b="0" i="0" lang="en" sz="900" u="none" cap="none" strike="noStrike">
                <a:solidFill>
                  <a:srgbClr val="404040"/>
                </a:solidFill>
                <a:latin typeface="Arial"/>
                <a:ea typeface="Arial"/>
                <a:cs typeface="Arial"/>
                <a:sym typeface="Arial"/>
              </a:rPr>
              <a:t>You are handling transaction data. Check encryption in transit and at rest, access control, and what leaves the country.</a:t>
            </a:r>
            <a:endParaRPr b="0" i="0" sz="1100" u="none" cap="none" strike="noStrike">
              <a:solidFill>
                <a:schemeClr val="dk1"/>
              </a:solidFill>
              <a:latin typeface="Calibri"/>
              <a:ea typeface="Calibri"/>
              <a:cs typeface="Calibri"/>
              <a:sym typeface="Calibri"/>
            </a:endParaRPr>
          </a:p>
        </p:txBody>
      </p:sp>
      <p:sp>
        <p:nvSpPr>
          <p:cNvPr id="387" name="Google Shape;387;p34"/>
          <p:cNvSpPr/>
          <p:nvPr/>
        </p:nvSpPr>
        <p:spPr>
          <a:xfrm>
            <a:off x="480060" y="2654046"/>
            <a:ext cx="8160900" cy="630900"/>
          </a:xfrm>
          <a:prstGeom prst="roundRect">
            <a:avLst>
              <a:gd fmla="val 6522" name="adj"/>
            </a:avLst>
          </a:prstGeom>
          <a:solidFill>
            <a:srgbClr val="F2F2F2"/>
          </a:solidFill>
          <a:ln cap="flat" cmpd="sng" w="9525">
            <a:solidFill>
              <a:srgbClr val="F2F2F2"/>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388" name="Google Shape;388;p34"/>
          <p:cNvSpPr/>
          <p:nvPr/>
        </p:nvSpPr>
        <p:spPr>
          <a:xfrm>
            <a:off x="630936" y="2777490"/>
            <a:ext cx="288000" cy="288000"/>
          </a:xfrm>
          <a:prstGeom prst="ellipse">
            <a:avLst/>
          </a:prstGeom>
          <a:solidFill>
            <a:srgbClr val="000000"/>
          </a:solidFill>
          <a:ln cap="flat" cmpd="sng" w="9525">
            <a:solidFill>
              <a:srgbClr val="000000"/>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389" name="Google Shape;389;p34"/>
          <p:cNvSpPr/>
          <p:nvPr/>
        </p:nvSpPr>
        <p:spPr>
          <a:xfrm>
            <a:off x="630936" y="2777490"/>
            <a:ext cx="288000" cy="2880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000"/>
              <a:buFont typeface="Arial"/>
              <a:buNone/>
            </a:pPr>
            <a:r>
              <a:rPr b="1" i="0" lang="en" sz="1000" u="none" cap="none" strike="noStrike">
                <a:solidFill>
                  <a:srgbClr val="FFFFFF"/>
                </a:solidFill>
                <a:latin typeface="Arial"/>
                <a:ea typeface="Arial"/>
                <a:cs typeface="Arial"/>
                <a:sym typeface="Arial"/>
              </a:rPr>
              <a:t>3</a:t>
            </a:r>
            <a:endParaRPr b="0" i="0" sz="1000" u="none" cap="none" strike="noStrike">
              <a:solidFill>
                <a:schemeClr val="dk1"/>
              </a:solidFill>
              <a:latin typeface="Calibri"/>
              <a:ea typeface="Calibri"/>
              <a:cs typeface="Calibri"/>
              <a:sym typeface="Calibri"/>
            </a:endParaRPr>
          </a:p>
        </p:txBody>
      </p:sp>
      <p:sp>
        <p:nvSpPr>
          <p:cNvPr id="390" name="Google Shape;390;p34"/>
          <p:cNvSpPr/>
          <p:nvPr/>
        </p:nvSpPr>
        <p:spPr>
          <a:xfrm>
            <a:off x="1062990" y="2722626"/>
            <a:ext cx="7338300" cy="5349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0000"/>
              </a:buClr>
              <a:buSzPts val="1100"/>
              <a:buFont typeface="Arial"/>
              <a:buNone/>
            </a:pPr>
            <a:r>
              <a:rPr b="1" i="0" lang="en" sz="1100" u="none" cap="none" strike="noStrike">
                <a:solidFill>
                  <a:srgbClr val="000000"/>
                </a:solidFill>
                <a:latin typeface="Arial"/>
                <a:ea typeface="Arial"/>
                <a:cs typeface="Arial"/>
                <a:sym typeface="Arial"/>
              </a:rPr>
              <a:t>Ease of use   </a:t>
            </a:r>
            <a:r>
              <a:rPr b="0" i="0" lang="en" sz="900" u="none" cap="none" strike="noStrike">
                <a:solidFill>
                  <a:srgbClr val="404040"/>
                </a:solidFill>
                <a:latin typeface="Arial"/>
                <a:ea typeface="Arial"/>
                <a:cs typeface="Arial"/>
                <a:sym typeface="Arial"/>
              </a:rPr>
              <a:t>Match your team's real skill level and the weeks you have left — not the level you wish you had.</a:t>
            </a:r>
            <a:endParaRPr b="0" i="0" sz="1100" u="none" cap="none" strike="noStrike">
              <a:solidFill>
                <a:schemeClr val="dk1"/>
              </a:solidFill>
              <a:latin typeface="Calibri"/>
              <a:ea typeface="Calibri"/>
              <a:cs typeface="Calibri"/>
              <a:sym typeface="Calibri"/>
            </a:endParaRPr>
          </a:p>
        </p:txBody>
      </p:sp>
      <p:sp>
        <p:nvSpPr>
          <p:cNvPr id="391" name="Google Shape;391;p34"/>
          <p:cNvSpPr/>
          <p:nvPr/>
        </p:nvSpPr>
        <p:spPr>
          <a:xfrm>
            <a:off x="630936" y="3463290"/>
            <a:ext cx="288000" cy="288000"/>
          </a:xfrm>
          <a:prstGeom prst="ellipse">
            <a:avLst/>
          </a:prstGeom>
          <a:solidFill>
            <a:srgbClr val="000000"/>
          </a:solidFill>
          <a:ln cap="flat" cmpd="sng" w="9525">
            <a:solidFill>
              <a:srgbClr val="000000"/>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392" name="Google Shape;392;p34"/>
          <p:cNvSpPr/>
          <p:nvPr/>
        </p:nvSpPr>
        <p:spPr>
          <a:xfrm>
            <a:off x="630936" y="3463290"/>
            <a:ext cx="288000" cy="2880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000"/>
              <a:buFont typeface="Arial"/>
              <a:buNone/>
            </a:pPr>
            <a:r>
              <a:rPr b="1" i="0" lang="en" sz="1000" u="none" cap="none" strike="noStrike">
                <a:solidFill>
                  <a:srgbClr val="FFFFFF"/>
                </a:solidFill>
                <a:latin typeface="Arial"/>
                <a:ea typeface="Arial"/>
                <a:cs typeface="Arial"/>
                <a:sym typeface="Arial"/>
              </a:rPr>
              <a:t>4</a:t>
            </a:r>
            <a:endParaRPr b="0" i="0" sz="1000" u="none" cap="none" strike="noStrike">
              <a:solidFill>
                <a:schemeClr val="dk1"/>
              </a:solidFill>
              <a:latin typeface="Calibri"/>
              <a:ea typeface="Calibri"/>
              <a:cs typeface="Calibri"/>
              <a:sym typeface="Calibri"/>
            </a:endParaRPr>
          </a:p>
        </p:txBody>
      </p:sp>
      <p:sp>
        <p:nvSpPr>
          <p:cNvPr id="393" name="Google Shape;393;p34"/>
          <p:cNvSpPr/>
          <p:nvPr/>
        </p:nvSpPr>
        <p:spPr>
          <a:xfrm>
            <a:off x="1062990" y="3408426"/>
            <a:ext cx="7338300" cy="5349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0000"/>
              </a:buClr>
              <a:buSzPts val="1100"/>
              <a:buFont typeface="Arial"/>
              <a:buNone/>
            </a:pPr>
            <a:r>
              <a:rPr b="1" i="0" lang="en" sz="1100" u="none" cap="none" strike="noStrike">
                <a:solidFill>
                  <a:srgbClr val="000000"/>
                </a:solidFill>
                <a:latin typeface="Arial"/>
                <a:ea typeface="Arial"/>
                <a:cs typeface="Arial"/>
                <a:sym typeface="Arial"/>
              </a:rPr>
              <a:t>Integration   </a:t>
            </a:r>
            <a:r>
              <a:rPr b="0" i="0" lang="en" sz="900" u="none" cap="none" strike="noStrike">
                <a:solidFill>
                  <a:srgbClr val="404040"/>
                </a:solidFill>
                <a:latin typeface="Arial"/>
                <a:ea typeface="Arial"/>
                <a:cs typeface="Arial"/>
                <a:sym typeface="Arial"/>
              </a:rPr>
              <a:t>Does it connect to the data sources and infrastructure you already use</a:t>
            </a:r>
            <a:r>
              <a:rPr lang="en" sz="900">
                <a:solidFill>
                  <a:srgbClr val="404040"/>
                </a:solidFill>
              </a:rPr>
              <a:t> ?</a:t>
            </a:r>
            <a:endParaRPr b="0" i="0" sz="1100" u="none" cap="none" strike="noStrike">
              <a:solidFill>
                <a:schemeClr val="dk1"/>
              </a:solidFill>
              <a:latin typeface="Calibri"/>
              <a:ea typeface="Calibri"/>
              <a:cs typeface="Calibri"/>
              <a:sym typeface="Calibri"/>
            </a:endParaRPr>
          </a:p>
        </p:txBody>
      </p:sp>
      <p:sp>
        <p:nvSpPr>
          <p:cNvPr id="394" name="Google Shape;394;p34"/>
          <p:cNvSpPr/>
          <p:nvPr/>
        </p:nvSpPr>
        <p:spPr>
          <a:xfrm>
            <a:off x="480060" y="4025646"/>
            <a:ext cx="8160900" cy="630900"/>
          </a:xfrm>
          <a:prstGeom prst="roundRect">
            <a:avLst>
              <a:gd fmla="val 6522" name="adj"/>
            </a:avLst>
          </a:prstGeom>
          <a:solidFill>
            <a:srgbClr val="F2F2F2"/>
          </a:solidFill>
          <a:ln cap="flat" cmpd="sng" w="9525">
            <a:solidFill>
              <a:srgbClr val="F2F2F2"/>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395" name="Google Shape;395;p34"/>
          <p:cNvSpPr/>
          <p:nvPr/>
        </p:nvSpPr>
        <p:spPr>
          <a:xfrm>
            <a:off x="630936" y="4149090"/>
            <a:ext cx="288000" cy="288000"/>
          </a:xfrm>
          <a:prstGeom prst="ellipse">
            <a:avLst/>
          </a:prstGeom>
          <a:solidFill>
            <a:srgbClr val="000000"/>
          </a:solidFill>
          <a:ln cap="flat" cmpd="sng" w="9525">
            <a:solidFill>
              <a:srgbClr val="000000"/>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396" name="Google Shape;396;p34"/>
          <p:cNvSpPr/>
          <p:nvPr/>
        </p:nvSpPr>
        <p:spPr>
          <a:xfrm>
            <a:off x="630936" y="4149090"/>
            <a:ext cx="288000" cy="2880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000"/>
              <a:buFont typeface="Arial"/>
              <a:buNone/>
            </a:pPr>
            <a:r>
              <a:rPr b="1" i="0" lang="en" sz="1000" u="none" cap="none" strike="noStrike">
                <a:solidFill>
                  <a:srgbClr val="FFFFFF"/>
                </a:solidFill>
                <a:latin typeface="Arial"/>
                <a:ea typeface="Arial"/>
                <a:cs typeface="Arial"/>
                <a:sym typeface="Arial"/>
              </a:rPr>
              <a:t>5</a:t>
            </a:r>
            <a:endParaRPr b="0" i="0" sz="1000" u="none" cap="none" strike="noStrike">
              <a:solidFill>
                <a:schemeClr val="dk1"/>
              </a:solidFill>
              <a:latin typeface="Calibri"/>
              <a:ea typeface="Calibri"/>
              <a:cs typeface="Calibri"/>
              <a:sym typeface="Calibri"/>
            </a:endParaRPr>
          </a:p>
        </p:txBody>
      </p:sp>
      <p:sp>
        <p:nvSpPr>
          <p:cNvPr id="397" name="Google Shape;397;p34"/>
          <p:cNvSpPr/>
          <p:nvPr/>
        </p:nvSpPr>
        <p:spPr>
          <a:xfrm>
            <a:off x="1062990" y="4094226"/>
            <a:ext cx="7338300" cy="5349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0000"/>
              </a:buClr>
              <a:buSzPts val="1100"/>
              <a:buFont typeface="Arial"/>
              <a:buNone/>
            </a:pPr>
            <a:r>
              <a:rPr b="1" i="0" lang="en" sz="1100" u="none" cap="none" strike="noStrike">
                <a:solidFill>
                  <a:srgbClr val="000000"/>
                </a:solidFill>
                <a:latin typeface="Arial"/>
                <a:ea typeface="Arial"/>
                <a:cs typeface="Arial"/>
                <a:sym typeface="Arial"/>
              </a:rPr>
              <a:t>Performance and scale   </a:t>
            </a:r>
            <a:r>
              <a:rPr b="0" i="0" lang="en" sz="900" u="none" cap="none" strike="noStrike">
                <a:solidFill>
                  <a:srgbClr val="404040"/>
                </a:solidFill>
                <a:latin typeface="Arial"/>
                <a:ea typeface="Arial"/>
                <a:cs typeface="Arial"/>
                <a:sym typeface="Arial"/>
              </a:rPr>
              <a:t>Latency on demo day, cost per run, and what happens when a hundred requests arrive together.</a:t>
            </a:r>
            <a:endParaRPr b="0" i="0" sz="1100" u="none" cap="none" strike="noStrike">
              <a:solidFill>
                <a:schemeClr val="dk1"/>
              </a:solidFill>
              <a:latin typeface="Calibri"/>
              <a:ea typeface="Calibri"/>
              <a:cs typeface="Calibri"/>
              <a:sym typeface="Calibri"/>
            </a:endParaRPr>
          </a:p>
        </p:txBody>
      </p:sp>
      <p:sp>
        <p:nvSpPr>
          <p:cNvPr id="398" name="Google Shape;398;p34"/>
          <p:cNvSpPr/>
          <p:nvPr/>
        </p:nvSpPr>
        <p:spPr>
          <a:xfrm>
            <a:off x="480060" y="4649724"/>
            <a:ext cx="8160900" cy="2331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757575"/>
              </a:buClr>
              <a:buSzPts val="800"/>
              <a:buFont typeface="Arial"/>
              <a:buNone/>
            </a:pPr>
            <a:r>
              <a:rPr b="0" i="1" lang="en" sz="800" u="none" cap="none" strike="noStrike">
                <a:solidFill>
                  <a:srgbClr val="757575"/>
                </a:solidFill>
                <a:latin typeface="Arial"/>
                <a:ea typeface="Arial"/>
                <a:cs typeface="Arial"/>
                <a:sym typeface="Arial"/>
              </a:rPr>
              <a:t>Start small. One agent, one tool, one decision, end to end. Then grow it.</a:t>
            </a:r>
            <a:endParaRPr b="0" i="0" sz="800" u="none" cap="none" strike="noStrike">
              <a:solidFill>
                <a:schemeClr val="dk1"/>
              </a:solidFill>
              <a:latin typeface="Calibri"/>
              <a:ea typeface="Calibri"/>
              <a:cs typeface="Calibri"/>
              <a:sym typeface="Calibri"/>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403" name="Shape 403"/>
        <p:cNvGrpSpPr/>
        <p:nvPr/>
      </p:nvGrpSpPr>
      <p:grpSpPr>
        <a:xfrm>
          <a:off x="0" y="0"/>
          <a:ext cx="0" cy="0"/>
          <a:chOff x="0" y="0"/>
          <a:chExt cx="0" cy="0"/>
        </a:xfrm>
      </p:grpSpPr>
      <p:sp>
        <p:nvSpPr>
          <p:cNvPr id="404" name="Google Shape;404;p35"/>
          <p:cNvSpPr/>
          <p:nvPr/>
        </p:nvSpPr>
        <p:spPr>
          <a:xfrm>
            <a:off x="480060" y="377190"/>
            <a:ext cx="8160900" cy="1920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757575"/>
              </a:buClr>
              <a:buSzPts val="800"/>
              <a:buFont typeface="Arial"/>
              <a:buNone/>
            </a:pPr>
            <a:r>
              <a:t/>
            </a:r>
            <a:endParaRPr b="0" i="0" sz="800" u="none" cap="none" strike="noStrike">
              <a:solidFill>
                <a:schemeClr val="dk1"/>
              </a:solidFill>
              <a:latin typeface="Calibri"/>
              <a:ea typeface="Calibri"/>
              <a:cs typeface="Calibri"/>
              <a:sym typeface="Calibri"/>
            </a:endParaRPr>
          </a:p>
        </p:txBody>
      </p:sp>
      <p:sp>
        <p:nvSpPr>
          <p:cNvPr id="405" name="Google Shape;405;p35"/>
          <p:cNvSpPr/>
          <p:nvPr/>
        </p:nvSpPr>
        <p:spPr>
          <a:xfrm>
            <a:off x="480060" y="603504"/>
            <a:ext cx="8160900" cy="514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2400"/>
              <a:buFont typeface="Arial"/>
              <a:buNone/>
            </a:pPr>
            <a:r>
              <a:rPr b="1" lang="en" sz="2400"/>
              <a:t>Project Analysis</a:t>
            </a:r>
            <a:endParaRPr b="0" i="0" sz="2400" u="none" cap="none" strike="noStrike">
              <a:solidFill>
                <a:schemeClr val="dk1"/>
              </a:solidFill>
              <a:latin typeface="Calibri"/>
              <a:ea typeface="Calibri"/>
              <a:cs typeface="Calibri"/>
              <a:sym typeface="Calibri"/>
            </a:endParaRPr>
          </a:p>
        </p:txBody>
      </p:sp>
      <p:sp>
        <p:nvSpPr>
          <p:cNvPr id="406" name="Google Shape;406;p35"/>
          <p:cNvSpPr/>
          <p:nvPr/>
        </p:nvSpPr>
        <p:spPr>
          <a:xfrm>
            <a:off x="480060" y="1337310"/>
            <a:ext cx="342900" cy="342900"/>
          </a:xfrm>
          <a:prstGeom prst="ellipse">
            <a:avLst/>
          </a:prstGeom>
          <a:solidFill>
            <a:srgbClr val="000000"/>
          </a:solidFill>
          <a:ln cap="flat" cmpd="sng" w="9525">
            <a:solidFill>
              <a:srgbClr val="000000"/>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407" name="Google Shape;407;p35"/>
          <p:cNvSpPr/>
          <p:nvPr/>
        </p:nvSpPr>
        <p:spPr>
          <a:xfrm>
            <a:off x="480060" y="1337310"/>
            <a:ext cx="342900" cy="3429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100"/>
              <a:buFont typeface="Arial"/>
              <a:buNone/>
            </a:pPr>
            <a:r>
              <a:rPr b="1" i="0" lang="en" sz="1100" u="none" cap="none" strike="noStrike">
                <a:solidFill>
                  <a:srgbClr val="FFFFFF"/>
                </a:solidFill>
                <a:latin typeface="Arial"/>
                <a:ea typeface="Arial"/>
                <a:cs typeface="Arial"/>
                <a:sym typeface="Arial"/>
              </a:rPr>
              <a:t>1</a:t>
            </a:r>
            <a:endParaRPr b="0" i="0" sz="1100" u="none" cap="none" strike="noStrike">
              <a:solidFill>
                <a:schemeClr val="dk1"/>
              </a:solidFill>
              <a:latin typeface="Calibri"/>
              <a:ea typeface="Calibri"/>
              <a:cs typeface="Calibri"/>
              <a:sym typeface="Calibri"/>
            </a:endParaRPr>
          </a:p>
        </p:txBody>
      </p:sp>
      <p:sp>
        <p:nvSpPr>
          <p:cNvPr id="408" name="Google Shape;408;p35"/>
          <p:cNvSpPr/>
          <p:nvPr/>
        </p:nvSpPr>
        <p:spPr>
          <a:xfrm>
            <a:off x="1014984" y="1309878"/>
            <a:ext cx="7681200" cy="651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1400"/>
              <a:buFont typeface="Arial"/>
              <a:buNone/>
            </a:pPr>
            <a:r>
              <a:rPr b="1" i="0" lang="en" sz="1400" u="none" cap="none" strike="noStrike">
                <a:solidFill>
                  <a:srgbClr val="000000"/>
                </a:solidFill>
                <a:latin typeface="Arial"/>
                <a:ea typeface="Arial"/>
                <a:cs typeface="Arial"/>
                <a:sym typeface="Arial"/>
              </a:rPr>
              <a:t>What is the trigger?</a:t>
            </a:r>
            <a:endParaRPr b="0" i="0" sz="1400" u="none" cap="none" strike="noStrike">
              <a:solidFill>
                <a:schemeClr val="dk1"/>
              </a:solidFill>
              <a:latin typeface="Calibri"/>
              <a:ea typeface="Calibri"/>
              <a:cs typeface="Calibri"/>
              <a:sym typeface="Calibri"/>
            </a:endParaRPr>
          </a:p>
          <a:p>
            <a:pPr indent="0" lvl="0" marL="0" marR="0" rtl="0" algn="l">
              <a:spcBef>
                <a:spcPts val="200"/>
              </a:spcBef>
              <a:spcAft>
                <a:spcPts val="0"/>
              </a:spcAft>
              <a:buClr>
                <a:srgbClr val="404040"/>
              </a:buClr>
              <a:buSzPts val="900"/>
              <a:buFont typeface="Arial"/>
              <a:buNone/>
            </a:pPr>
            <a:r>
              <a:rPr b="0" i="0" lang="en" sz="900" u="none" cap="none" strike="noStrike">
                <a:solidFill>
                  <a:srgbClr val="404040"/>
                </a:solidFill>
                <a:latin typeface="Arial"/>
                <a:ea typeface="Arial"/>
                <a:cs typeface="Arial"/>
                <a:sym typeface="Arial"/>
              </a:rPr>
              <a:t>The event that starts everything. Be specific — not “the user opens the app.”</a:t>
            </a:r>
            <a:endParaRPr b="0" i="0" sz="1400" u="none" cap="none" strike="noStrike">
              <a:solidFill>
                <a:schemeClr val="dk1"/>
              </a:solidFill>
              <a:latin typeface="Calibri"/>
              <a:ea typeface="Calibri"/>
              <a:cs typeface="Calibri"/>
              <a:sym typeface="Calibri"/>
            </a:endParaRPr>
          </a:p>
        </p:txBody>
      </p:sp>
      <p:sp>
        <p:nvSpPr>
          <p:cNvPr id="409" name="Google Shape;409;p35"/>
          <p:cNvSpPr/>
          <p:nvPr/>
        </p:nvSpPr>
        <p:spPr>
          <a:xfrm>
            <a:off x="480060" y="2057400"/>
            <a:ext cx="342900" cy="342900"/>
          </a:xfrm>
          <a:prstGeom prst="ellipse">
            <a:avLst/>
          </a:prstGeom>
          <a:solidFill>
            <a:srgbClr val="000000"/>
          </a:solidFill>
          <a:ln cap="flat" cmpd="sng" w="9525">
            <a:solidFill>
              <a:srgbClr val="000000"/>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410" name="Google Shape;410;p35"/>
          <p:cNvSpPr/>
          <p:nvPr/>
        </p:nvSpPr>
        <p:spPr>
          <a:xfrm>
            <a:off x="480060" y="2057400"/>
            <a:ext cx="342900" cy="3429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100"/>
              <a:buFont typeface="Arial"/>
              <a:buNone/>
            </a:pPr>
            <a:r>
              <a:rPr b="1" i="0" lang="en" sz="1100" u="none" cap="none" strike="noStrike">
                <a:solidFill>
                  <a:srgbClr val="FFFFFF"/>
                </a:solidFill>
                <a:latin typeface="Arial"/>
                <a:ea typeface="Arial"/>
                <a:cs typeface="Arial"/>
                <a:sym typeface="Arial"/>
              </a:rPr>
              <a:t>2</a:t>
            </a:r>
            <a:endParaRPr b="0" i="0" sz="1100" u="none" cap="none" strike="noStrike">
              <a:solidFill>
                <a:schemeClr val="dk1"/>
              </a:solidFill>
              <a:latin typeface="Calibri"/>
              <a:ea typeface="Calibri"/>
              <a:cs typeface="Calibri"/>
              <a:sym typeface="Calibri"/>
            </a:endParaRPr>
          </a:p>
        </p:txBody>
      </p:sp>
      <p:sp>
        <p:nvSpPr>
          <p:cNvPr id="411" name="Google Shape;411;p35"/>
          <p:cNvSpPr/>
          <p:nvPr/>
        </p:nvSpPr>
        <p:spPr>
          <a:xfrm>
            <a:off x="1014984" y="2029968"/>
            <a:ext cx="7681200" cy="651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1400"/>
              <a:buFont typeface="Arial"/>
              <a:buNone/>
            </a:pPr>
            <a:r>
              <a:rPr b="1" i="0" lang="en" sz="1400" u="none" cap="none" strike="noStrike">
                <a:solidFill>
                  <a:srgbClr val="000000"/>
                </a:solidFill>
                <a:latin typeface="Arial"/>
                <a:ea typeface="Arial"/>
                <a:cs typeface="Arial"/>
                <a:sym typeface="Arial"/>
              </a:rPr>
              <a:t>What tools and data does it need?</a:t>
            </a:r>
            <a:endParaRPr b="0" i="0" sz="1400" u="none" cap="none" strike="noStrike">
              <a:solidFill>
                <a:schemeClr val="dk1"/>
              </a:solidFill>
              <a:latin typeface="Calibri"/>
              <a:ea typeface="Calibri"/>
              <a:cs typeface="Calibri"/>
              <a:sym typeface="Calibri"/>
            </a:endParaRPr>
          </a:p>
          <a:p>
            <a:pPr indent="0" lvl="0" marL="0" marR="0" rtl="0" algn="l">
              <a:spcBef>
                <a:spcPts val="200"/>
              </a:spcBef>
              <a:spcAft>
                <a:spcPts val="0"/>
              </a:spcAft>
              <a:buClr>
                <a:srgbClr val="404040"/>
              </a:buClr>
              <a:buSzPts val="900"/>
              <a:buFont typeface="Arial"/>
              <a:buNone/>
            </a:pPr>
            <a:r>
              <a:rPr b="0" i="0" lang="en" sz="900" u="none" cap="none" strike="noStrike">
                <a:solidFill>
                  <a:srgbClr val="404040"/>
                </a:solidFill>
                <a:latin typeface="Arial"/>
                <a:ea typeface="Arial"/>
                <a:cs typeface="Arial"/>
                <a:sym typeface="Arial"/>
              </a:rPr>
              <a:t>Name the APIs, the records, the models. If you cannot name them, the agent cannot call them.</a:t>
            </a:r>
            <a:endParaRPr b="0" i="0" sz="1400" u="none" cap="none" strike="noStrike">
              <a:solidFill>
                <a:schemeClr val="dk1"/>
              </a:solidFill>
              <a:latin typeface="Calibri"/>
              <a:ea typeface="Calibri"/>
              <a:cs typeface="Calibri"/>
              <a:sym typeface="Calibri"/>
            </a:endParaRPr>
          </a:p>
        </p:txBody>
      </p:sp>
      <p:sp>
        <p:nvSpPr>
          <p:cNvPr id="412" name="Google Shape;412;p35"/>
          <p:cNvSpPr/>
          <p:nvPr/>
        </p:nvSpPr>
        <p:spPr>
          <a:xfrm>
            <a:off x="480060" y="2777490"/>
            <a:ext cx="342900" cy="342900"/>
          </a:xfrm>
          <a:prstGeom prst="ellipse">
            <a:avLst/>
          </a:prstGeom>
          <a:solidFill>
            <a:srgbClr val="000000"/>
          </a:solidFill>
          <a:ln cap="flat" cmpd="sng" w="9525">
            <a:solidFill>
              <a:srgbClr val="000000"/>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413" name="Google Shape;413;p35"/>
          <p:cNvSpPr/>
          <p:nvPr/>
        </p:nvSpPr>
        <p:spPr>
          <a:xfrm>
            <a:off x="480060" y="2777490"/>
            <a:ext cx="342900" cy="3429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100"/>
              <a:buFont typeface="Arial"/>
              <a:buNone/>
            </a:pPr>
            <a:r>
              <a:rPr b="1" i="0" lang="en" sz="1100" u="none" cap="none" strike="noStrike">
                <a:solidFill>
                  <a:srgbClr val="FFFFFF"/>
                </a:solidFill>
                <a:latin typeface="Arial"/>
                <a:ea typeface="Arial"/>
                <a:cs typeface="Arial"/>
                <a:sym typeface="Arial"/>
              </a:rPr>
              <a:t>3</a:t>
            </a:r>
            <a:endParaRPr b="0" i="0" sz="1100" u="none" cap="none" strike="noStrike">
              <a:solidFill>
                <a:schemeClr val="dk1"/>
              </a:solidFill>
              <a:latin typeface="Calibri"/>
              <a:ea typeface="Calibri"/>
              <a:cs typeface="Calibri"/>
              <a:sym typeface="Calibri"/>
            </a:endParaRPr>
          </a:p>
        </p:txBody>
      </p:sp>
      <p:sp>
        <p:nvSpPr>
          <p:cNvPr id="414" name="Google Shape;414;p35"/>
          <p:cNvSpPr/>
          <p:nvPr/>
        </p:nvSpPr>
        <p:spPr>
          <a:xfrm>
            <a:off x="1014984" y="2750058"/>
            <a:ext cx="7681200" cy="651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1400"/>
              <a:buFont typeface="Arial"/>
              <a:buNone/>
            </a:pPr>
            <a:r>
              <a:rPr b="1" i="0" lang="en" sz="1400" u="none" cap="none" strike="noStrike">
                <a:solidFill>
                  <a:srgbClr val="000000"/>
                </a:solidFill>
                <a:latin typeface="Arial"/>
                <a:ea typeface="Arial"/>
                <a:cs typeface="Arial"/>
                <a:sym typeface="Arial"/>
              </a:rPr>
              <a:t>What is the ONE decision it makes?</a:t>
            </a:r>
            <a:endParaRPr b="0" i="0" sz="1400" u="none" cap="none" strike="noStrike">
              <a:solidFill>
                <a:schemeClr val="dk1"/>
              </a:solidFill>
              <a:latin typeface="Calibri"/>
              <a:ea typeface="Calibri"/>
              <a:cs typeface="Calibri"/>
              <a:sym typeface="Calibri"/>
            </a:endParaRPr>
          </a:p>
          <a:p>
            <a:pPr indent="0" lvl="0" marL="0" marR="0" rtl="0" algn="l">
              <a:spcBef>
                <a:spcPts val="200"/>
              </a:spcBef>
              <a:spcAft>
                <a:spcPts val="0"/>
              </a:spcAft>
              <a:buClr>
                <a:srgbClr val="404040"/>
              </a:buClr>
              <a:buSzPts val="900"/>
              <a:buFont typeface="Arial"/>
              <a:buNone/>
            </a:pPr>
            <a:r>
              <a:rPr b="0" i="0" lang="en" sz="900" u="none" cap="none" strike="noStrike">
                <a:solidFill>
                  <a:srgbClr val="404040"/>
                </a:solidFill>
                <a:latin typeface="Arial"/>
                <a:ea typeface="Arial"/>
                <a:cs typeface="Arial"/>
                <a:sym typeface="Arial"/>
              </a:rPr>
              <a:t>One. If you cannot state it in a sentence, you have a workflow, not an agent.</a:t>
            </a:r>
            <a:endParaRPr b="0" i="0" sz="1400" u="none" cap="none" strike="noStrike">
              <a:solidFill>
                <a:schemeClr val="dk1"/>
              </a:solidFill>
              <a:latin typeface="Calibri"/>
              <a:ea typeface="Calibri"/>
              <a:cs typeface="Calibri"/>
              <a:sym typeface="Calibri"/>
            </a:endParaRPr>
          </a:p>
        </p:txBody>
      </p:sp>
      <p:sp>
        <p:nvSpPr>
          <p:cNvPr id="415" name="Google Shape;415;p35"/>
          <p:cNvSpPr/>
          <p:nvPr/>
        </p:nvSpPr>
        <p:spPr>
          <a:xfrm>
            <a:off x="480060" y="3497580"/>
            <a:ext cx="342900" cy="342900"/>
          </a:xfrm>
          <a:prstGeom prst="ellipse">
            <a:avLst/>
          </a:prstGeom>
          <a:solidFill>
            <a:srgbClr val="000000"/>
          </a:solidFill>
          <a:ln cap="flat" cmpd="sng" w="9525">
            <a:solidFill>
              <a:srgbClr val="000000"/>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416" name="Google Shape;416;p35"/>
          <p:cNvSpPr/>
          <p:nvPr/>
        </p:nvSpPr>
        <p:spPr>
          <a:xfrm>
            <a:off x="480060" y="3497580"/>
            <a:ext cx="342900" cy="3429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100"/>
              <a:buFont typeface="Arial"/>
              <a:buNone/>
            </a:pPr>
            <a:r>
              <a:rPr b="1" i="0" lang="en" sz="1100" u="none" cap="none" strike="noStrike">
                <a:solidFill>
                  <a:srgbClr val="FFFFFF"/>
                </a:solidFill>
                <a:latin typeface="Arial"/>
                <a:ea typeface="Arial"/>
                <a:cs typeface="Arial"/>
                <a:sym typeface="Arial"/>
              </a:rPr>
              <a:t>4</a:t>
            </a:r>
            <a:endParaRPr b="0" i="0" sz="1100" u="none" cap="none" strike="noStrike">
              <a:solidFill>
                <a:schemeClr val="dk1"/>
              </a:solidFill>
              <a:latin typeface="Calibri"/>
              <a:ea typeface="Calibri"/>
              <a:cs typeface="Calibri"/>
              <a:sym typeface="Calibri"/>
            </a:endParaRPr>
          </a:p>
        </p:txBody>
      </p:sp>
      <p:sp>
        <p:nvSpPr>
          <p:cNvPr id="417" name="Google Shape;417;p35"/>
          <p:cNvSpPr/>
          <p:nvPr/>
        </p:nvSpPr>
        <p:spPr>
          <a:xfrm>
            <a:off x="1014984" y="3470148"/>
            <a:ext cx="7681200" cy="651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1400"/>
              <a:buFont typeface="Arial"/>
              <a:buNone/>
            </a:pPr>
            <a:r>
              <a:rPr b="1" i="0" lang="en" sz="1400" u="none" cap="none" strike="noStrike">
                <a:solidFill>
                  <a:srgbClr val="000000"/>
                </a:solidFill>
                <a:latin typeface="Arial"/>
                <a:ea typeface="Arial"/>
                <a:cs typeface="Arial"/>
                <a:sym typeface="Arial"/>
              </a:rPr>
              <a:t>Where does the human sign off?</a:t>
            </a:r>
            <a:endParaRPr b="0" i="0" sz="1400" u="none" cap="none" strike="noStrike">
              <a:solidFill>
                <a:schemeClr val="dk1"/>
              </a:solidFill>
              <a:latin typeface="Calibri"/>
              <a:ea typeface="Calibri"/>
              <a:cs typeface="Calibri"/>
              <a:sym typeface="Calibri"/>
            </a:endParaRPr>
          </a:p>
          <a:p>
            <a:pPr indent="0" lvl="0" marL="0" marR="0" rtl="0" algn="l">
              <a:spcBef>
                <a:spcPts val="200"/>
              </a:spcBef>
              <a:spcAft>
                <a:spcPts val="0"/>
              </a:spcAft>
              <a:buClr>
                <a:srgbClr val="404040"/>
              </a:buClr>
              <a:buSzPts val="900"/>
              <a:buFont typeface="Arial"/>
              <a:buNone/>
            </a:pPr>
            <a:r>
              <a:rPr b="0" i="0" lang="en" sz="900" u="none" cap="none" strike="noStrike">
                <a:solidFill>
                  <a:srgbClr val="404040"/>
                </a:solidFill>
                <a:latin typeface="Arial"/>
                <a:ea typeface="Arial"/>
                <a:cs typeface="Arial"/>
                <a:sym typeface="Arial"/>
              </a:rPr>
              <a:t>Name the threshold and who holds it.</a:t>
            </a:r>
            <a:endParaRPr b="0" i="0" sz="1400" u="none" cap="none" strike="noStrike">
              <a:solidFill>
                <a:schemeClr val="dk1"/>
              </a:solidFill>
              <a:latin typeface="Calibri"/>
              <a:ea typeface="Calibri"/>
              <a:cs typeface="Calibri"/>
              <a:sym typeface="Calibri"/>
            </a:endParaRPr>
          </a:p>
        </p:txBody>
      </p:sp>
      <p:sp>
        <p:nvSpPr>
          <p:cNvPr id="418" name="Google Shape;418;p35"/>
          <p:cNvSpPr/>
          <p:nvPr/>
        </p:nvSpPr>
        <p:spPr>
          <a:xfrm>
            <a:off x="480060" y="4149090"/>
            <a:ext cx="8160900" cy="582900"/>
          </a:xfrm>
          <a:prstGeom prst="roundRect">
            <a:avLst>
              <a:gd fmla="val 7059" name="adj"/>
            </a:avLst>
          </a:prstGeom>
          <a:solidFill>
            <a:srgbClr val="F2F2F2"/>
          </a:solidFill>
          <a:ln cap="flat" cmpd="sng" w="9525">
            <a:solidFill>
              <a:schemeClr val="lt1"/>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419" name="Google Shape;419;p35"/>
          <p:cNvSpPr/>
          <p:nvPr/>
        </p:nvSpPr>
        <p:spPr>
          <a:xfrm>
            <a:off x="754380" y="4251960"/>
            <a:ext cx="7612500" cy="3771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1100"/>
              <a:buFont typeface="Arial"/>
              <a:buNone/>
            </a:pPr>
            <a:r>
              <a:rPr b="1" i="0" lang="en" sz="1100" u="none" cap="none" strike="noStrike">
                <a:solidFill>
                  <a:srgbClr val="404040"/>
                </a:solidFill>
                <a:latin typeface="Arial"/>
                <a:ea typeface="Arial"/>
                <a:cs typeface="Arial"/>
                <a:sym typeface="Arial"/>
              </a:rPr>
              <a:t>If you cannot name the decision, you do not need an agent yet — and that is a finding, not a failure.</a:t>
            </a:r>
            <a:endParaRPr b="0" i="0" sz="1100" u="none" cap="none" strike="noStrike">
              <a:solidFill>
                <a:srgbClr val="404040"/>
              </a:solidFill>
              <a:latin typeface="Calibri"/>
              <a:ea typeface="Calibri"/>
              <a:cs typeface="Calibri"/>
              <a:sym typeface="Calibri"/>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424" name="Shape 424"/>
        <p:cNvGrpSpPr/>
        <p:nvPr/>
      </p:nvGrpSpPr>
      <p:grpSpPr>
        <a:xfrm>
          <a:off x="0" y="0"/>
          <a:ext cx="0" cy="0"/>
          <a:chOff x="0" y="0"/>
          <a:chExt cx="0" cy="0"/>
        </a:xfrm>
      </p:grpSpPr>
      <p:sp>
        <p:nvSpPr>
          <p:cNvPr id="425" name="Google Shape;425;p36"/>
          <p:cNvSpPr/>
          <p:nvPr/>
        </p:nvSpPr>
        <p:spPr>
          <a:xfrm>
            <a:off x="480060" y="377190"/>
            <a:ext cx="8160900" cy="1920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757575"/>
              </a:buClr>
              <a:buSzPts val="800"/>
              <a:buFont typeface="Arial"/>
              <a:buNone/>
            </a:pPr>
            <a:r>
              <a:t/>
            </a:r>
            <a:endParaRPr b="0" i="0" sz="800" u="none" cap="none" strike="noStrike">
              <a:solidFill>
                <a:schemeClr val="dk1"/>
              </a:solidFill>
              <a:latin typeface="Calibri"/>
              <a:ea typeface="Calibri"/>
              <a:cs typeface="Calibri"/>
              <a:sym typeface="Calibri"/>
            </a:endParaRPr>
          </a:p>
        </p:txBody>
      </p:sp>
      <p:sp>
        <p:nvSpPr>
          <p:cNvPr id="426" name="Google Shape;426;p36"/>
          <p:cNvSpPr/>
          <p:nvPr/>
        </p:nvSpPr>
        <p:spPr>
          <a:xfrm>
            <a:off x="480060" y="1303020"/>
            <a:ext cx="7818000" cy="1714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1900"/>
              <a:buFont typeface="Arial"/>
              <a:buNone/>
            </a:pPr>
            <a:r>
              <a:rPr b="1" i="0" lang="en" sz="1900" u="none" cap="none" strike="noStrike">
                <a:solidFill>
                  <a:srgbClr val="000000"/>
                </a:solidFill>
                <a:latin typeface="Arial"/>
                <a:ea typeface="Arial"/>
                <a:cs typeface="Arial"/>
                <a:sym typeface="Arial"/>
              </a:rPr>
              <a:t>Agents are for judgement, not repetition.</a:t>
            </a:r>
            <a:endParaRPr b="0" i="0" sz="1900" u="none" cap="none" strike="noStrike">
              <a:solidFill>
                <a:schemeClr val="dk1"/>
              </a:solidFill>
              <a:latin typeface="Calibri"/>
              <a:ea typeface="Calibri"/>
              <a:cs typeface="Calibri"/>
              <a:sym typeface="Calibri"/>
            </a:endParaRPr>
          </a:p>
          <a:p>
            <a:pPr indent="0" lvl="0" marL="0" marR="0" rtl="0" algn="l">
              <a:spcBef>
                <a:spcPts val="1100"/>
              </a:spcBef>
              <a:spcAft>
                <a:spcPts val="0"/>
              </a:spcAft>
              <a:buClr>
                <a:srgbClr val="000000"/>
              </a:buClr>
              <a:buSzPts val="1900"/>
              <a:buFont typeface="Arial"/>
              <a:buNone/>
            </a:pPr>
            <a:r>
              <a:rPr b="1" i="0" lang="en" sz="1900" u="none" cap="none" strike="noStrike">
                <a:solidFill>
                  <a:srgbClr val="000000"/>
                </a:solidFill>
                <a:latin typeface="Arial"/>
                <a:ea typeface="Arial"/>
                <a:cs typeface="Arial"/>
                <a:sym typeface="Arial"/>
              </a:rPr>
              <a:t>Map the process before you write a line of code.</a:t>
            </a:r>
            <a:endParaRPr b="0" i="0" sz="1900" u="none" cap="none" strike="noStrike">
              <a:solidFill>
                <a:schemeClr val="dk1"/>
              </a:solidFill>
              <a:latin typeface="Calibri"/>
              <a:ea typeface="Calibri"/>
              <a:cs typeface="Calibri"/>
              <a:sym typeface="Calibri"/>
            </a:endParaRPr>
          </a:p>
          <a:p>
            <a:pPr indent="0" lvl="0" marL="0" marR="0" rtl="0" algn="l">
              <a:spcBef>
                <a:spcPts val="1100"/>
              </a:spcBef>
              <a:spcAft>
                <a:spcPts val="0"/>
              </a:spcAft>
              <a:buClr>
                <a:srgbClr val="000000"/>
              </a:buClr>
              <a:buSzPts val="1900"/>
              <a:buFont typeface="Arial"/>
              <a:buNone/>
            </a:pPr>
            <a:r>
              <a:rPr b="1" i="0" lang="en" sz="1900" u="none" cap="none" strike="noStrike">
                <a:solidFill>
                  <a:srgbClr val="000000"/>
                </a:solidFill>
                <a:latin typeface="Arial"/>
                <a:ea typeface="Arial"/>
                <a:cs typeface="Arial"/>
                <a:sym typeface="Arial"/>
              </a:rPr>
              <a:t>Show your work, and ask before you act.</a:t>
            </a:r>
            <a:endParaRPr b="0" i="0" sz="1900" u="none" cap="none" strike="noStrike">
              <a:solidFill>
                <a:schemeClr val="dk1"/>
              </a:solidFill>
              <a:latin typeface="Calibri"/>
              <a:ea typeface="Calibri"/>
              <a:cs typeface="Calibri"/>
              <a:sym typeface="Calibri"/>
            </a:endParaRPr>
          </a:p>
        </p:txBody>
      </p:sp>
      <p:sp>
        <p:nvSpPr>
          <p:cNvPr id="427" name="Google Shape;427;p36"/>
          <p:cNvSpPr/>
          <p:nvPr/>
        </p:nvSpPr>
        <p:spPr>
          <a:xfrm>
            <a:off x="480060" y="3154680"/>
            <a:ext cx="7818000" cy="3429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404040"/>
              </a:buClr>
              <a:buSzPts val="1400"/>
              <a:buFont typeface="Arial"/>
              <a:buNone/>
            </a:pPr>
            <a:r>
              <a:rPr b="0" i="1" lang="en" sz="1400" u="none" cap="none" strike="noStrike">
                <a:solidFill>
                  <a:srgbClr val="404040"/>
                </a:solidFill>
                <a:latin typeface="Arial"/>
                <a:ea typeface="Arial"/>
                <a:cs typeface="Arial"/>
                <a:sym typeface="Arial"/>
              </a:rPr>
              <a:t>Bring me your one decision. That is the whole assignment.</a:t>
            </a:r>
            <a:endParaRPr b="0" i="0" sz="1400" u="none" cap="none" strike="noStrike">
              <a:solidFill>
                <a:schemeClr val="dk1"/>
              </a:solidFill>
              <a:latin typeface="Calibri"/>
              <a:ea typeface="Calibri"/>
              <a:cs typeface="Calibri"/>
              <a:sym typeface="Calibri"/>
            </a:endParaRPr>
          </a:p>
        </p:txBody>
      </p:sp>
      <p:sp>
        <p:nvSpPr>
          <p:cNvPr id="428" name="Google Shape;428;p36"/>
          <p:cNvSpPr/>
          <p:nvPr/>
        </p:nvSpPr>
        <p:spPr>
          <a:xfrm>
            <a:off x="480060" y="3840480"/>
            <a:ext cx="7818000" cy="6858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757575"/>
              </a:buClr>
              <a:buSzPts val="800"/>
              <a:buFont typeface="Arial"/>
              <a:buNone/>
            </a:pPr>
            <a:r>
              <a:t/>
            </a:r>
            <a:endParaRPr b="0" i="0" sz="800" u="none" cap="none" strike="noStrike">
              <a:solidFill>
                <a:schemeClr val="dk1"/>
              </a:solidFill>
              <a:latin typeface="Calibri"/>
              <a:ea typeface="Calibri"/>
              <a:cs typeface="Calibri"/>
              <a:sym typeface="Calibri"/>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2" name="Shape 432"/>
        <p:cNvGrpSpPr/>
        <p:nvPr/>
      </p:nvGrpSpPr>
      <p:grpSpPr>
        <a:xfrm>
          <a:off x="0" y="0"/>
          <a:ext cx="0" cy="0"/>
          <a:chOff x="0" y="0"/>
          <a:chExt cx="0" cy="0"/>
        </a:xfrm>
      </p:grpSpPr>
      <p:sp>
        <p:nvSpPr>
          <p:cNvPr id="433" name="Google Shape;433;p37"/>
          <p:cNvSpPr txBox="1"/>
          <p:nvPr/>
        </p:nvSpPr>
        <p:spPr>
          <a:xfrm>
            <a:off x="2099200" y="1294650"/>
            <a:ext cx="5483700" cy="1154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6300">
                <a:solidFill>
                  <a:schemeClr val="dk1"/>
                </a:solidFill>
              </a:rPr>
              <a:t>Thank You</a:t>
            </a:r>
            <a:endParaRPr sz="6300">
              <a:solidFill>
                <a:schemeClr val="dk1"/>
              </a:solidFill>
            </a:endParaRPr>
          </a:p>
        </p:txBody>
      </p:sp>
      <p:sp>
        <p:nvSpPr>
          <p:cNvPr id="434" name="Google Shape;434;p37"/>
          <p:cNvSpPr txBox="1"/>
          <p:nvPr/>
        </p:nvSpPr>
        <p:spPr>
          <a:xfrm>
            <a:off x="2376625" y="2237925"/>
            <a:ext cx="4600500" cy="338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000">
                <a:solidFill>
                  <a:schemeClr val="dk2"/>
                </a:solidFill>
              </a:rPr>
              <a:t>Adamu Labaran Mohammed</a:t>
            </a:r>
            <a:endParaRPr sz="1000">
              <a:solidFill>
                <a:schemeClr val="dk2"/>
              </a:solidFill>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